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376" autoAdjust="0"/>
  </p:normalViewPr>
  <p:slideViewPr>
    <p:cSldViewPr>
      <p:cViewPr varScale="1">
        <p:scale>
          <a:sx n="46" d="100"/>
          <a:sy n="46" d="100"/>
        </p:scale>
        <p:origin x="43" y="1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D626D47-EA5D-4303-9C56-D3191A0826D9}" type="datetimeFigureOut">
              <a:rPr lang="en-US" smtClean="0"/>
              <a:t>3/8/2024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F15854A-4DED-4EAF-AE95-1061047822E1}" type="slidenum">
              <a:rPr lang="en-US" smtClean="0"/>
              <a:t>‹#›</a:t>
            </a:fld>
            <a:endParaRPr lang="en-US"/>
          </a:p>
        </p:txBody>
      </p:sp>
    </p:spTree>
    <p:extLst>
      <p:ext uri="{BB962C8B-B14F-4D97-AF65-F5344CB8AC3E}">
        <p14:creationId xmlns:p14="http://schemas.microsoft.com/office/powerpoint/2010/main" val="332699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jts.amedd.army.mi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jts.amedd.army.mil/index.cfm/about/contact_u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sd.whs.mil/Portals/54/Documents/DD/issuances/dodi/132224p.pdf?ver=2018-03-16-140510-410"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learning-media.allogy.com/api/v1/pdf/63ad6e0e-aff7-497c-a7db-394570021997/contents" TargetMode="External"/><Relationship Id="rId5" Type="http://schemas.openxmlformats.org/officeDocument/2006/relationships/hyperlink" Target="https://deployedmedicine.com/market/31/content/40" TargetMode="External"/><Relationship Id="rId4" Type="http://schemas.openxmlformats.org/officeDocument/2006/relationships/hyperlink" Target="https://www.deployedmedicine.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Welcome to the Combat Paramedic or Provider, or CPP, course for Tactical Combat Casualty Care.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a:t>
            </a:fld>
            <a:endParaRPr lang="en-US"/>
          </a:p>
        </p:txBody>
      </p:sp>
    </p:spTree>
    <p:extLst>
      <p:ext uri="{BB962C8B-B14F-4D97-AF65-F5344CB8AC3E}">
        <p14:creationId xmlns:p14="http://schemas.microsoft.com/office/powerpoint/2010/main" val="387931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1. Casualties should be extracted from burning vehicles or buildings and moved to places of relative safety. Do what is necessary to stop the burning process. </a:t>
            </a:r>
          </a:p>
          <a:p>
            <a:pPr algn="l"/>
            <a:r>
              <a:rPr lang="en-US" b="0" i="0" dirty="0">
                <a:solidFill>
                  <a:srgbClr val="212529"/>
                </a:solidFill>
                <a:effectLst/>
                <a:latin typeface="-apple-system"/>
              </a:rPr>
              <a:t>2. Stop life-threatening external hemorrhage if tactically feasible:</a:t>
            </a:r>
          </a:p>
          <a:p>
            <a:pPr algn="l">
              <a:buFont typeface="+mj-lt"/>
              <a:buAutoNum type="arabicPeriod"/>
            </a:pPr>
            <a:r>
              <a:rPr lang="en-US" b="0" i="0" dirty="0">
                <a:solidFill>
                  <a:srgbClr val="212529"/>
                </a:solidFill>
                <a:effectLst/>
                <a:latin typeface="-apple-system"/>
              </a:rPr>
              <a:t>Direct casualty to control hemorrhage by self-aid if able.</a:t>
            </a:r>
          </a:p>
          <a:p>
            <a:pPr algn="l">
              <a:buFont typeface="+mj-lt"/>
              <a:buAutoNum type="arabicPeriod"/>
            </a:pPr>
            <a:r>
              <a:rPr lang="en-US" b="0" i="0" dirty="0">
                <a:solidFill>
                  <a:srgbClr val="212529"/>
                </a:solidFill>
                <a:effectLst/>
                <a:latin typeface="-apple-system"/>
              </a:rPr>
              <a:t>Use a CoTCCC-recommended limb tourniquet for hemorrhage that is anatomically amenable to tourniquet use.</a:t>
            </a:r>
          </a:p>
          <a:p>
            <a:pPr algn="l">
              <a:buFont typeface="+mj-lt"/>
              <a:buAutoNum type="arabicPeriod"/>
            </a:pPr>
            <a:r>
              <a:rPr lang="en-US" b="0" i="0" dirty="0">
                <a:solidFill>
                  <a:srgbClr val="212529"/>
                </a:solidFill>
                <a:effectLst/>
                <a:latin typeface="-apple-system"/>
              </a:rPr>
              <a:t>Apply the limb tourniquet over the uniform clearly proximal to the bleeding site(s). If the site of the life-threatening bleeding is not readily apparent, place the tourniquet “high and tight” (as proximal as possible) on the injured limb.</a:t>
            </a:r>
          </a:p>
          <a:p>
            <a:pPr algn="l"/>
            <a:r>
              <a:rPr lang="en-US" b="0" i="0" dirty="0">
                <a:solidFill>
                  <a:srgbClr val="212529"/>
                </a:solidFill>
                <a:effectLst/>
                <a:latin typeface="-apple-system"/>
              </a:rPr>
              <a:t>3. Move the casualty to cover.</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11</a:t>
            </a:fld>
            <a:endParaRPr lang="en-US"/>
          </a:p>
        </p:txBody>
      </p:sp>
    </p:spTree>
    <p:extLst>
      <p:ext uri="{BB962C8B-B14F-4D97-AF65-F5344CB8AC3E}">
        <p14:creationId xmlns:p14="http://schemas.microsoft.com/office/powerpoint/2010/main" val="48481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Before moving on to the Tactical Field Care phase, this is a good time to introduce the MARCH PAWS approach and how it can help you decide on assessment and treatment priorities.</a:t>
            </a:r>
          </a:p>
          <a:p>
            <a:pPr algn="l"/>
            <a:r>
              <a:rPr lang="en-US" b="0" i="0" dirty="0">
                <a:solidFill>
                  <a:srgbClr val="212529"/>
                </a:solidFill>
                <a:effectLst/>
                <a:latin typeface="-apple-system"/>
              </a:rPr>
              <a:t>MARCH is a mnemonic to remind you of the sequence of priorities for assessing and treating potentially life-threatening issues during the Tactical Field Care phase, beginning with massive bleeding. Any time your assessment reveals the need for an intervention or treatment, pause the assessment to complete the treatment and then resume the assessment where you left off. </a:t>
            </a:r>
          </a:p>
          <a:p>
            <a:pPr algn="l"/>
            <a:r>
              <a:rPr lang="en-US" b="0" i="0" dirty="0">
                <a:solidFill>
                  <a:srgbClr val="212529"/>
                </a:solidFill>
                <a:effectLst/>
                <a:latin typeface="-apple-system"/>
              </a:rPr>
              <a:t>PAWS is also part of Tactical Field Care if the tactical situation permits and/or if you have no other casualties that require your attention for immediate life-threatening issues. You’ll see this throughout the course, and it will also be helpful during your practical exercises.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12</a:t>
            </a:fld>
            <a:endParaRPr lang="en-US"/>
          </a:p>
        </p:txBody>
      </p:sp>
    </p:spTree>
    <p:extLst>
      <p:ext uri="{BB962C8B-B14F-4D97-AF65-F5344CB8AC3E}">
        <p14:creationId xmlns:p14="http://schemas.microsoft.com/office/powerpoint/2010/main" val="55344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Throughout the rest of the course, we will cover the interventions and procedures of MARCH PAWS in more detail. Although we’ll take a moment to highlight some key concepts that apply throughout the TTA, we’ll defer discussions about the specific interventions until their corresponding module. For now, the focus should be more on the process than on the details of each procedure.  </a:t>
            </a:r>
          </a:p>
          <a:p>
            <a:pPr algn="l"/>
            <a:r>
              <a:rPr lang="en-US" b="0" i="0" dirty="0">
                <a:solidFill>
                  <a:srgbClr val="212529"/>
                </a:solidFill>
                <a:effectLst/>
                <a:latin typeface="-apple-system"/>
              </a:rPr>
              <a:t>Remember that when performing an assessment, you will need to go back and forth from assessing the need for an intervention to performing a skill, and then return to assessing for the next potential injury. So, although we call this an assessment, the entire process is a combination of an assessment and a treatment plan being executed simultaneously.</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13</a:t>
            </a:fld>
            <a:endParaRPr lang="en-US"/>
          </a:p>
        </p:txBody>
      </p:sp>
    </p:spTree>
    <p:extLst>
      <p:ext uri="{BB962C8B-B14F-4D97-AF65-F5344CB8AC3E}">
        <p14:creationId xmlns:p14="http://schemas.microsoft.com/office/powerpoint/2010/main" val="204678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During Tactical Field Care, the TCCC Guideline basic management plan includes the following steps:</a:t>
            </a:r>
            <a:r>
              <a:rPr lang="en-US" b="0" i="0" baseline="30000" dirty="0">
                <a:solidFill>
                  <a:srgbClr val="212529"/>
                </a:solidFill>
                <a:effectLst/>
                <a:latin typeface="-apple-system"/>
              </a:rPr>
              <a:t>6</a:t>
            </a:r>
            <a:endParaRPr lang="en-US" b="0" i="0" dirty="0">
              <a:solidFill>
                <a:srgbClr val="212529"/>
              </a:solidFill>
              <a:effectLst/>
              <a:latin typeface="-apple-system"/>
            </a:endParaRPr>
          </a:p>
          <a:p>
            <a:pPr algn="l">
              <a:buFont typeface="Arial" panose="020B0604020202020204" pitchFamily="34" charset="0"/>
              <a:buChar char="•"/>
            </a:pPr>
            <a:r>
              <a:rPr lang="en-US" b="0" i="0" dirty="0">
                <a:solidFill>
                  <a:srgbClr val="212529"/>
                </a:solidFill>
                <a:effectLst/>
                <a:latin typeface="-apple-system"/>
              </a:rPr>
              <a:t>Establish a security perimeter in accordance with unit tactical standard operating procedures and/or battle drills and maintain tactical situational awareness. </a:t>
            </a:r>
          </a:p>
          <a:p>
            <a:pPr algn="l">
              <a:buFont typeface="Arial" panose="020B0604020202020204" pitchFamily="34" charset="0"/>
              <a:buChar char="•"/>
            </a:pPr>
            <a:r>
              <a:rPr lang="en-US" b="0" i="0" dirty="0">
                <a:solidFill>
                  <a:srgbClr val="212529"/>
                </a:solidFill>
                <a:effectLst/>
                <a:latin typeface="-apple-system"/>
              </a:rPr>
              <a:t>Triage casualties as required. Casualties with an altered mental status should have weapons and communications equipment taken away immediately. </a:t>
            </a:r>
          </a:p>
          <a:p>
            <a:pPr algn="l">
              <a:buFont typeface="Arial" panose="020B0604020202020204" pitchFamily="34" charset="0"/>
              <a:buChar char="•"/>
            </a:pPr>
            <a:r>
              <a:rPr lang="en-US" b="0" i="0" dirty="0">
                <a:solidFill>
                  <a:srgbClr val="212529"/>
                </a:solidFill>
                <a:effectLst/>
                <a:latin typeface="-apple-system"/>
              </a:rPr>
              <a:t>Assessment and treat following the MARCH PAWS sequence.</a:t>
            </a:r>
          </a:p>
          <a:p>
            <a:pPr algn="l">
              <a:buFont typeface="Arial" panose="020B0604020202020204" pitchFamily="34" charset="0"/>
              <a:buChar char="•"/>
            </a:pPr>
            <a:r>
              <a:rPr lang="en-US" b="0" i="0" dirty="0">
                <a:solidFill>
                  <a:srgbClr val="212529"/>
                </a:solidFill>
                <a:effectLst/>
                <a:latin typeface="-apple-system"/>
              </a:rPr>
              <a:t>Communicate.</a:t>
            </a:r>
          </a:p>
          <a:p>
            <a:pPr algn="l">
              <a:buFont typeface="Arial" panose="020B0604020202020204" pitchFamily="34" charset="0"/>
              <a:buChar char="•"/>
            </a:pPr>
            <a:r>
              <a:rPr lang="en-US" b="0" i="0" dirty="0">
                <a:solidFill>
                  <a:srgbClr val="212529"/>
                </a:solidFill>
                <a:effectLst/>
                <a:latin typeface="-apple-system"/>
              </a:rPr>
              <a:t>Document.</a:t>
            </a:r>
          </a:p>
          <a:p>
            <a:pPr algn="l">
              <a:buFont typeface="Arial" panose="020B0604020202020204" pitchFamily="34" charset="0"/>
              <a:buChar char="•"/>
            </a:pPr>
            <a:r>
              <a:rPr lang="en-US" b="0" i="0" dirty="0">
                <a:solidFill>
                  <a:srgbClr val="212529"/>
                </a:solidFill>
                <a:effectLst/>
                <a:latin typeface="-apple-system"/>
              </a:rPr>
              <a:t>Prepare for evacuation.</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14</a:t>
            </a:fld>
            <a:endParaRPr lang="en-US"/>
          </a:p>
        </p:txBody>
      </p:sp>
    </p:spTree>
    <p:extLst>
      <p:ext uri="{BB962C8B-B14F-4D97-AF65-F5344CB8AC3E}">
        <p14:creationId xmlns:p14="http://schemas.microsoft.com/office/powerpoint/2010/main" val="41504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Keep in mind that Tactical Field Care can always revert to a Care Under Fire situation if scene safety is compromised.  This is why there is such an emphasis on maintaining situational awareness of the surroundings and not using all of your resources to focus on casualty care. </a:t>
            </a:r>
          </a:p>
          <a:p>
            <a:pPr algn="l"/>
            <a:r>
              <a:rPr lang="en-US" b="0" i="0" dirty="0">
                <a:solidFill>
                  <a:srgbClr val="212529"/>
                </a:solidFill>
                <a:effectLst/>
                <a:latin typeface="-apple-system"/>
              </a:rPr>
              <a:t>Supplies in the field are usually limited.  Exercise care by using the casualty’s JFAK initially; then use the supplies from your unit’s combat lifesaver kits (if available) or whatever Combat Medics/Corpsmen may have brought in their CMC aid bag before beginning to use your CPP supplies and equipment. </a:t>
            </a:r>
          </a:p>
          <a:p>
            <a:pPr algn="l"/>
            <a:r>
              <a:rPr lang="en-US" b="0" i="0" dirty="0">
                <a:solidFill>
                  <a:srgbClr val="212529"/>
                </a:solidFill>
                <a:effectLst/>
                <a:latin typeface="-apple-system"/>
              </a:rPr>
              <a:t>And, as always, be sure to prioritize your assessment and treatments by following the MARCH PAWS sequence we mentioned earlier.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15</a:t>
            </a:fld>
            <a:endParaRPr lang="en-US"/>
          </a:p>
        </p:txBody>
      </p:sp>
    </p:spTree>
    <p:extLst>
      <p:ext uri="{BB962C8B-B14F-4D97-AF65-F5344CB8AC3E}">
        <p14:creationId xmlns:p14="http://schemas.microsoft.com/office/powerpoint/2010/main" val="52362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In summary, your casualty is likely to go through three distinct phases of care between point of injury and evacuation to a higher level of care. Each has different limitations and dictates different approaches to casualty assessments and treatments.</a:t>
            </a:r>
          </a:p>
          <a:p>
            <a:pPr algn="l"/>
            <a:r>
              <a:rPr lang="en-US" b="0" i="0" dirty="0">
                <a:solidFill>
                  <a:srgbClr val="212529"/>
                </a:solidFill>
                <a:effectLst/>
                <a:latin typeface="-apple-system"/>
              </a:rPr>
              <a:t>Some of the key points of the basic management plan are summarized on this slide. The individual modules you go through later in the course will provide even more detail.</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17</a:t>
            </a:fld>
            <a:endParaRPr lang="en-US"/>
          </a:p>
        </p:txBody>
      </p:sp>
    </p:spTree>
    <p:extLst>
      <p:ext uri="{BB962C8B-B14F-4D97-AF65-F5344CB8AC3E}">
        <p14:creationId xmlns:p14="http://schemas.microsoft.com/office/powerpoint/2010/main" val="158965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principles of TCCC apply to trauma in both combat and noncombat settings.</a:t>
            </a:r>
            <a:r>
              <a:rPr lang="en-US" b="0" i="0" baseline="30000" dirty="0">
                <a:solidFill>
                  <a:srgbClr val="212529"/>
                </a:solidFill>
                <a:effectLst/>
                <a:latin typeface="-apple-system"/>
              </a:rPr>
              <a:t>8,9</a:t>
            </a:r>
            <a:r>
              <a:rPr lang="en-US" b="0" i="0" dirty="0">
                <a:solidFill>
                  <a:srgbClr val="212529"/>
                </a:solidFill>
                <a:effectLst/>
                <a:latin typeface="-apple-system"/>
              </a:rPr>
              <a:t> Severe bleeding or an amputation from a motor vehicle accident requires the same assessment and treatment you would render to a combatant who was injured from an IED blast. An active shooter produces the same ballistic injuries as an enemy combatant. Workplace accidents, vehicle rollovers, fires, explosions, burns, or other training accidents have accounted for a significant number of military noncombat injuries, all of which can be approached using the same principles of TCCC.</a:t>
            </a:r>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18</a:t>
            </a:fld>
            <a:endParaRPr lang="en-US"/>
          </a:p>
        </p:txBody>
      </p:sp>
    </p:spTree>
    <p:extLst>
      <p:ext uri="{BB962C8B-B14F-4D97-AF65-F5344CB8AC3E}">
        <p14:creationId xmlns:p14="http://schemas.microsoft.com/office/powerpoint/2010/main" val="134174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Although the principles of TCCC apply to trauma in both combat and noncombat settings, the environmental differences can play a significant role in how those principles are applied. </a:t>
            </a:r>
          </a:p>
          <a:p>
            <a:pPr algn="l"/>
            <a:r>
              <a:rPr lang="en-US" b="0" i="0" dirty="0">
                <a:solidFill>
                  <a:srgbClr val="212529"/>
                </a:solidFill>
                <a:effectLst/>
                <a:latin typeface="-apple-system"/>
              </a:rPr>
              <a:t>For example:</a:t>
            </a:r>
          </a:p>
          <a:p>
            <a:pPr algn="l">
              <a:buFont typeface="Arial" panose="020B0604020202020204" pitchFamily="34" charset="0"/>
              <a:buChar char="•"/>
            </a:pPr>
            <a:r>
              <a:rPr lang="en-US" b="0" i="0" dirty="0">
                <a:solidFill>
                  <a:srgbClr val="212529"/>
                </a:solidFill>
                <a:effectLst/>
                <a:latin typeface="-apple-system"/>
              </a:rPr>
              <a:t>Hostile fire</a:t>
            </a:r>
          </a:p>
          <a:p>
            <a:pPr algn="l">
              <a:buFont typeface="Arial" panose="020B0604020202020204" pitchFamily="34" charset="0"/>
              <a:buChar char="•"/>
            </a:pPr>
            <a:r>
              <a:rPr lang="en-US" b="0" i="0" dirty="0">
                <a:solidFill>
                  <a:srgbClr val="212529"/>
                </a:solidFill>
                <a:effectLst/>
                <a:latin typeface="-apple-system"/>
              </a:rPr>
              <a:t>Darkness</a:t>
            </a:r>
          </a:p>
          <a:p>
            <a:pPr algn="l">
              <a:buFont typeface="Arial" panose="020B0604020202020204" pitchFamily="34" charset="0"/>
              <a:buChar char="•"/>
            </a:pPr>
            <a:r>
              <a:rPr lang="en-US" b="0" i="0" dirty="0">
                <a:solidFill>
                  <a:srgbClr val="212529"/>
                </a:solidFill>
                <a:effectLst/>
                <a:latin typeface="-apple-system"/>
              </a:rPr>
              <a:t>Environmental extremes</a:t>
            </a:r>
          </a:p>
          <a:p>
            <a:pPr algn="l">
              <a:buFont typeface="Arial" panose="020B0604020202020204" pitchFamily="34" charset="0"/>
              <a:buChar char="•"/>
            </a:pPr>
            <a:r>
              <a:rPr lang="en-US" b="0" i="0" dirty="0">
                <a:solidFill>
                  <a:srgbClr val="212529"/>
                </a:solidFill>
                <a:effectLst/>
                <a:latin typeface="-apple-system"/>
              </a:rPr>
              <a:t>Different wounding epidemiology</a:t>
            </a:r>
          </a:p>
          <a:p>
            <a:pPr algn="l">
              <a:buFont typeface="Arial" panose="020B0604020202020204" pitchFamily="34" charset="0"/>
              <a:buChar char="•"/>
            </a:pPr>
            <a:r>
              <a:rPr lang="en-US" b="0" i="0" dirty="0">
                <a:solidFill>
                  <a:srgbClr val="212529"/>
                </a:solidFill>
                <a:effectLst/>
                <a:latin typeface="-apple-system"/>
              </a:rPr>
              <a:t>Limited equipment</a:t>
            </a:r>
          </a:p>
          <a:p>
            <a:pPr algn="l">
              <a:buFont typeface="Arial" panose="020B0604020202020204" pitchFamily="34" charset="0"/>
              <a:buChar char="•"/>
            </a:pPr>
            <a:r>
              <a:rPr lang="en-US" b="0" i="0" dirty="0">
                <a:solidFill>
                  <a:srgbClr val="212529"/>
                </a:solidFill>
                <a:effectLst/>
                <a:latin typeface="-apple-system"/>
              </a:rPr>
              <a:t>Need for tactical maneuver</a:t>
            </a:r>
          </a:p>
          <a:p>
            <a:pPr algn="l">
              <a:buFont typeface="Arial" panose="020B0604020202020204" pitchFamily="34" charset="0"/>
              <a:buChar char="•"/>
            </a:pPr>
            <a:r>
              <a:rPr lang="en-US" b="0" i="0" dirty="0">
                <a:solidFill>
                  <a:srgbClr val="212529"/>
                </a:solidFill>
                <a:effectLst/>
                <a:latin typeface="-apple-system"/>
              </a:rPr>
              <a:t>Long delays to hospital care</a:t>
            </a:r>
          </a:p>
          <a:p>
            <a:pPr algn="l">
              <a:buFont typeface="Arial" panose="020B0604020202020204" pitchFamily="34" charset="0"/>
              <a:buChar char="•"/>
            </a:pPr>
            <a:r>
              <a:rPr lang="en-US" b="0" i="0" dirty="0">
                <a:solidFill>
                  <a:srgbClr val="212529"/>
                </a:solidFill>
                <a:effectLst/>
                <a:latin typeface="-apple-system"/>
              </a:rPr>
              <a:t>Different medic training and experience</a:t>
            </a:r>
          </a:p>
          <a:p>
            <a:pPr algn="l"/>
            <a:r>
              <a:rPr lang="en-US" b="0" i="0" dirty="0">
                <a:solidFill>
                  <a:srgbClr val="212529"/>
                </a:solidFill>
                <a:effectLst/>
                <a:latin typeface="-apple-system"/>
              </a:rPr>
              <a:t>If a ballistic injury occurs in an urban setting with highly capable trauma surgery assets and rapid evacuation to a nearby civilian or military hospital, the issues surrounding assessment, treatment options, and casualty evacuation preparation will be very different than in an austere hostile setting, where a higher level of care is not readily available and responders are working in an austere location. TCCC Guidelines and training were developed assuming that most scenarios would lack nearby advanced trauma and evacuation assets.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19</a:t>
            </a:fld>
            <a:endParaRPr lang="en-US"/>
          </a:p>
        </p:txBody>
      </p:sp>
    </p:spTree>
    <p:extLst>
      <p:ext uri="{BB962C8B-B14F-4D97-AF65-F5344CB8AC3E}">
        <p14:creationId xmlns:p14="http://schemas.microsoft.com/office/powerpoint/2010/main" val="105298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CPP personnel are not alone in providing medical care from the point of injury through evacuation to a more advanced role of care. All Service members are required to have some basic medical training.</a:t>
            </a:r>
          </a:p>
          <a:p>
            <a:pPr algn="l"/>
            <a:r>
              <a:rPr lang="en-US" b="0" i="0" dirty="0">
                <a:solidFill>
                  <a:srgbClr val="212529"/>
                </a:solidFill>
                <a:effectLst/>
                <a:latin typeface="-apple-system"/>
              </a:rPr>
              <a:t>With the new medical readiness training instruction, this is changing from prior Service-specific basic first aid or self-aid and buddy care training to the DHA standardized TCCC-All Service Members (ASM) training, though Services may still have additional medical training that they add based on their mission and risks associated with that environment.</a:t>
            </a:r>
          </a:p>
          <a:p>
            <a:pPr algn="l"/>
            <a:r>
              <a:rPr lang="en-US" b="0" i="0" dirty="0">
                <a:solidFill>
                  <a:srgbClr val="212529"/>
                </a:solidFill>
                <a:effectLst/>
                <a:latin typeface="-apple-system"/>
              </a:rPr>
              <a:t>In addition to the ASM personnel's basic understanding of the MARCH sequence, they will be trained on five lifesaving skills:</a:t>
            </a:r>
            <a:r>
              <a:rPr lang="en-US" b="0" i="0" baseline="30000" dirty="0">
                <a:solidFill>
                  <a:srgbClr val="212529"/>
                </a:solidFill>
                <a:effectLst/>
                <a:latin typeface="-apple-system"/>
              </a:rPr>
              <a:t>10</a:t>
            </a:r>
            <a:r>
              <a:rPr lang="en-US" b="0" i="0" dirty="0">
                <a:solidFill>
                  <a:srgbClr val="212529"/>
                </a:solidFill>
                <a:effectLst/>
                <a:latin typeface="-apple-system"/>
              </a:rPr>
              <a:t> </a:t>
            </a:r>
          </a:p>
          <a:p>
            <a:pPr algn="l">
              <a:buFont typeface="Arial" panose="020B0604020202020204" pitchFamily="34" charset="0"/>
              <a:buChar char="•"/>
            </a:pPr>
            <a:r>
              <a:rPr lang="en-US" b="0" i="0" dirty="0">
                <a:solidFill>
                  <a:srgbClr val="212529"/>
                </a:solidFill>
                <a:effectLst/>
                <a:latin typeface="-apple-system"/>
              </a:rPr>
              <a:t>Rapid casualty assessment</a:t>
            </a:r>
          </a:p>
          <a:p>
            <a:pPr algn="l">
              <a:buFont typeface="Arial" panose="020B0604020202020204" pitchFamily="34" charset="0"/>
              <a:buChar char="•"/>
            </a:pPr>
            <a:r>
              <a:rPr lang="en-US" b="0" i="0" dirty="0">
                <a:solidFill>
                  <a:srgbClr val="212529"/>
                </a:solidFill>
                <a:effectLst/>
                <a:latin typeface="-apple-system"/>
              </a:rPr>
              <a:t>Tourniquet application</a:t>
            </a:r>
          </a:p>
          <a:p>
            <a:pPr algn="l">
              <a:buFont typeface="Arial" panose="020B0604020202020204" pitchFamily="34" charset="0"/>
              <a:buChar char="•"/>
            </a:pPr>
            <a:r>
              <a:rPr lang="en-US" b="0" i="0" dirty="0">
                <a:solidFill>
                  <a:srgbClr val="212529"/>
                </a:solidFill>
                <a:effectLst/>
                <a:latin typeface="-apple-system"/>
              </a:rPr>
              <a:t>Hemostatic dressing/wound packing</a:t>
            </a:r>
          </a:p>
          <a:p>
            <a:pPr algn="l">
              <a:buFont typeface="Arial" panose="020B0604020202020204" pitchFamily="34" charset="0"/>
              <a:buChar char="•"/>
            </a:pPr>
            <a:r>
              <a:rPr lang="en-US" b="0" i="0" dirty="0">
                <a:solidFill>
                  <a:srgbClr val="212529"/>
                </a:solidFill>
                <a:effectLst/>
                <a:latin typeface="-apple-system"/>
              </a:rPr>
              <a:t>Pressure bandages</a:t>
            </a:r>
          </a:p>
          <a:p>
            <a:pPr algn="l">
              <a:buFont typeface="Arial" panose="020B0604020202020204" pitchFamily="34" charset="0"/>
              <a:buChar char="•"/>
            </a:pPr>
            <a:r>
              <a:rPr lang="en-US" b="0" i="0" dirty="0">
                <a:solidFill>
                  <a:srgbClr val="212529"/>
                </a:solidFill>
                <a:effectLst/>
                <a:latin typeface="-apple-system"/>
              </a:rPr>
              <a:t>Basic airway maneuvers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20</a:t>
            </a:fld>
            <a:endParaRPr lang="en-US"/>
          </a:p>
        </p:txBody>
      </p:sp>
    </p:spTree>
    <p:extLst>
      <p:ext uri="{BB962C8B-B14F-4D97-AF65-F5344CB8AC3E}">
        <p14:creationId xmlns:p14="http://schemas.microsoft.com/office/powerpoint/2010/main" val="32532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Combat Medics/Corpsmen are responsible for specialized first aid, triage, resuscitation, and stabilization, as well as casualty collection from the point of wounding and preparation of casualties for evacuation to a higher role of care. In CUF, their role is to first suppress hostile fire like the CLS, but in TFC they assume the primary role for casualty assessment and treatment, following the TCCC Guidelines.</a:t>
            </a:r>
          </a:p>
          <a:p>
            <a:pPr algn="l"/>
            <a:r>
              <a:rPr lang="en-US" b="0" i="0" dirty="0">
                <a:solidFill>
                  <a:srgbClr val="212529"/>
                </a:solidFill>
                <a:effectLst/>
                <a:latin typeface="-apple-system"/>
              </a:rPr>
              <a:t>In addition, they can manage and direct the on-scene casualty response efforts utilizing all available responders, providing guidance and direction to their activities. They are also responsible for preparing the casualties for evacuation.</a:t>
            </a:r>
          </a:p>
          <a:p>
            <a:pPr algn="l"/>
            <a:r>
              <a:rPr lang="en-US" b="0" i="0" dirty="0">
                <a:solidFill>
                  <a:srgbClr val="212529"/>
                </a:solidFill>
                <a:effectLst/>
                <a:latin typeface="-apple-system"/>
              </a:rPr>
              <a:t>In the TACEVAC phase, they are responsible for reassessing the casualties immediately before the arrival of the evacuation assets, communicating findings to the TACEVAC medical personnel, ensuring proper staging, and supporting the loading and securing of casualties on the evacuation platform.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22</a:t>
            </a:fld>
            <a:endParaRPr lang="en-US"/>
          </a:p>
        </p:txBody>
      </p:sp>
    </p:spTree>
    <p:extLst>
      <p:ext uri="{BB962C8B-B14F-4D97-AF65-F5344CB8AC3E}">
        <p14:creationId xmlns:p14="http://schemas.microsoft.com/office/powerpoint/2010/main" val="259604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Recognizing that Tactical Combat Casualty Care (TCCC) is the standard of care in battlefield prehospital medicine, DoDI 1322.24, Medical Readiness Training, implemented standardized combat casualty care training for all Service members.</a:t>
            </a:r>
            <a:r>
              <a:rPr lang="en-US" b="0" i="0" baseline="30000" dirty="0">
                <a:solidFill>
                  <a:srgbClr val="212529"/>
                </a:solidFill>
                <a:effectLst/>
                <a:latin typeface="-apple-system"/>
              </a:rPr>
              <a:t>1</a:t>
            </a:r>
            <a:r>
              <a:rPr lang="en-US" b="0" i="0" dirty="0">
                <a:solidFill>
                  <a:srgbClr val="212529"/>
                </a:solidFill>
                <a:effectLst/>
                <a:latin typeface="-apple-system"/>
              </a:rPr>
              <a:t> This training focuses on lifesaving skills and is tailored to the level of care that an individual might be expected to perform. If you have not been trained in TCCC, then your previous medical training may not have contained the material presented in the following lessons.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a:t>
            </a:fld>
            <a:endParaRPr lang="en-US"/>
          </a:p>
        </p:txBody>
      </p:sp>
    </p:spTree>
    <p:extLst>
      <p:ext uri="{BB962C8B-B14F-4D97-AF65-F5344CB8AC3E}">
        <p14:creationId xmlns:p14="http://schemas.microsoft.com/office/powerpoint/2010/main" val="210520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As a Combat Paramedic or Provider, you have the same responsibilities as the Combat Medic when functioning as the unit medic. In CUF, you also suppress hostile fire like the CLS and CMC, and in TFC you assume the primary role for casualty assessment and treatment, following the TCCC Guidelines. But there are some procedures and situations that your more advanced training may allow you to address closer to the point of injury than in cases where CMCs do not have immediate access to more advanced providers. Also, like the CMC-level provider, you will manage and direct on-scene casualty response efforts, coordinating the activities of other responders, both medical and nonmedical. </a:t>
            </a:r>
          </a:p>
          <a:p>
            <a:pPr algn="l"/>
            <a:r>
              <a:rPr lang="en-US" b="0" i="0" dirty="0">
                <a:solidFill>
                  <a:srgbClr val="212529"/>
                </a:solidFill>
                <a:effectLst/>
                <a:latin typeface="-apple-system"/>
              </a:rPr>
              <a:t>Additionally, you play a key role in ensuring that the training programs for the medics in your unit are preparing them for their deployed roles, and for the overall direction of the Role 1 medical response system.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23</a:t>
            </a:fld>
            <a:endParaRPr lang="en-US"/>
          </a:p>
        </p:txBody>
      </p:sp>
    </p:spTree>
    <p:extLst>
      <p:ext uri="{BB962C8B-B14F-4D97-AF65-F5344CB8AC3E}">
        <p14:creationId xmlns:p14="http://schemas.microsoft.com/office/powerpoint/2010/main" val="668140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Several factors influence the delivery of TCCC and are worth mentioning, as understanding them can help you prepare yourself and your CMC or CLS personnel to deliver better care.</a:t>
            </a:r>
            <a:r>
              <a:rPr lang="en-US" b="0" i="0" baseline="30000" dirty="0">
                <a:solidFill>
                  <a:srgbClr val="212529"/>
                </a:solidFill>
                <a:effectLst/>
                <a:latin typeface="-apple-system"/>
              </a:rPr>
              <a:t>11</a:t>
            </a:r>
            <a:r>
              <a:rPr lang="en-US" b="0" i="0" dirty="0">
                <a:solidFill>
                  <a:srgbClr val="212529"/>
                </a:solidFill>
                <a:effectLst/>
                <a:latin typeface="-apple-system"/>
              </a:rPr>
              <a:t> Some of these were partially highlighted when we described the application of TCCC in different environments but warrant being repeated because of their importance. Although not inclusive, these factors include:</a:t>
            </a:r>
          </a:p>
          <a:p>
            <a:pPr algn="l">
              <a:buFont typeface="Arial" panose="020B0604020202020204" pitchFamily="34" charset="0"/>
              <a:buChar char="•"/>
            </a:pPr>
            <a:r>
              <a:rPr lang="en-US" b="1" i="0" dirty="0">
                <a:solidFill>
                  <a:srgbClr val="212529"/>
                </a:solidFill>
                <a:effectLst/>
                <a:latin typeface="-apple-system"/>
              </a:rPr>
              <a:t>Hostile environments –</a:t>
            </a:r>
            <a:r>
              <a:rPr lang="en-US" b="0" i="0" dirty="0">
                <a:solidFill>
                  <a:srgbClr val="212529"/>
                </a:solidFill>
                <a:effectLst/>
                <a:latin typeface="-apple-system"/>
              </a:rPr>
              <a:t> if you are not under fire, that risk is always present and requires some of your attention.</a:t>
            </a:r>
          </a:p>
          <a:p>
            <a:pPr algn="l">
              <a:buFont typeface="Arial" panose="020B0604020202020204" pitchFamily="34" charset="0"/>
              <a:buChar char="•"/>
            </a:pPr>
            <a:r>
              <a:rPr lang="en-US" b="1" i="0" dirty="0">
                <a:solidFill>
                  <a:srgbClr val="212529"/>
                </a:solidFill>
                <a:effectLst/>
                <a:latin typeface="-apple-system"/>
              </a:rPr>
              <a:t>Tactical environments –</a:t>
            </a:r>
            <a:r>
              <a:rPr lang="en-US" b="0" i="0" dirty="0">
                <a:solidFill>
                  <a:srgbClr val="212529"/>
                </a:solidFill>
                <a:effectLst/>
                <a:latin typeface="-apple-system"/>
              </a:rPr>
              <a:t> your situation will dictate your movements and communication options, as well as access to support personnel.</a:t>
            </a:r>
          </a:p>
          <a:p>
            <a:pPr algn="l">
              <a:buFont typeface="Arial" panose="020B0604020202020204" pitchFamily="34" charset="0"/>
              <a:buChar char="•"/>
            </a:pPr>
            <a:r>
              <a:rPr lang="en-US" b="1" i="0" dirty="0">
                <a:solidFill>
                  <a:srgbClr val="212529"/>
                </a:solidFill>
                <a:effectLst/>
                <a:latin typeface="-apple-system"/>
              </a:rPr>
              <a:t>Wound pattern differences –</a:t>
            </a:r>
            <a:r>
              <a:rPr lang="en-US" b="0" i="0" dirty="0">
                <a:solidFill>
                  <a:srgbClr val="212529"/>
                </a:solidFill>
                <a:effectLst/>
                <a:latin typeface="-apple-system"/>
              </a:rPr>
              <a:t> depending on your mission profile, you may anticipate different threats which may make certain injury patterns more likely.</a:t>
            </a:r>
          </a:p>
          <a:p>
            <a:pPr algn="l">
              <a:buFont typeface="Arial" panose="020B0604020202020204" pitchFamily="34" charset="0"/>
              <a:buChar char="•"/>
            </a:pPr>
            <a:r>
              <a:rPr lang="en-US" b="1" i="0" dirty="0">
                <a:solidFill>
                  <a:srgbClr val="212529"/>
                </a:solidFill>
                <a:effectLst/>
                <a:latin typeface="-apple-system"/>
              </a:rPr>
              <a:t>Environmental considerations –</a:t>
            </a:r>
            <a:r>
              <a:rPr lang="en-US" b="0" i="0" dirty="0">
                <a:solidFill>
                  <a:srgbClr val="212529"/>
                </a:solidFill>
                <a:effectLst/>
                <a:latin typeface="-apple-system"/>
              </a:rPr>
              <a:t> more often than not, you will need to deal with poor lighting, austere conditions, and maybe inclement weather.</a:t>
            </a:r>
          </a:p>
          <a:p>
            <a:pPr algn="l">
              <a:buFont typeface="Arial" panose="020B0604020202020204" pitchFamily="34" charset="0"/>
              <a:buChar char="•"/>
            </a:pPr>
            <a:r>
              <a:rPr lang="en-US" b="1" i="0" dirty="0">
                <a:solidFill>
                  <a:srgbClr val="212529"/>
                </a:solidFill>
                <a:effectLst/>
                <a:latin typeface="-apple-system"/>
              </a:rPr>
              <a:t>Unknown response personnel capabilities –</a:t>
            </a:r>
            <a:r>
              <a:rPr lang="en-US" b="0" i="0" dirty="0">
                <a:solidFill>
                  <a:srgbClr val="212529"/>
                </a:solidFill>
                <a:effectLst/>
                <a:latin typeface="-apple-system"/>
              </a:rPr>
              <a:t> in the best-case scenario, you will have had time to train and work with your ASM, CLS, and CMC personnel, but that is not always the case. </a:t>
            </a:r>
          </a:p>
          <a:p>
            <a:pPr algn="l">
              <a:buFont typeface="Arial" panose="020B0604020202020204" pitchFamily="34" charset="0"/>
              <a:buChar char="•"/>
            </a:pPr>
            <a:r>
              <a:rPr lang="en-US" b="1" i="0" dirty="0">
                <a:solidFill>
                  <a:srgbClr val="212529"/>
                </a:solidFill>
                <a:effectLst/>
                <a:latin typeface="-apple-system"/>
              </a:rPr>
              <a:t>Resource limitations –</a:t>
            </a:r>
            <a:r>
              <a:rPr lang="en-US" b="0" i="0" dirty="0">
                <a:solidFill>
                  <a:srgbClr val="212529"/>
                </a:solidFill>
                <a:effectLst/>
                <a:latin typeface="-apple-system"/>
              </a:rPr>
              <a:t> tactical considerations may limit what you can take with you, and resupply can be erratic (or nonexistent).</a:t>
            </a:r>
          </a:p>
          <a:p>
            <a:pPr algn="l">
              <a:buFont typeface="Arial" panose="020B0604020202020204" pitchFamily="34" charset="0"/>
              <a:buChar char="•"/>
            </a:pPr>
            <a:r>
              <a:rPr lang="en-US" b="1" i="0" dirty="0">
                <a:solidFill>
                  <a:srgbClr val="212529"/>
                </a:solidFill>
                <a:effectLst/>
                <a:latin typeface="-apple-system"/>
              </a:rPr>
              <a:t>Evacuation delays –</a:t>
            </a:r>
            <a:r>
              <a:rPr lang="en-US" b="0" i="0" dirty="0">
                <a:solidFill>
                  <a:srgbClr val="212529"/>
                </a:solidFill>
                <a:effectLst/>
                <a:latin typeface="-apple-system"/>
              </a:rPr>
              <a:t> the potential for significant delays may lead to prolonged field care issues.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24</a:t>
            </a:fld>
            <a:endParaRPr lang="en-US"/>
          </a:p>
        </p:txBody>
      </p:sp>
    </p:spTree>
    <p:extLst>
      <p:ext uri="{BB962C8B-B14F-4D97-AF65-F5344CB8AC3E}">
        <p14:creationId xmlns:p14="http://schemas.microsoft.com/office/powerpoint/2010/main" val="196254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It’s impossible to understate the value of training in TCCC. In addition to anecdotal stories about how TCCC has saved lives, irrefutable scientific evidence shows that TCCC principles will prevent deaths.</a:t>
            </a:r>
            <a:r>
              <a:rPr lang="en-US" b="0" i="0" baseline="30000" dirty="0">
                <a:solidFill>
                  <a:srgbClr val="212529"/>
                </a:solidFill>
                <a:effectLst/>
                <a:latin typeface="-apple-system"/>
              </a:rPr>
              <a:t>12</a:t>
            </a:r>
            <a:r>
              <a:rPr lang="en-US" b="0" i="0" dirty="0">
                <a:solidFill>
                  <a:srgbClr val="212529"/>
                </a:solidFill>
                <a:effectLst/>
                <a:latin typeface="-apple-system"/>
              </a:rPr>
              <a:t> Units that have mandated initial and sustained training requirements have been shown to have better retention of knowledge and skills, which will translate into improved performance in an operational setting. Military units that have trained ALL of their members in TCCC have documented the lowest incidence of preventable deaths among their casualties in the history of modern warfare.</a:t>
            </a:r>
            <a:r>
              <a:rPr lang="en-US" b="0" i="0" baseline="30000" dirty="0">
                <a:solidFill>
                  <a:srgbClr val="212529"/>
                </a:solidFill>
                <a:effectLst/>
                <a:latin typeface="-apple-system"/>
              </a:rPr>
              <a:t>13</a:t>
            </a:r>
            <a:r>
              <a:rPr lang="en-US" b="0" i="0" dirty="0">
                <a:solidFill>
                  <a:srgbClr val="212529"/>
                </a:solidFill>
                <a:effectLst/>
                <a:latin typeface="-apple-system"/>
              </a:rPr>
              <a:t> </a:t>
            </a:r>
          </a:p>
          <a:p>
            <a:pPr algn="l"/>
            <a:r>
              <a:rPr lang="en-US" b="0" i="0" dirty="0">
                <a:solidFill>
                  <a:srgbClr val="212529"/>
                </a:solidFill>
                <a:effectLst/>
                <a:latin typeface="-apple-system"/>
              </a:rPr>
              <a:t>In addition to the individual training on specific skills, unit-based training teaches the medical personnel and combat lifesavers/first responders how to work as a team, allowing them to be much more efficient when faced with a real-life situation.</a:t>
            </a:r>
            <a:r>
              <a:rPr lang="en-US" b="0" i="0" baseline="30000" dirty="0">
                <a:solidFill>
                  <a:srgbClr val="212529"/>
                </a:solidFill>
                <a:effectLst/>
                <a:latin typeface="-apple-system"/>
              </a:rPr>
              <a:t>14</a:t>
            </a:r>
            <a:endParaRPr lang="en-US" b="0" i="0" dirty="0">
              <a:solidFill>
                <a:srgbClr val="212529"/>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25</a:t>
            </a:fld>
            <a:endParaRPr lang="en-US"/>
          </a:p>
        </p:txBody>
      </p:sp>
    </p:spTree>
    <p:extLst>
      <p:ext uri="{BB962C8B-B14F-4D97-AF65-F5344CB8AC3E}">
        <p14:creationId xmlns:p14="http://schemas.microsoft.com/office/powerpoint/2010/main" val="3496650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Remember, the ongoing mission does not stop just because there is a casualty. The three objectives of TCCC are to:</a:t>
            </a:r>
          </a:p>
          <a:p>
            <a:pPr algn="l">
              <a:buFont typeface="Arial" panose="020B0604020202020204" pitchFamily="34" charset="0"/>
              <a:buChar char="•"/>
            </a:pPr>
            <a:r>
              <a:rPr lang="en-US" b="1" i="0" dirty="0">
                <a:solidFill>
                  <a:srgbClr val="212529"/>
                </a:solidFill>
                <a:effectLst/>
                <a:latin typeface="-apple-system"/>
              </a:rPr>
              <a:t>Treat the Casualty –</a:t>
            </a:r>
            <a:r>
              <a:rPr lang="en-US" b="0" i="0" dirty="0">
                <a:solidFill>
                  <a:srgbClr val="212529"/>
                </a:solidFill>
                <a:effectLst/>
                <a:latin typeface="-apple-system"/>
              </a:rPr>
              <a:t> provide lifesaving care to the injured combatant.</a:t>
            </a:r>
          </a:p>
          <a:p>
            <a:pPr algn="l">
              <a:buFont typeface="Arial" panose="020B0604020202020204" pitchFamily="34" charset="0"/>
              <a:buChar char="•"/>
            </a:pPr>
            <a:r>
              <a:rPr lang="en-US" b="1" i="0" dirty="0">
                <a:solidFill>
                  <a:srgbClr val="212529"/>
                </a:solidFill>
                <a:effectLst/>
                <a:latin typeface="-apple-system"/>
              </a:rPr>
              <a:t>Prevent Additional Casualties –</a:t>
            </a:r>
            <a:r>
              <a:rPr lang="en-US" b="0" i="0" dirty="0">
                <a:solidFill>
                  <a:srgbClr val="212529"/>
                </a:solidFill>
                <a:effectLst/>
                <a:latin typeface="-apple-system"/>
              </a:rPr>
              <a:t> limit the risk of taking further casualties.</a:t>
            </a:r>
          </a:p>
          <a:p>
            <a:pPr algn="l">
              <a:buFont typeface="Arial" panose="020B0604020202020204" pitchFamily="34" charset="0"/>
              <a:buChar char="•"/>
            </a:pPr>
            <a:r>
              <a:rPr lang="en-US" b="1" i="0" dirty="0">
                <a:solidFill>
                  <a:srgbClr val="212529"/>
                </a:solidFill>
                <a:effectLst/>
                <a:latin typeface="-apple-system"/>
              </a:rPr>
              <a:t>Complete the Mission –</a:t>
            </a:r>
            <a:r>
              <a:rPr lang="en-US" b="0" i="0" dirty="0">
                <a:solidFill>
                  <a:srgbClr val="212529"/>
                </a:solidFill>
                <a:effectLst/>
                <a:latin typeface="-apple-system"/>
              </a:rPr>
              <a:t> enable the unit to achieve mission success.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26</a:t>
            </a:fld>
            <a:endParaRPr lang="en-US"/>
          </a:p>
        </p:txBody>
      </p:sp>
    </p:spTree>
    <p:extLst>
      <p:ext uri="{BB962C8B-B14F-4D97-AF65-F5344CB8AC3E}">
        <p14:creationId xmlns:p14="http://schemas.microsoft.com/office/powerpoint/2010/main" val="4254794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This slide depicts a study that was done on soldiers who died in Vietnam. Two thousand and five hundred preventable deaths from extremity hemorrhage were the result.</a:t>
            </a:r>
            <a:r>
              <a:rPr lang="en-US" b="0" i="0" baseline="30000" dirty="0">
                <a:solidFill>
                  <a:srgbClr val="212529"/>
                </a:solidFill>
                <a:effectLst/>
                <a:latin typeface="-apple-system"/>
              </a:rPr>
              <a:t>15</a:t>
            </a:r>
            <a:r>
              <a:rPr lang="en-US" b="0" i="0" dirty="0">
                <a:solidFill>
                  <a:srgbClr val="212529"/>
                </a:solidFill>
                <a:effectLst/>
                <a:latin typeface="-apple-system"/>
              </a:rPr>
              <a:t> Tourniquets could have saved these lives.</a:t>
            </a:r>
          </a:p>
          <a:p>
            <a:pPr algn="l"/>
            <a:r>
              <a:rPr lang="en-US" b="0" i="0" dirty="0">
                <a:solidFill>
                  <a:srgbClr val="212529"/>
                </a:solidFill>
                <a:effectLst/>
                <a:latin typeface="-apple-system"/>
              </a:rPr>
              <a:t>Twenty-five years later, we had still not learned the tourniquet lesson from Vietnam. Instead, we can use this data to help us understand what types of injuries are seen in combat and which may or may not be survivable.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27</a:t>
            </a:fld>
            <a:endParaRPr lang="en-US"/>
          </a:p>
        </p:txBody>
      </p:sp>
    </p:spTree>
    <p:extLst>
      <p:ext uri="{BB962C8B-B14F-4D97-AF65-F5344CB8AC3E}">
        <p14:creationId xmlns:p14="http://schemas.microsoft.com/office/powerpoint/2010/main" val="3133399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In this group of patients from Mogadishu Somalia in 1993, uncontrolled hemorrhage caused 22% of the fatalities.</a:t>
            </a:r>
            <a:r>
              <a:rPr lang="en-US" b="0" i="0" baseline="30000" dirty="0">
                <a:solidFill>
                  <a:srgbClr val="212529"/>
                </a:solidFill>
                <a:effectLst/>
                <a:latin typeface="-apple-system"/>
              </a:rPr>
              <a:t>16</a:t>
            </a:r>
            <a:r>
              <a:rPr lang="en-US" b="0" i="0" dirty="0">
                <a:solidFill>
                  <a:srgbClr val="212529"/>
                </a:solidFill>
                <a:effectLst/>
                <a:latin typeface="-apple-system"/>
              </a:rPr>
              <a:t> Hemorrhage continued to be a major cause of battlefield death and is the leading cause of combat death when evacuation is delayed for more than 6 hours.</a:t>
            </a:r>
          </a:p>
          <a:p>
            <a:pPr algn="l"/>
            <a:r>
              <a:rPr lang="en-US" b="0" i="0" dirty="0">
                <a:solidFill>
                  <a:srgbClr val="212529"/>
                </a:solidFill>
                <a:effectLst/>
                <a:latin typeface="-apple-system"/>
              </a:rPr>
              <a:t>The soldier who slowly exsanguinated from a proximal femoral artery and vein injury despite the efforts of a medic and others to stop the bleeding is a particularly poignant example. This again illustrates the point made by Bellamy in 1984,</a:t>
            </a:r>
            <a:r>
              <a:rPr lang="en-US" b="0" i="0" baseline="30000" dirty="0">
                <a:solidFill>
                  <a:srgbClr val="212529"/>
                </a:solidFill>
                <a:effectLst/>
                <a:latin typeface="-apple-system"/>
              </a:rPr>
              <a:t>17</a:t>
            </a:r>
            <a:r>
              <a:rPr lang="en-US" b="0" i="0" dirty="0">
                <a:solidFill>
                  <a:srgbClr val="212529"/>
                </a:solidFill>
                <a:effectLst/>
                <a:latin typeface="-apple-system"/>
              </a:rPr>
              <a:t> when in his discussion on improving the salvage of combat casualties, he stated, “First and foremost, there is a need to improve the field management of hemorrhage.”</a:t>
            </a:r>
          </a:p>
          <a:p>
            <a:pPr algn="l"/>
            <a:r>
              <a:rPr lang="en-US" b="0" i="0" dirty="0">
                <a:solidFill>
                  <a:srgbClr val="212529"/>
                </a:solidFill>
                <a:effectLst/>
                <a:latin typeface="-apple-system"/>
              </a:rPr>
              <a:t>Clearly, the management of choice for severe extremity hemorrhage is an effective tourniquet followed by surgical repair or ligation of the injured vessels. The incidence of fatal head wounds was similar to that in Vietnam in spite of modern Kevlar helmets. Body armor reduced the number of fatal penetrating chest injuries. Penetrating wounds to the unprotected face, groin, and pelvis caused significant mortality.</a:t>
            </a:r>
          </a:p>
          <a:p>
            <a:pPr algn="l"/>
            <a:r>
              <a:rPr lang="en-US" b="0" i="0" dirty="0">
                <a:solidFill>
                  <a:srgbClr val="212529"/>
                </a:solidFill>
                <a:effectLst/>
                <a:latin typeface="-apple-system"/>
              </a:rPr>
              <a:t>But what about injuries not amenable to a tourniquet, such as those to the lower abdomen, groin, axilla, and proximal extremities? What is the optimal management for these patients on the urban battlefield of the future, where evacuation may be significantly delayed?</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28</a:t>
            </a:fld>
            <a:endParaRPr lang="en-US"/>
          </a:p>
        </p:txBody>
      </p:sp>
    </p:spTree>
    <p:extLst>
      <p:ext uri="{BB962C8B-B14F-4D97-AF65-F5344CB8AC3E}">
        <p14:creationId xmlns:p14="http://schemas.microsoft.com/office/powerpoint/2010/main" val="114713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Tactical medical training historically was modeled on civilian courses like the Emergency Medical Technician (EMT) and Advanced Trauma Life Support (ATLS) courses and mirrored civilian trauma resuscitation guidelines, which provided excellent in-hospital care and results. But the principles they reflect often needed to be modified for the tactical setting, and that was not routinely done.</a:t>
            </a:r>
            <a:r>
              <a:rPr lang="en-US" b="0" i="0" baseline="30000" dirty="0">
                <a:solidFill>
                  <a:srgbClr val="212529"/>
                </a:solidFill>
                <a:effectLst/>
                <a:latin typeface="-apple-system"/>
              </a:rPr>
              <a:t>18</a:t>
            </a:r>
            <a:endParaRPr lang="en-US" b="0" i="0" dirty="0">
              <a:solidFill>
                <a:srgbClr val="212529"/>
              </a:solidFill>
              <a:effectLst/>
              <a:latin typeface="-apple-system"/>
            </a:endParaRPr>
          </a:p>
          <a:p>
            <a:pPr algn="l"/>
            <a:r>
              <a:rPr lang="en-US" b="0" i="0" dirty="0">
                <a:solidFill>
                  <a:srgbClr val="212529"/>
                </a:solidFill>
                <a:effectLst/>
                <a:latin typeface="-apple-system"/>
              </a:rPr>
              <a:t>In previous conflicts, the use of tourniquets was discouraged, crystalloid fluid resuscitation was used for shock, hemostatic agents were not available, and airways were established through endotracheal intubation. At the start of the war in Afghanistan, TCCC was used only by a few innovative units in the US military.</a:t>
            </a:r>
            <a:r>
              <a:rPr lang="en-US" b="0" i="0" baseline="30000" dirty="0">
                <a:solidFill>
                  <a:srgbClr val="212529"/>
                </a:solidFill>
                <a:effectLst/>
                <a:latin typeface="-apple-system"/>
              </a:rPr>
              <a:t>19</a:t>
            </a:r>
            <a:r>
              <a:rPr lang="en-US" b="0" i="0" dirty="0">
                <a:solidFill>
                  <a:srgbClr val="212529"/>
                </a:solidFill>
                <a:effectLst/>
                <a:latin typeface="-apple-system"/>
              </a:rPr>
              <a:t> The impact of this limited use of TCCC was not well-appreciated until the first preventable death analysis was conducted.</a:t>
            </a:r>
            <a:r>
              <a:rPr lang="en-US" b="0" i="0" baseline="30000" dirty="0">
                <a:solidFill>
                  <a:srgbClr val="212529"/>
                </a:solidFill>
                <a:effectLst/>
                <a:latin typeface="-apple-system"/>
              </a:rPr>
              <a:t>20</a:t>
            </a:r>
            <a:r>
              <a:rPr lang="en-US" b="0" i="0" dirty="0">
                <a:solidFill>
                  <a:srgbClr val="212529"/>
                </a:solidFill>
                <a:effectLst/>
                <a:latin typeface="-apple-system"/>
              </a:rPr>
              <a:t> That study by Holcomb and others found that 8 of the 12 individuals who died from injuries that were potentially survivable might have been saved simply by the proper application of TCCC principles.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29</a:t>
            </a:fld>
            <a:endParaRPr lang="en-US"/>
          </a:p>
        </p:txBody>
      </p:sp>
    </p:spTree>
    <p:extLst>
      <p:ext uri="{BB962C8B-B14F-4D97-AF65-F5344CB8AC3E}">
        <p14:creationId xmlns:p14="http://schemas.microsoft.com/office/powerpoint/2010/main" val="287187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experience with limb tourniquets was largely responsible for the adoption of TCCC throughout the US military.</a:t>
            </a:r>
            <a:r>
              <a:rPr lang="en-US" b="0" i="0" baseline="30000" dirty="0">
                <a:solidFill>
                  <a:srgbClr val="212529"/>
                </a:solidFill>
                <a:effectLst/>
                <a:latin typeface="-apple-system"/>
              </a:rPr>
              <a:t>21</a:t>
            </a:r>
            <a:r>
              <a:rPr lang="en-US" b="0" i="0" dirty="0">
                <a:solidFill>
                  <a:srgbClr val="212529"/>
                </a:solidFill>
                <a:effectLst/>
                <a:latin typeface="-apple-system"/>
              </a:rPr>
              <a:t> Tourniquets were a high-visibility issue for two reasons. First, tourniquet use was a radical departure from prehospital trauma care practice. Second, ubiquitous tourniquet use has clearly been the single most important lifesaving battlefield trauma care advance achieved during the wars in Iraq and Afghanistan.</a:t>
            </a:r>
            <a:r>
              <a:rPr lang="en-US" b="0" i="0" baseline="30000" dirty="0">
                <a:solidFill>
                  <a:srgbClr val="212529"/>
                </a:solidFill>
                <a:effectLst/>
                <a:latin typeface="-apple-system"/>
              </a:rPr>
              <a:t>22,23</a:t>
            </a:r>
            <a:endParaRPr lang="en-US" b="0" i="0" dirty="0">
              <a:solidFill>
                <a:srgbClr val="212529"/>
              </a:solidFill>
              <a:effectLst/>
              <a:latin typeface="-apple-system"/>
            </a:endParaRPr>
          </a:p>
          <a:p>
            <a:pPr algn="l"/>
            <a:r>
              <a:rPr lang="en-US" b="0" i="0" dirty="0">
                <a:solidFill>
                  <a:srgbClr val="212529"/>
                </a:solidFill>
                <a:effectLst/>
                <a:latin typeface="-apple-system"/>
              </a:rPr>
              <a:t>The strategic messaging on tourniquets that drove the spread of TCCC from the Special Operations community to the conventional forces included reports of preventable death from extremity hemorrhage and documentation of improved survival as the use of extremity tourniquets became more prevalent. Now, in addition to evidence-based tourniquet guidance, many other TCCC advances have been adopted, such as hemostatic agents, needle decompression of the chest (NDC), advanced/surgical airways, resuscitation with blood products, and hypothermia prevention. These have not only had positive impacts on military prehospital trauma care but also have been widely adopted in the civilian community.</a:t>
            </a:r>
            <a:r>
              <a:rPr lang="en-US" b="0" i="0" baseline="30000" dirty="0">
                <a:solidFill>
                  <a:srgbClr val="212529"/>
                </a:solidFill>
                <a:effectLst/>
                <a:latin typeface="-apple-system"/>
              </a:rPr>
              <a:t>24</a:t>
            </a:r>
            <a:endParaRPr lang="en-US" b="0" i="0" dirty="0">
              <a:solidFill>
                <a:srgbClr val="212529"/>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30</a:t>
            </a:fld>
            <a:endParaRPr lang="en-US"/>
          </a:p>
        </p:txBody>
      </p:sp>
    </p:spTree>
    <p:extLst>
      <p:ext uri="{BB962C8B-B14F-4D97-AF65-F5344CB8AC3E}">
        <p14:creationId xmlns:p14="http://schemas.microsoft.com/office/powerpoint/2010/main" val="36200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TCCC training methods that ensure unit readiness and support the achievement of no losses due to preventable combat deaths is a primary responsibility for the CPP, whether that be as the primary medic for a unit or as medical director overseeing the Role 1 medical system involving additional medical resources. </a:t>
            </a:r>
          </a:p>
          <a:p>
            <a:pPr algn="l"/>
            <a:r>
              <a:rPr lang="en-US" b="0" i="0" dirty="0">
                <a:solidFill>
                  <a:srgbClr val="212529"/>
                </a:solidFill>
                <a:effectLst/>
                <a:latin typeface="-apple-system"/>
              </a:rPr>
              <a:t>The establishment of standardized training programs and resources will help to correct some of the disparities that have been seen between units and Services, but is not, in and of itself, the complete solution to a robust training platform that ensures maximum readiness. Even with the prior standardized TCCC-All Combatant and TCCC-Medical Provider materials and National Association of Emergency Medical Technician-certified instructors, there was significant variation within training programs in a 2018 TCCC baseline training assessment for the Defense Health Agency.</a:t>
            </a:r>
            <a:r>
              <a:rPr lang="en-US" b="0" i="0" baseline="30000" dirty="0">
                <a:solidFill>
                  <a:srgbClr val="212529"/>
                </a:solidFill>
                <a:effectLst/>
                <a:latin typeface="-apple-system"/>
              </a:rPr>
              <a:t>25</a:t>
            </a:r>
            <a:endParaRPr lang="en-US" b="0" i="0" dirty="0">
              <a:solidFill>
                <a:srgbClr val="212529"/>
              </a:solidFill>
              <a:effectLst/>
              <a:latin typeface="-apple-system"/>
            </a:endParaRPr>
          </a:p>
          <a:p>
            <a:pPr algn="l"/>
            <a:r>
              <a:rPr lang="en-US" b="0" i="0" dirty="0">
                <a:solidFill>
                  <a:srgbClr val="212529"/>
                </a:solidFill>
                <a:effectLst/>
                <a:latin typeface="-apple-system"/>
              </a:rPr>
              <a:t>The main findings responsible for the variations were inconsistent or inadequate instructor training and selection, variable methods of assessment, lack of adequate physical space for both classroom and practical training, and variations in simulation capabilities. A common finding during the assessment was that units did not prioritize TCCC training for either their medics or their other personnel.</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31</a:t>
            </a:fld>
            <a:endParaRPr lang="en-US"/>
          </a:p>
        </p:txBody>
      </p:sp>
    </p:spTree>
    <p:extLst>
      <p:ext uri="{BB962C8B-B14F-4D97-AF65-F5344CB8AC3E}">
        <p14:creationId xmlns:p14="http://schemas.microsoft.com/office/powerpoint/2010/main" val="145832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To ensure your TCCC training programs are optimized, several issues should be highlighted:</a:t>
            </a:r>
          </a:p>
          <a:p>
            <a:pPr algn="l">
              <a:buFont typeface="Arial" panose="020B0604020202020204" pitchFamily="34" charset="0"/>
              <a:buChar char="•"/>
            </a:pPr>
            <a:r>
              <a:rPr lang="en-US" b="0" i="0" dirty="0">
                <a:solidFill>
                  <a:srgbClr val="212529"/>
                </a:solidFill>
                <a:effectLst/>
                <a:latin typeface="-apple-system"/>
              </a:rPr>
              <a:t>Ensure that your line leadership understands the need for prioritizing TCCC training</a:t>
            </a:r>
          </a:p>
          <a:p>
            <a:pPr algn="l">
              <a:buFont typeface="Arial" panose="020B0604020202020204" pitchFamily="34" charset="0"/>
              <a:buChar char="•"/>
            </a:pPr>
            <a:r>
              <a:rPr lang="en-US" b="0" i="0" dirty="0">
                <a:solidFill>
                  <a:srgbClr val="212529"/>
                </a:solidFill>
                <a:effectLst/>
                <a:latin typeface="-apple-system"/>
              </a:rPr>
              <a:t>As core training plan and materials, use the approved Joint Trauma System resources</a:t>
            </a:r>
          </a:p>
          <a:p>
            <a:pPr algn="l">
              <a:buFont typeface="Arial" panose="020B0604020202020204" pitchFamily="34" charset="0"/>
              <a:buChar char="•"/>
            </a:pPr>
            <a:r>
              <a:rPr lang="en-US" b="0" i="0" dirty="0">
                <a:solidFill>
                  <a:srgbClr val="212529"/>
                </a:solidFill>
                <a:effectLst/>
                <a:latin typeface="-apple-system"/>
              </a:rPr>
              <a:t>Make sure all instructors are properly trained &amp; stay up-to-date with curriculum changes</a:t>
            </a:r>
          </a:p>
          <a:p>
            <a:pPr algn="l">
              <a:buFont typeface="Arial" panose="020B0604020202020204" pitchFamily="34" charset="0"/>
              <a:buChar char="•"/>
            </a:pPr>
            <a:r>
              <a:rPr lang="en-US" b="0" i="0" dirty="0">
                <a:solidFill>
                  <a:srgbClr val="212529"/>
                </a:solidFill>
                <a:effectLst/>
                <a:latin typeface="-apple-system"/>
              </a:rPr>
              <a:t>Incorporate real-world experiences and case scenario-based examples in the training</a:t>
            </a:r>
          </a:p>
          <a:p>
            <a:pPr algn="l">
              <a:buFont typeface="Arial" panose="020B0604020202020204" pitchFamily="34" charset="0"/>
              <a:buChar char="•"/>
            </a:pPr>
            <a:r>
              <a:rPr lang="en-US" b="0" i="0" dirty="0">
                <a:solidFill>
                  <a:srgbClr val="212529"/>
                </a:solidFill>
                <a:effectLst/>
                <a:latin typeface="-apple-system"/>
              </a:rPr>
              <a:t>Provide the most realistic training environment you can</a:t>
            </a:r>
          </a:p>
          <a:p>
            <a:pPr algn="l">
              <a:buFont typeface="Arial" panose="020B0604020202020204" pitchFamily="34" charset="0"/>
              <a:buChar char="•"/>
            </a:pPr>
            <a:r>
              <a:rPr lang="en-US" b="0" i="0" dirty="0">
                <a:solidFill>
                  <a:srgbClr val="212529"/>
                </a:solidFill>
                <a:effectLst/>
                <a:latin typeface="-apple-system"/>
              </a:rPr>
              <a:t>Use standardized assessments with constructive feedback and remediation, as needed</a:t>
            </a:r>
          </a:p>
          <a:p>
            <a:pPr algn="l">
              <a:buFont typeface="Arial" panose="020B0604020202020204" pitchFamily="34" charset="0"/>
              <a:buChar char="•"/>
            </a:pPr>
            <a:r>
              <a:rPr lang="en-US" b="0" i="0" dirty="0">
                <a:solidFill>
                  <a:srgbClr val="212529"/>
                </a:solidFill>
                <a:effectLst/>
                <a:latin typeface="-apple-system"/>
              </a:rPr>
              <a:t>Incentivize ongoing training outside of formal classes (e.g., Deployed Medicine)</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32</a:t>
            </a:fld>
            <a:endParaRPr lang="en-US"/>
          </a:p>
        </p:txBody>
      </p:sp>
    </p:spTree>
    <p:extLst>
      <p:ext uri="{BB962C8B-B14F-4D97-AF65-F5344CB8AC3E}">
        <p14:creationId xmlns:p14="http://schemas.microsoft.com/office/powerpoint/2010/main" val="350710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Tactical Combat Casualty Care is broken up into four roles of care:</a:t>
            </a:r>
          </a:p>
          <a:p>
            <a:pPr algn="l">
              <a:buFont typeface="+mj-lt"/>
              <a:buAutoNum type="arabicPeriod"/>
            </a:pPr>
            <a:r>
              <a:rPr lang="en-US" b="0" i="0" dirty="0">
                <a:solidFill>
                  <a:srgbClr val="212529"/>
                </a:solidFill>
                <a:effectLst/>
                <a:latin typeface="-apple-system"/>
              </a:rPr>
              <a:t>The most basic is All Service Members (ASM) and includes the absolute basics of hemorrhage control and basic recognition of more serious problems. </a:t>
            </a:r>
          </a:p>
          <a:p>
            <a:pPr algn="l">
              <a:buFont typeface="+mj-lt"/>
              <a:buAutoNum type="arabicPeriod"/>
            </a:pPr>
            <a:r>
              <a:rPr lang="en-US" b="0" i="0" dirty="0">
                <a:solidFill>
                  <a:srgbClr val="212529"/>
                </a:solidFill>
                <a:effectLst/>
                <a:latin typeface="-apple-system"/>
              </a:rPr>
              <a:t>The Combat Lifesaver (CLS) is taught more advanced skills needed to treat the most common causes of preventable death due to traumatic injuries including hemorrhage (from the extremities / junctional areas), tension pneumothorax, and airway trauma or obstruction. They are also taught to identify and treat other not immediately life-threatening injuries. </a:t>
            </a:r>
          </a:p>
          <a:p>
            <a:pPr algn="l">
              <a:buFont typeface="+mj-lt"/>
              <a:buAutoNum type="arabicPeriod"/>
            </a:pPr>
            <a:r>
              <a:rPr lang="en-US" b="0" i="0" dirty="0">
                <a:solidFill>
                  <a:srgbClr val="212529"/>
                </a:solidFill>
                <a:effectLst/>
                <a:latin typeface="-apple-system"/>
              </a:rPr>
              <a:t>The Combat Medic/Corpsman (CMC) is the first medical provider to care for the casualty in the prehospital environment and is expected to provide more advanced care requiring significantly more medical knowledge and skills. </a:t>
            </a:r>
          </a:p>
          <a:p>
            <a:pPr algn="l">
              <a:buFont typeface="+mj-lt"/>
              <a:buAutoNum type="arabicPeriod"/>
            </a:pPr>
            <a:r>
              <a:rPr lang="en-US" b="0" i="0" dirty="0">
                <a:solidFill>
                  <a:srgbClr val="212529"/>
                </a:solidFill>
                <a:effectLst/>
                <a:latin typeface="-apple-system"/>
              </a:rPr>
              <a:t>The most advanced role is yours, as the CPP, and you are expected to provide the most sophisticated care to keep our wounded warriors alive and get them to definitive care.</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a:t>
            </a:fld>
            <a:endParaRPr lang="en-US"/>
          </a:p>
        </p:txBody>
      </p:sp>
    </p:spTree>
    <p:extLst>
      <p:ext uri="{BB962C8B-B14F-4D97-AF65-F5344CB8AC3E}">
        <p14:creationId xmlns:p14="http://schemas.microsoft.com/office/powerpoint/2010/main" val="1100479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TCCC, as a formalized set of guidelines and subsequent evolvement into a curriculum began with the 1996 publication of the first set of TCCC Guidelines in an article by CAPT Frank Butler.</a:t>
            </a:r>
            <a:r>
              <a:rPr lang="en-US" b="0" i="0" baseline="30000" dirty="0">
                <a:solidFill>
                  <a:srgbClr val="212529"/>
                </a:solidFill>
                <a:effectLst/>
                <a:latin typeface="-apple-system"/>
              </a:rPr>
              <a:t>26</a:t>
            </a:r>
            <a:r>
              <a:rPr lang="en-US" b="0" i="0" dirty="0">
                <a:solidFill>
                  <a:srgbClr val="212529"/>
                </a:solidFill>
                <a:effectLst/>
                <a:latin typeface="-apple-system"/>
              </a:rPr>
              <a:t> But many of the concepts and experiences that led to that publication occurred in the years prior and drew from articles and research that dated back as far as our previous conflicts but was never institutionalized.</a:t>
            </a:r>
            <a:r>
              <a:rPr lang="en-US" b="0" i="0" baseline="30000" dirty="0">
                <a:solidFill>
                  <a:srgbClr val="212529"/>
                </a:solidFill>
                <a:effectLst/>
                <a:latin typeface="-apple-system"/>
              </a:rPr>
              <a:t>27,28</a:t>
            </a:r>
            <a:endParaRPr lang="en-US" b="0" i="0" dirty="0">
              <a:solidFill>
                <a:srgbClr val="212529"/>
              </a:solidFill>
              <a:effectLst/>
              <a:latin typeface="-apple-system"/>
            </a:endParaRPr>
          </a:p>
          <a:p>
            <a:pPr algn="l"/>
            <a:r>
              <a:rPr lang="en-US" b="0" i="0" dirty="0">
                <a:solidFill>
                  <a:srgbClr val="212529"/>
                </a:solidFill>
                <a:effectLst/>
                <a:latin typeface="-apple-system"/>
              </a:rPr>
              <a:t>In the late 1990s, these concepts of TCCC were presented to the Joint Staff Surgeon and subsequently to senior leaders of the Military Health System, but no specific plan of action emerged from the briefings. They were also presented at a series of both military and civilian medical conferences, but there was no DoD-level effort to revamp prehospital combat casualty care practice.</a:t>
            </a:r>
            <a:r>
              <a:rPr lang="en-US" b="0" i="0" baseline="30000" dirty="0">
                <a:solidFill>
                  <a:srgbClr val="212529"/>
                </a:solidFill>
                <a:effectLst/>
                <a:latin typeface="-apple-system"/>
              </a:rPr>
              <a:t>29</a:t>
            </a:r>
            <a:endParaRPr lang="en-US" b="0" i="0" dirty="0">
              <a:solidFill>
                <a:srgbClr val="212529"/>
              </a:solidFill>
              <a:effectLst/>
              <a:latin typeface="-apple-system"/>
            </a:endParaRPr>
          </a:p>
          <a:p>
            <a:pPr algn="l"/>
            <a:r>
              <a:rPr lang="en-US" b="0" i="0" dirty="0">
                <a:solidFill>
                  <a:srgbClr val="212529"/>
                </a:solidFill>
                <a:effectLst/>
                <a:latin typeface="-apple-system"/>
              </a:rPr>
              <a:t>However, the Naval Special Warfare Command, the 75</a:t>
            </a:r>
            <a:r>
              <a:rPr lang="en-US" b="0" i="0" baseline="30000" dirty="0">
                <a:solidFill>
                  <a:srgbClr val="212529"/>
                </a:solidFill>
                <a:effectLst/>
                <a:latin typeface="-apple-system"/>
              </a:rPr>
              <a:t>th</a:t>
            </a:r>
            <a:r>
              <a:rPr lang="en-US" b="0" i="0" dirty="0">
                <a:solidFill>
                  <a:srgbClr val="212529"/>
                </a:solidFill>
                <a:effectLst/>
                <a:latin typeface="-apple-system"/>
              </a:rPr>
              <a:t> Ranger Regiment, the Army Special Missions Unit, and the Air Force pararescue community all individually adopted the guidance and were the only units implementing the Guidelines at the start of the war in Afghanistan.</a:t>
            </a:r>
            <a:r>
              <a:rPr lang="en-US" b="0" i="0" baseline="30000" dirty="0">
                <a:solidFill>
                  <a:srgbClr val="212529"/>
                </a:solidFill>
                <a:effectLst/>
                <a:latin typeface="-apple-system"/>
              </a:rPr>
              <a:t>30</a:t>
            </a:r>
            <a:r>
              <a:rPr lang="en-US" b="0" i="0" dirty="0">
                <a:solidFill>
                  <a:srgbClr val="212529"/>
                </a:solidFill>
                <a:effectLst/>
                <a:latin typeface="-apple-system"/>
              </a:rPr>
              <a:t> Afterwards, as we just mentioned, the concepts and guidance spread from these innovative units to the general purpose forces, and most recently has been adopted as the standard of care for medical training for all Service members, Combat Lifesavers, and medical personnel. </a:t>
            </a:r>
          </a:p>
          <a:p>
            <a:pPr algn="l"/>
            <a:r>
              <a:rPr lang="en-US" b="0" i="0" dirty="0">
                <a:solidFill>
                  <a:srgbClr val="212529"/>
                </a:solidFill>
                <a:effectLst/>
                <a:latin typeface="-apple-system"/>
              </a:rPr>
              <a:t>In 2001, a medical research effort by the U.S. Special Operations Command (USSOCOM) led to the development of a Committee on TCCC (CoTCCC), which was first established at the Naval Operational Medicine Institute. A significant aspect of the committee composition is that 30% of the voting members should be comprised of active or former combat medics and paramedics, corpsmen, and pararescuemen (PJs). The remainder of the 42-person voting membership includes all Services, various surgical specialties, emergency medicine and combat medical educators, including physicians, physician assistants, nurses and medical planners.</a:t>
            </a:r>
          </a:p>
          <a:p>
            <a:pPr algn="l"/>
            <a:r>
              <a:rPr lang="en-US" b="0" i="0" dirty="0">
                <a:solidFill>
                  <a:srgbClr val="212529"/>
                </a:solidFill>
                <a:effectLst/>
                <a:latin typeface="-apple-system"/>
              </a:rPr>
              <a:t>After several years as a research-funded activity, the CoTCCC was moved to the Defense Health Board in 2007 and subsequently to the Joint Trauma System (JTS) in 2013 after it was formally established.</a:t>
            </a:r>
            <a:r>
              <a:rPr lang="en-US" b="0" i="0" baseline="30000" dirty="0">
                <a:solidFill>
                  <a:srgbClr val="212529"/>
                </a:solidFill>
                <a:effectLst/>
                <a:latin typeface="-apple-system"/>
              </a:rPr>
              <a:t>31</a:t>
            </a:r>
            <a:r>
              <a:rPr lang="en-US" b="0" i="0" dirty="0">
                <a:solidFill>
                  <a:srgbClr val="212529"/>
                </a:solidFill>
                <a:effectLst/>
                <a:latin typeface="-apple-system"/>
              </a:rPr>
              <a:t> Although the JTS has been realigned a few times since 2013, CoTCCC has remained a primary JTS committee and priority throughout its evolution. </a:t>
            </a:r>
          </a:p>
          <a:p>
            <a:pPr algn="l"/>
            <a:r>
              <a:rPr lang="en-US" b="0" i="0" dirty="0">
                <a:solidFill>
                  <a:srgbClr val="212529"/>
                </a:solidFill>
                <a:effectLst/>
                <a:latin typeface="-apple-system"/>
              </a:rPr>
              <a:t>The CoTCCC mission is “To develop on an ongoing basis the best possible set of trauma care guidelines customized for the tactical environment and to facilitate the transition of these recommendations into battlefield trauma care practice.”</a:t>
            </a:r>
            <a:r>
              <a:rPr lang="en-US" b="0" i="0" baseline="30000" dirty="0">
                <a:solidFill>
                  <a:srgbClr val="212529"/>
                </a:solidFill>
                <a:effectLst/>
                <a:latin typeface="-apple-system"/>
              </a:rPr>
              <a:t>32</a:t>
            </a:r>
            <a:r>
              <a:rPr lang="en-US" b="0" i="0" dirty="0">
                <a:solidFill>
                  <a:srgbClr val="212529"/>
                </a:solidFill>
                <a:effectLst/>
                <a:latin typeface="-apple-system"/>
              </a:rPr>
              <a:t> Guideline updates have occurred periodically since 1996, the first time in 2003</a:t>
            </a:r>
            <a:r>
              <a:rPr lang="en-US" b="0" i="0" baseline="30000" dirty="0">
                <a:solidFill>
                  <a:srgbClr val="212529"/>
                </a:solidFill>
                <a:effectLst/>
                <a:latin typeface="-apple-system"/>
              </a:rPr>
              <a:t>33</a:t>
            </a:r>
            <a:r>
              <a:rPr lang="en-US" b="0" i="0" dirty="0">
                <a:solidFill>
                  <a:srgbClr val="212529"/>
                </a:solidFill>
                <a:effectLst/>
                <a:latin typeface="-apple-system"/>
              </a:rPr>
              <a:t> up through the most recent version released in November of 2020. In addition to routine meetings involving the entire COTCCC membership, subcommittees and specialized ad hoc groups are formed, as needed, to address specific issues that may ultimately be presented to the larger group for consideration.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33</a:t>
            </a:fld>
            <a:endParaRPr lang="en-US"/>
          </a:p>
        </p:txBody>
      </p:sp>
    </p:spTree>
    <p:extLst>
      <p:ext uri="{BB962C8B-B14F-4D97-AF65-F5344CB8AC3E}">
        <p14:creationId xmlns:p14="http://schemas.microsoft.com/office/powerpoint/2010/main" val="3084699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recommendations of CoTCCC and the TCCC Guidelines they produce form the backbone of TCCC training and prehospital care for the DOD. Recent policy statements from the Assistant Secretary of Defense for Health Affairs highlight the importance of these guidelines and recommendations in training</a:t>
            </a:r>
            <a:r>
              <a:rPr lang="en-US" b="0" i="0" baseline="30000" dirty="0">
                <a:solidFill>
                  <a:srgbClr val="212529"/>
                </a:solidFill>
                <a:effectLst/>
                <a:latin typeface="-apple-system"/>
              </a:rPr>
              <a:t>34</a:t>
            </a:r>
            <a:r>
              <a:rPr lang="en-US" b="0" i="0" dirty="0">
                <a:solidFill>
                  <a:srgbClr val="212529"/>
                </a:solidFill>
                <a:effectLst/>
                <a:latin typeface="-apple-system"/>
              </a:rPr>
              <a:t> and choosing lifesaving material (equipment for use in TCCC),</a:t>
            </a:r>
            <a:r>
              <a:rPr lang="en-US" b="0" i="0" baseline="30000" dirty="0">
                <a:solidFill>
                  <a:srgbClr val="212529"/>
                </a:solidFill>
                <a:effectLst/>
                <a:latin typeface="-apple-system"/>
              </a:rPr>
              <a:t>35</a:t>
            </a:r>
            <a:r>
              <a:rPr lang="en-US" b="0" i="0" dirty="0">
                <a:solidFill>
                  <a:srgbClr val="212529"/>
                </a:solidFill>
                <a:effectLst/>
                <a:latin typeface="-apple-system"/>
              </a:rPr>
              <a:t> in addition to the DOD instruction on TCCC training for All Service Members.</a:t>
            </a:r>
            <a:r>
              <a:rPr lang="en-US" b="0" i="0" baseline="30000" dirty="0">
                <a:solidFill>
                  <a:srgbClr val="212529"/>
                </a:solidFill>
                <a:effectLst/>
                <a:latin typeface="-apple-system"/>
              </a:rPr>
              <a:t>36</a:t>
            </a:r>
            <a:r>
              <a:rPr lang="en-US" b="0" i="0" dirty="0">
                <a:solidFill>
                  <a:srgbClr val="212529"/>
                </a:solidFill>
                <a:effectLst/>
                <a:latin typeface="-apple-system"/>
              </a:rPr>
              <a:t> </a:t>
            </a:r>
          </a:p>
          <a:p>
            <a:pPr algn="l"/>
            <a:r>
              <a:rPr lang="en-US" b="0" i="0" dirty="0">
                <a:solidFill>
                  <a:srgbClr val="212529"/>
                </a:solidFill>
                <a:effectLst/>
                <a:latin typeface="-apple-system"/>
              </a:rPr>
              <a:t>Although the importance of the CoTCCC Guidelines and recommendations is highlighted by the emphasis placed on it through policy statements, the impact that the guidance has had on casualty outcomes really validates their importance. Beginning with initial studies that demonstrated improved survival when responders followed TCCC guidance,</a:t>
            </a:r>
            <a:r>
              <a:rPr lang="en-US" b="0" i="0" baseline="30000" dirty="0">
                <a:solidFill>
                  <a:srgbClr val="212529"/>
                </a:solidFill>
                <a:effectLst/>
                <a:latin typeface="-apple-system"/>
              </a:rPr>
              <a:t>37,38</a:t>
            </a:r>
            <a:r>
              <a:rPr lang="en-US" b="0" i="0" dirty="0">
                <a:solidFill>
                  <a:srgbClr val="212529"/>
                </a:solidFill>
                <a:effectLst/>
                <a:latin typeface="-apple-system"/>
              </a:rPr>
              <a:t> research has shown that adhering to the recommendations of CoTCCC and using the TCCC Guidelines positively affects casualty outcomes.</a:t>
            </a:r>
            <a:r>
              <a:rPr lang="en-US" b="0" i="0" baseline="30000" dirty="0">
                <a:solidFill>
                  <a:srgbClr val="212529"/>
                </a:solidFill>
                <a:effectLst/>
                <a:latin typeface="-apple-system"/>
              </a:rPr>
              <a:t>39,40,41</a:t>
            </a:r>
            <a:r>
              <a:rPr lang="en-US" b="0" i="0" dirty="0">
                <a:solidFill>
                  <a:srgbClr val="212529"/>
                </a:solidFill>
                <a:effectLst/>
                <a:latin typeface="-apple-system"/>
              </a:rPr>
              <a:t> </a:t>
            </a:r>
          </a:p>
          <a:p>
            <a:pPr algn="l"/>
            <a:r>
              <a:rPr lang="en-US" b="0" i="0" dirty="0">
                <a:solidFill>
                  <a:srgbClr val="212529"/>
                </a:solidFill>
                <a:effectLst/>
                <a:latin typeface="-apple-system"/>
              </a:rPr>
              <a:t>A primary reason that the recommendations and guidance remain important tools for prehospital medical personnel is that they are not based on anecdotal experiences or outcomes from individual scenarios but use an evidence-based approach that is augmented by the subject matter expertise of very combat-experienced professionals. This applies not only to the treatment guidelines and clinical practice guidelines but to recommendations for equipment and TCCC training. </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34</a:t>
            </a:fld>
            <a:endParaRPr lang="en-US"/>
          </a:p>
        </p:txBody>
      </p:sp>
    </p:spTree>
    <p:extLst>
      <p:ext uri="{BB962C8B-B14F-4D97-AF65-F5344CB8AC3E}">
        <p14:creationId xmlns:p14="http://schemas.microsoft.com/office/powerpoint/2010/main" val="736025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Another important point to highlight is that the landscape of prehospital medical care is constantly changing and evolving. As we enter an era where we may be involved in more anti-access and area denial missions that use units with smaller footprints in environments that are less permissive, the need for prolonged field care will likely become more important with longer evacuation times. New technologies will continue to be developed that enhance forward delivery of medical care. In this ever-changing environment, guidelines and recommendations will need to adapt and change. </a:t>
            </a:r>
          </a:p>
          <a:p>
            <a:pPr algn="l"/>
            <a:r>
              <a:rPr lang="en-US" b="0" i="0" dirty="0">
                <a:solidFill>
                  <a:srgbClr val="212529"/>
                </a:solidFill>
                <a:effectLst/>
                <a:latin typeface="-apple-system"/>
              </a:rPr>
              <a:t>CoTCCC and the JTS have a process to ensure the TCCC Guidelines remain relevant and stay updated. The first step is the identification of issues that could be considered for a formal review. These range from the advent of new technologies and equipment, to the findings of combat casualty care reviews through the DOD Trauma Registry or other research efforts, to lessons identified in current operations, to routine reviews of existing recommendations to ensure they are founded on sound evidence-based guidance. Often this comes through CoTCCC members at routine meetings, but it can certainly be identified by other medics based on their knowledge, experiences or research. </a:t>
            </a:r>
          </a:p>
          <a:p>
            <a:pPr algn="l"/>
            <a:r>
              <a:rPr lang="en-US" b="0" i="0" dirty="0">
                <a:solidFill>
                  <a:srgbClr val="212529"/>
                </a:solidFill>
                <a:effectLst/>
                <a:latin typeface="-apple-system"/>
              </a:rPr>
              <a:t>Potential issues are then identified to select CoTCCC members for consideration. Sometimes, the need to pursue the issue further is very obvious, and it will move to the next stage without being introduced to the entire CoTCCC membership. Other times, the issue will be forwarded to the larger membership body for consideration as a new project (either at an in-person meeting or through a less formal process of reaching out to the members individually). Based on the collective response, the issue may move to the next stage, but sometimes the choice is to not pursue the issue further at that time, leaving room open to readdress the issue at a later date.</a:t>
            </a:r>
          </a:p>
          <a:p>
            <a:pPr algn="l"/>
            <a:r>
              <a:rPr lang="en-US" b="0" i="0" dirty="0">
                <a:solidFill>
                  <a:srgbClr val="212529"/>
                </a:solidFill>
                <a:effectLst/>
                <a:latin typeface="-apple-system"/>
              </a:rPr>
              <a:t>The next stage involves the selection of a small group of people, led by a champion, to address the issue and prepare a course of action and recommendations for the CoTCCC membership. This stage could involve doing a retrospective review of literature, it might require some deliberate research (particularly in the cases of new technology recommendations), and it almost always involves coordination with subject matter experts inside and from outside of CoTCCC membership. The end result of this most complicated phase is a set of recommendations for the CoTCCC membership to consider. </a:t>
            </a:r>
          </a:p>
          <a:p>
            <a:pPr algn="l"/>
            <a:r>
              <a:rPr lang="en-US" b="0" i="0" dirty="0">
                <a:solidFill>
                  <a:srgbClr val="212529"/>
                </a:solidFill>
                <a:effectLst/>
                <a:latin typeface="-apple-system"/>
              </a:rPr>
              <a:t>Once that information has all been gathered and put together, the issue is brought before the CoTCCC members for deliberation. This can be done at the routinely scheduled CoTCCC meetings (often held twice a year), but an ad hoc meeting can also be convened. A routine meeting either is limited in time or will not occur in time to address a time-sensitive issue. Read-aheads are provided, but there is an open discussion, and debate is encouraged prior to voting. The membership ultimately votes on anything that might result in a Guideline change or formal CoTCCC recommendation. The minutes from those meetings are openly available on the JTS website. </a:t>
            </a:r>
          </a:p>
          <a:p>
            <a:pPr algn="l"/>
            <a:r>
              <a:rPr lang="en-US" b="0" i="0" dirty="0">
                <a:solidFill>
                  <a:srgbClr val="212529"/>
                </a:solidFill>
                <a:effectLst/>
                <a:latin typeface="-apple-system"/>
              </a:rPr>
              <a:t>Changes to the Guidelines may be validated, but a completely new version might not be issued pending other outstanding issues, to prevent version changes from occurring too frequently (CoTCCC may choose to reissue the Guidelines once several changes are approved). In the interim, each pending change will be highlighted so anyone who might be affected can prepare for the upcoming modifications. Also, in the case of most changes, a formal change paper is written, providing a summary of the information that formed the basis for the CoTCCC discussions. These are often published in the Journal of Special Operations or in Military Medicine.</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35</a:t>
            </a:fld>
            <a:endParaRPr lang="en-US"/>
          </a:p>
        </p:txBody>
      </p:sp>
    </p:spTree>
    <p:extLst>
      <p:ext uri="{BB962C8B-B14F-4D97-AF65-F5344CB8AC3E}">
        <p14:creationId xmlns:p14="http://schemas.microsoft.com/office/powerpoint/2010/main" val="564644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Throughout the course, you will see comments referring to the evidence behind guidelines and recommendations. 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0" i="0" dirty="0">
                <a:solidFill>
                  <a:srgbClr val="212529"/>
                </a:solidFill>
                <a:effectLst/>
                <a:latin typeface="-apple-system"/>
              </a:rPr>
              <a:t>A common approach is the Grading of Recommendations Assessment, Development, and Evaluation (GRADE) system, which rates the quality of evidence, then balances that with the outcomes (desirable and undesirable) to provide a recommendation with a comment about the certainty of the evidence. But there are other similar methodologies used by professional organizations, as well.</a:t>
            </a:r>
          </a:p>
          <a:p>
            <a:pPr algn="l"/>
            <a:r>
              <a:rPr lang="en-US" b="0" i="0" dirty="0">
                <a:solidFill>
                  <a:srgbClr val="212529"/>
                </a:solidFill>
                <a:effectLst/>
                <a:latin typeface="-apple-system"/>
              </a:rPr>
              <a:t>The quality of the evidence looks at variables like the number of studies on the area of interest, any limitations of the study, biases, consistencies, sample sizes, and statistical strengths of the results, among other things. In general, randomized, controlled studies with statistically significant findings are graded higher and observational studies with equivocal to mildly significant findings are graded lower. And consensus subject matter expert opinions without observational (or randomized) studies are also graded lower. </a:t>
            </a:r>
          </a:p>
          <a:p>
            <a:pPr algn="l"/>
            <a:r>
              <a:rPr lang="en-US" b="0" i="0" dirty="0">
                <a:solidFill>
                  <a:srgbClr val="212529"/>
                </a:solidFill>
                <a:effectLst/>
                <a:latin typeface="-apple-system"/>
              </a:rPr>
              <a:t>But keep in mind, that in the absence of clear evidence from formal studies, the use of consensus opinions is considered a best practice, which should be accompanied by simultaneous research to study that area of interest and ultimately provide evidence to support that opinion or alter the recommendation.</a:t>
            </a:r>
          </a:p>
          <a:p>
            <a:pPr algn="l"/>
            <a:r>
              <a:rPr lang="en-US" b="0" i="0" dirty="0">
                <a:solidFill>
                  <a:srgbClr val="212529"/>
                </a:solidFill>
                <a:effectLst/>
                <a:latin typeface="-apple-system"/>
              </a:rPr>
              <a:t>Guyatt G, et al. GRADE guidelines: 1. Introduction – GRADE evidence profiles and summary of findings tables. J Clinical Epidemiology. 64(2011):383-394.</a:t>
            </a:r>
          </a:p>
          <a:p>
            <a:pPr algn="l"/>
            <a:r>
              <a:rPr lang="en-US" b="0" i="0" dirty="0">
                <a:solidFill>
                  <a:srgbClr val="212529"/>
                </a:solidFill>
                <a:effectLst/>
                <a:latin typeface="-apple-system"/>
              </a:rPr>
              <a:t>Guyatt G, et al. GRADE guidelines: 1. Introduction – GRADE evidence profiles and summary of findings tables. J Clinical Epidemiology. 64(2011):383-394.</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36</a:t>
            </a:fld>
            <a:endParaRPr lang="en-US"/>
          </a:p>
        </p:txBody>
      </p:sp>
    </p:spTree>
    <p:extLst>
      <p:ext uri="{BB962C8B-B14F-4D97-AF65-F5344CB8AC3E}">
        <p14:creationId xmlns:p14="http://schemas.microsoft.com/office/powerpoint/2010/main" val="4045087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mission of the Joint Trauma System (JTS) is to improve trauma readiness and outcomes through evidence-driven performance improvement. And the vision of the Joint Trauma System is that every Soldier, Sailor, Airman, and Marine injured on the battlefield or in any theater of operations will be provided with the optimum chance for survival and maximum potential for functional recovery.</a:t>
            </a:r>
            <a:r>
              <a:rPr lang="en-US" b="0" i="0" baseline="30000" dirty="0">
                <a:solidFill>
                  <a:srgbClr val="212529"/>
                </a:solidFill>
                <a:effectLst/>
                <a:latin typeface="-apple-system"/>
              </a:rPr>
              <a:t>42</a:t>
            </a:r>
            <a:endParaRPr lang="en-US" b="0" i="0" dirty="0">
              <a:solidFill>
                <a:srgbClr val="212529"/>
              </a:solidFill>
              <a:effectLst/>
              <a:latin typeface="-apple-system"/>
            </a:endParaRPr>
          </a:p>
          <a:p>
            <a:pPr algn="l"/>
            <a:r>
              <a:rPr lang="en-US" b="0" i="0" dirty="0">
                <a:solidFill>
                  <a:srgbClr val="212529"/>
                </a:solidFill>
                <a:effectLst/>
                <a:latin typeface="-apple-system"/>
              </a:rPr>
              <a:t>Military trauma system deficiencies were noted in reports from Operation Desert Shield and Desert Storm in 1992.</a:t>
            </a:r>
            <a:r>
              <a:rPr lang="en-US" b="0" i="0" baseline="30000" dirty="0">
                <a:solidFill>
                  <a:srgbClr val="212529"/>
                </a:solidFill>
                <a:effectLst/>
                <a:latin typeface="-apple-system"/>
              </a:rPr>
              <a:t>43</a:t>
            </a:r>
            <a:r>
              <a:rPr lang="en-US" b="0" i="0" dirty="0">
                <a:solidFill>
                  <a:srgbClr val="212529"/>
                </a:solidFill>
                <a:effectLst/>
                <a:latin typeface="-apple-system"/>
              </a:rPr>
              <a:t> Then, after the terrorist attacks of September 11, 2001, the increase in armed conflict and subsequent battlefield injuries again raised questions about how to improve the military trauma response, as the absence of trauma experts and a trauma system was glaring.</a:t>
            </a:r>
            <a:r>
              <a:rPr lang="en-US" b="0" i="0" baseline="30000" dirty="0">
                <a:solidFill>
                  <a:srgbClr val="212529"/>
                </a:solidFill>
                <a:effectLst/>
                <a:latin typeface="-apple-system"/>
              </a:rPr>
              <a:t>44</a:t>
            </a:r>
            <a:endParaRPr lang="en-US" b="0" i="0" dirty="0">
              <a:solidFill>
                <a:srgbClr val="212529"/>
              </a:solidFill>
              <a:effectLst/>
              <a:latin typeface="-apple-system"/>
            </a:endParaRPr>
          </a:p>
          <a:p>
            <a:pPr algn="l"/>
            <a:r>
              <a:rPr lang="en-US" b="0" i="0" dirty="0">
                <a:solidFill>
                  <a:srgbClr val="212529"/>
                </a:solidFill>
                <a:effectLst/>
                <a:latin typeface="-apple-system"/>
              </a:rPr>
              <a:t>COL John Holcomb, MD, was deployed to examine the trauma system and make recommendations for improvement. The result was a Central Command Joint Theater Trauma System (JTTS), which later became the Joint Trauma System in 2006.</a:t>
            </a:r>
            <a:r>
              <a:rPr lang="en-US" b="0" i="0" baseline="30000" dirty="0">
                <a:solidFill>
                  <a:srgbClr val="212529"/>
                </a:solidFill>
                <a:effectLst/>
                <a:latin typeface="-apple-system"/>
              </a:rPr>
              <a:t>45,46</a:t>
            </a:r>
            <a:r>
              <a:rPr lang="en-US" b="0" i="0" dirty="0">
                <a:solidFill>
                  <a:srgbClr val="212529"/>
                </a:solidFill>
                <a:effectLst/>
                <a:latin typeface="-apple-system"/>
              </a:rPr>
              <a:t> After several organizational changes, it has been designated as the lead agency for trauma in DoD with authority to establish and assure best-practice trauma care guidelines.</a:t>
            </a:r>
            <a:r>
              <a:rPr lang="en-US" b="0" i="0" baseline="30000" dirty="0">
                <a:solidFill>
                  <a:srgbClr val="212529"/>
                </a:solidFill>
                <a:effectLst/>
                <a:latin typeface="-apple-system"/>
              </a:rPr>
              <a:t>47</a:t>
            </a:r>
          </a:p>
          <a:p>
            <a:pPr algn="l"/>
            <a:endParaRPr lang="en-US" b="0" i="0" baseline="30000" dirty="0">
              <a:solidFill>
                <a:srgbClr val="212529"/>
              </a:solidFill>
              <a:effectLst/>
              <a:latin typeface="-apple-system"/>
            </a:endParaRPr>
          </a:p>
          <a:p>
            <a:pPr algn="l"/>
            <a:r>
              <a:rPr lang="en-US" b="0" i="0" dirty="0">
                <a:solidFill>
                  <a:srgbClr val="212529"/>
                </a:solidFill>
                <a:effectLst/>
                <a:latin typeface="-apple-system"/>
              </a:rPr>
              <a:t>The JTS consists of six principal entities:</a:t>
            </a:r>
            <a:r>
              <a:rPr lang="en-US" b="0" i="0" baseline="30000" dirty="0">
                <a:solidFill>
                  <a:srgbClr val="212529"/>
                </a:solidFill>
                <a:effectLst/>
                <a:latin typeface="-apple-system"/>
              </a:rPr>
              <a:t>48</a:t>
            </a:r>
            <a:r>
              <a:rPr lang="en-US" b="0" i="0" dirty="0">
                <a:solidFill>
                  <a:srgbClr val="212529"/>
                </a:solidFill>
                <a:effectLst/>
                <a:latin typeface="-apple-system"/>
              </a:rPr>
              <a:t> </a:t>
            </a:r>
          </a:p>
          <a:p>
            <a:pPr algn="l">
              <a:buFont typeface="Arial" panose="020B0604020202020204" pitchFamily="34" charset="0"/>
              <a:buChar char="•"/>
            </a:pPr>
            <a:r>
              <a:rPr lang="en-US" b="0" i="0" dirty="0">
                <a:solidFill>
                  <a:srgbClr val="212529"/>
                </a:solidFill>
                <a:effectLst/>
                <a:latin typeface="-apple-system"/>
              </a:rPr>
              <a:t>DOD Trauma Registry Management</a:t>
            </a:r>
          </a:p>
          <a:p>
            <a:pPr algn="l">
              <a:buFont typeface="Arial" panose="020B0604020202020204" pitchFamily="34" charset="0"/>
              <a:buChar char="•"/>
            </a:pPr>
            <a:r>
              <a:rPr lang="en-US" b="0" i="0" dirty="0">
                <a:solidFill>
                  <a:srgbClr val="212529"/>
                </a:solidFill>
                <a:effectLst/>
                <a:latin typeface="-apple-system"/>
              </a:rPr>
              <a:t>Defense Committee on Trauma</a:t>
            </a:r>
          </a:p>
          <a:p>
            <a:pPr algn="l">
              <a:buFont typeface="Arial" panose="020B0604020202020204" pitchFamily="34" charset="0"/>
              <a:buChar char="•"/>
            </a:pPr>
            <a:r>
              <a:rPr lang="en-US" b="0" i="0" dirty="0">
                <a:solidFill>
                  <a:srgbClr val="212529"/>
                </a:solidFill>
                <a:effectLst/>
                <a:latin typeface="-apple-system"/>
              </a:rPr>
              <a:t>Performance Improvement</a:t>
            </a:r>
          </a:p>
          <a:p>
            <a:pPr algn="l">
              <a:buFont typeface="Arial" panose="020B0604020202020204" pitchFamily="34" charset="0"/>
              <a:buChar char="•"/>
            </a:pPr>
            <a:r>
              <a:rPr lang="en-US" b="0" i="0" dirty="0">
                <a:solidFill>
                  <a:srgbClr val="212529"/>
                </a:solidFill>
                <a:effectLst/>
                <a:latin typeface="-apple-system"/>
              </a:rPr>
              <a:t>Combatant Command Trauma System Management</a:t>
            </a:r>
          </a:p>
          <a:p>
            <a:pPr algn="l">
              <a:buFont typeface="Arial" panose="020B0604020202020204" pitchFamily="34" charset="0"/>
              <a:buChar char="•"/>
            </a:pPr>
            <a:r>
              <a:rPr lang="en-US" b="0" i="0" dirty="0">
                <a:solidFill>
                  <a:srgbClr val="212529"/>
                </a:solidFill>
                <a:effectLst/>
                <a:latin typeface="-apple-system"/>
              </a:rPr>
              <a:t>Joint Trauma Education and Training</a:t>
            </a:r>
          </a:p>
          <a:p>
            <a:pPr algn="l">
              <a:buFont typeface="Arial" panose="020B0604020202020204" pitchFamily="34" charset="0"/>
              <a:buChar char="•"/>
            </a:pPr>
            <a:r>
              <a:rPr lang="en-US" b="0" i="0" dirty="0">
                <a:solidFill>
                  <a:srgbClr val="212529"/>
                </a:solidFill>
                <a:effectLst/>
                <a:latin typeface="-apple-system"/>
              </a:rPr>
              <a:t>Defense Medical Readiness Institute </a:t>
            </a:r>
          </a:p>
          <a:p>
            <a:pPr algn="l"/>
            <a:r>
              <a:rPr lang="en-US" b="0" i="0" dirty="0">
                <a:solidFill>
                  <a:srgbClr val="212529"/>
                </a:solidFill>
                <a:effectLst/>
                <a:latin typeface="-apple-system"/>
              </a:rPr>
              <a:t>The Committee on Tactical Combat Casualty Care is a committee under the Defense Committee on Trauma, along with the Committee on En Route Combat Casualty Care and the Committee on Surgical Combat Casualty Care. </a:t>
            </a:r>
          </a:p>
          <a:p>
            <a:pPr algn="l"/>
            <a:r>
              <a:rPr lang="en-US" b="0" i="0" dirty="0">
                <a:solidFill>
                  <a:srgbClr val="212529"/>
                </a:solidFill>
                <a:effectLst/>
                <a:latin typeface="-apple-system"/>
              </a:rPr>
              <a:t>Several key JTS functions play roles in combat casualty care at the unit level:</a:t>
            </a:r>
          </a:p>
          <a:p>
            <a:pPr algn="l">
              <a:buFont typeface="Arial" panose="020B0604020202020204" pitchFamily="34" charset="0"/>
              <a:buChar char="•"/>
            </a:pPr>
            <a:r>
              <a:rPr lang="en-US" b="0" i="0" dirty="0">
                <a:solidFill>
                  <a:srgbClr val="212529"/>
                </a:solidFill>
                <a:effectLst/>
                <a:latin typeface="-apple-system"/>
              </a:rPr>
              <a:t>Developing and maintaining evidence-supported clinical practice guidelines (CPGs) – supporting the unit medics with concise and subject matter expert-vetted TCCC Guidelines and other CPGs. </a:t>
            </a:r>
          </a:p>
          <a:p>
            <a:pPr algn="l">
              <a:buFont typeface="Arial" panose="020B0604020202020204" pitchFamily="34" charset="0"/>
              <a:buChar char="•"/>
            </a:pPr>
            <a:r>
              <a:rPr lang="en-US" b="0" i="0" dirty="0">
                <a:solidFill>
                  <a:srgbClr val="212529"/>
                </a:solidFill>
                <a:effectLst/>
                <a:latin typeface="-apple-system"/>
              </a:rPr>
              <a:t>Recommending combat casualty care training requirements – providing resources and training recommendations for unit personnel, both medical and nonmedical.</a:t>
            </a:r>
          </a:p>
          <a:p>
            <a:pPr algn="l">
              <a:buFont typeface="Arial" panose="020B0604020202020204" pitchFamily="34" charset="0"/>
              <a:buChar char="•"/>
            </a:pPr>
            <a:r>
              <a:rPr lang="en-US" b="0" i="0" dirty="0">
                <a:solidFill>
                  <a:srgbClr val="212529"/>
                </a:solidFill>
                <a:effectLst/>
                <a:latin typeface="-apple-system"/>
              </a:rPr>
              <a:t>Evaluating and recommending new equipment or medical supplies – providing units with well-researched objective advice on equipment and supplies so that they do not need to do independent research. </a:t>
            </a:r>
          </a:p>
          <a:p>
            <a:pPr algn="l">
              <a:buFont typeface="Arial" panose="020B0604020202020204" pitchFamily="34" charset="0"/>
              <a:buChar char="•"/>
            </a:pPr>
            <a:r>
              <a:rPr lang="en-US" b="0" i="0" dirty="0">
                <a:solidFill>
                  <a:srgbClr val="212529"/>
                </a:solidFill>
                <a:effectLst/>
                <a:latin typeface="-apple-system"/>
              </a:rPr>
              <a:t>Facilitating medical performance improvement by promoting real-time, data-driven clinical process improvements and improved outcomes – providing units with up-to-date information to help tailor unit training and procedures more rapidly than in prior years.</a:t>
            </a:r>
          </a:p>
          <a:p>
            <a:pPr algn="l">
              <a:buFont typeface="Arial" panose="020B0604020202020204" pitchFamily="34" charset="0"/>
              <a:buChar char="•"/>
            </a:pPr>
            <a:r>
              <a:rPr lang="en-US" b="0" i="0" dirty="0">
                <a:solidFill>
                  <a:srgbClr val="212529"/>
                </a:solidFill>
                <a:effectLst/>
                <a:latin typeface="-apple-system"/>
              </a:rPr>
              <a:t>Improving communication and facilitating movement, collection, and sharing of theater combat casualty data across all roles of care and all the Military Services – supporting the key roles of communication and documentation at a unit level, in addition to higher levels. </a:t>
            </a:r>
          </a:p>
          <a:p>
            <a:pPr algn="l">
              <a:buFont typeface="Arial" panose="020B0604020202020204" pitchFamily="34" charset="0"/>
              <a:buChar char="•"/>
            </a:pPr>
            <a:r>
              <a:rPr lang="en-US" b="0" i="0" dirty="0">
                <a:solidFill>
                  <a:srgbClr val="212529"/>
                </a:solidFill>
                <a:effectLst/>
                <a:latin typeface="-apple-system"/>
              </a:rPr>
              <a:t>Maintaining the Department of Defense Trauma Registry (DoDTR) on DoD injury demographics, care provided, and outcomes – supporting communication with unit leadership and identifying any unit-specific trends. </a:t>
            </a:r>
          </a:p>
          <a:p>
            <a:pPr algn="l">
              <a:buFont typeface="Arial" panose="020B0604020202020204" pitchFamily="34" charset="0"/>
              <a:buChar char="•"/>
            </a:pPr>
            <a:r>
              <a:rPr lang="en-US" b="0" i="0" dirty="0">
                <a:solidFill>
                  <a:srgbClr val="212529"/>
                </a:solidFill>
                <a:effectLst/>
                <a:latin typeface="-apple-system"/>
              </a:rPr>
              <a:t>Improving the organization and delivery of trauma care – helping unit medics to organize, train and equip in support of their leadership and unit personnel. The </a:t>
            </a:r>
            <a:r>
              <a:rPr lang="en-US" b="0" i="0" u="none" strike="noStrike" dirty="0">
                <a:solidFill>
                  <a:srgbClr val="007BFF"/>
                </a:solidFill>
                <a:effectLst/>
                <a:latin typeface="-apple-system"/>
                <a:hlinkClick r:id="rId3"/>
              </a:rPr>
              <a:t>JTS website</a:t>
            </a:r>
            <a:r>
              <a:rPr lang="en-US" b="0" i="0" dirty="0">
                <a:solidFill>
                  <a:srgbClr val="212529"/>
                </a:solidFill>
                <a:effectLst/>
                <a:latin typeface="-apple-system"/>
              </a:rPr>
              <a:t> has many documents and other information that can answer trauma-related questions and help you manage unit TCCC training. Additionally, their </a:t>
            </a:r>
            <a:r>
              <a:rPr lang="en-US" b="0" i="0" u="none" strike="noStrike" dirty="0">
                <a:solidFill>
                  <a:srgbClr val="007BFF"/>
                </a:solidFill>
                <a:effectLst/>
                <a:latin typeface="-apple-system"/>
                <a:hlinkClick r:id="rId4"/>
              </a:rPr>
              <a:t>contact information</a:t>
            </a:r>
            <a:r>
              <a:rPr lang="en-US" b="0" i="0" dirty="0">
                <a:solidFill>
                  <a:srgbClr val="212529"/>
                </a:solidFill>
                <a:effectLst/>
                <a:latin typeface="-apple-system"/>
              </a:rPr>
              <a:t> has different links for the various JTS functions that you might need to access at a unit level. </a:t>
            </a:r>
          </a:p>
          <a:p>
            <a:pPr algn="l"/>
            <a:endParaRPr lang="en-US" b="0" i="0" dirty="0">
              <a:solidFill>
                <a:srgbClr val="212529"/>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37</a:t>
            </a:fld>
            <a:endParaRPr lang="en-US"/>
          </a:p>
        </p:txBody>
      </p:sp>
    </p:spTree>
    <p:extLst>
      <p:ext uri="{BB962C8B-B14F-4D97-AF65-F5344CB8AC3E}">
        <p14:creationId xmlns:p14="http://schemas.microsoft.com/office/powerpoint/2010/main" val="1408432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need for periodic updates to the TCCC Guidelines was recognized early in the development of TCCC. The original TCCC paper recommended that the TCCC Guidelines be updated as needed by a Department of Defense-sponsored committee established for this purpose – the Committee on Tactical Combat Casualty Care, or CoTCCC. The TCCC Guidelines are reviewed quarterly and updated as needed by CoTCCC.</a:t>
            </a:r>
          </a:p>
          <a:p>
            <a:pPr algn="l"/>
            <a:r>
              <a:rPr lang="en-US" b="0" i="0" dirty="0">
                <a:solidFill>
                  <a:srgbClr val="212529"/>
                </a:solidFill>
                <a:effectLst/>
                <a:latin typeface="-apple-system"/>
              </a:rPr>
              <a:t>The guidelines are published in a few places; however, Deployed Medicine is the official website to get the most up-to-date TCCC materials. Even though it is a .com website, it is an official site owned and managed by the Department of Defense. As soon as TCCC Guideline updates are approved for distribution by the Director of the Joint Trauma System (JTS), they will be updated directly onto Deployed Medicine.</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38</a:t>
            </a:fld>
            <a:endParaRPr lang="en-US"/>
          </a:p>
        </p:txBody>
      </p:sp>
    </p:spTree>
    <p:extLst>
      <p:ext uri="{BB962C8B-B14F-4D97-AF65-F5344CB8AC3E}">
        <p14:creationId xmlns:p14="http://schemas.microsoft.com/office/powerpoint/2010/main" val="2018784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Respiration assessment and management is a vital Tactical Field Care skill that includes recognition and treatment of tension pneumothorax, one of the most common causes of preventable death on the battlefield. </a:t>
            </a:r>
          </a:p>
          <a:p>
            <a:pPr algn="l"/>
            <a:r>
              <a:rPr lang="en-US" b="0" i="0" dirty="0">
                <a:solidFill>
                  <a:srgbClr val="212529"/>
                </a:solidFill>
                <a:effectLst/>
                <a:latin typeface="-apple-system"/>
              </a:rPr>
              <a:t>We began by reviewing the basic concepts and signs and symptoms of respiratory distress and life-threatening chest injuries. Then we discussed open pneumothorax, focusing on the pathophysiology to understand why chest seals are recommended and how they work. We also talked about the evidence supporting the recommendation to use vented chest seals when they are available.</a:t>
            </a:r>
          </a:p>
          <a:p>
            <a:pPr algn="l"/>
            <a:r>
              <a:rPr lang="en-US" b="0" i="0" dirty="0">
                <a:solidFill>
                  <a:srgbClr val="212529"/>
                </a:solidFill>
                <a:effectLst/>
                <a:latin typeface="-apple-system"/>
              </a:rPr>
              <a:t>Afterward, we reviewed tension pneumothorax and how to recognize it, as well as the effects it has on an injured casualty. We talked about treatment with chest seals when present, but also about the importance of needle decompression of the chest and the sites available to us when performing an NDC.</a:t>
            </a:r>
          </a:p>
          <a:p>
            <a:pPr algn="l"/>
            <a:r>
              <a:rPr lang="en-US" b="0" i="0" dirty="0">
                <a:solidFill>
                  <a:srgbClr val="212529"/>
                </a:solidFill>
                <a:effectLst/>
                <a:latin typeface="-apple-system"/>
              </a:rPr>
              <a:t>We also discussed what to do for unsuccessful NDC attempts and recurrent tension pneumothorax symptoms, including the use of finger and/or tube thoracostomies by providers trained and authorized to perform those procedures.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39</a:t>
            </a:fld>
            <a:endParaRPr lang="en-US"/>
          </a:p>
        </p:txBody>
      </p:sp>
    </p:spTree>
    <p:extLst>
      <p:ext uri="{BB962C8B-B14F-4D97-AF65-F5344CB8AC3E}">
        <p14:creationId xmlns:p14="http://schemas.microsoft.com/office/powerpoint/2010/main" val="1900348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latin typeface="-apple-system"/>
              </a:rPr>
              <a:t>Answers</a:t>
            </a:r>
          </a:p>
          <a:p>
            <a:pPr algn="l"/>
            <a:r>
              <a:rPr lang="en-US" b="1" i="0" dirty="0">
                <a:solidFill>
                  <a:srgbClr val="197278"/>
                </a:solidFill>
                <a:effectLst/>
                <a:latin typeface="-apple-system"/>
              </a:rPr>
              <a:t>Which factors influence TCCC?</a:t>
            </a:r>
          </a:p>
          <a:p>
            <a:pPr algn="l">
              <a:buFont typeface="Arial" panose="020B0604020202020204" pitchFamily="34" charset="0"/>
              <a:buChar char="•"/>
            </a:pPr>
            <a:r>
              <a:rPr lang="en-US" b="0" i="0" dirty="0">
                <a:solidFill>
                  <a:srgbClr val="212529"/>
                </a:solidFill>
                <a:effectLst/>
                <a:latin typeface="-apple-system"/>
              </a:rPr>
              <a:t>Hostile fire, tactical considerations, wounding patterns, environmental considerations, level of first-responder training and experience, equipment constraints, and the potential for significant delays in evacuation.</a:t>
            </a:r>
          </a:p>
          <a:p>
            <a:pPr algn="l"/>
            <a:r>
              <a:rPr lang="en-US" b="1" i="0" dirty="0">
                <a:solidFill>
                  <a:srgbClr val="197278"/>
                </a:solidFill>
                <a:effectLst/>
                <a:latin typeface="-apple-system"/>
              </a:rPr>
              <a:t>What are the phases of care in TCCC?</a:t>
            </a:r>
          </a:p>
          <a:p>
            <a:pPr algn="l">
              <a:buFont typeface="Arial" panose="020B0604020202020204" pitchFamily="34" charset="0"/>
              <a:buChar char="•"/>
            </a:pPr>
            <a:r>
              <a:rPr lang="en-US" b="0" i="0" dirty="0">
                <a:solidFill>
                  <a:srgbClr val="212529"/>
                </a:solidFill>
                <a:effectLst/>
                <a:latin typeface="-apple-system"/>
              </a:rPr>
              <a:t>Care Under Fire, Tactical Field Care, and Tactical Evacuation Care.</a:t>
            </a:r>
          </a:p>
          <a:p>
            <a:pPr algn="l"/>
            <a:r>
              <a:rPr lang="en-US" b="1" i="0" dirty="0">
                <a:solidFill>
                  <a:srgbClr val="197278"/>
                </a:solidFill>
                <a:effectLst/>
                <a:latin typeface="-apple-system"/>
              </a:rPr>
              <a:t>What is the most essential treatment task in CUF/Threat?</a:t>
            </a:r>
          </a:p>
          <a:p>
            <a:pPr algn="l">
              <a:buFont typeface="Arial" panose="020B0604020202020204" pitchFamily="34" charset="0"/>
              <a:buChar char="•"/>
            </a:pPr>
            <a:r>
              <a:rPr lang="en-US" b="0" i="0" dirty="0">
                <a:solidFill>
                  <a:srgbClr val="212529"/>
                </a:solidFill>
                <a:effectLst/>
                <a:latin typeface="-apple-system"/>
              </a:rPr>
              <a:t>Application of a limb tourniquet to control massive bleeding.</a:t>
            </a:r>
          </a:p>
          <a:p>
            <a:pPr algn="l"/>
            <a:r>
              <a:rPr lang="en-US" b="1" i="0" dirty="0">
                <a:solidFill>
                  <a:srgbClr val="197278"/>
                </a:solidFill>
                <a:effectLst/>
                <a:latin typeface="-apple-system"/>
              </a:rPr>
              <a:t>What is every first responder’s role in CUF/Threat?</a:t>
            </a:r>
          </a:p>
          <a:p>
            <a:pPr algn="l">
              <a:buFont typeface="Arial" panose="020B0604020202020204" pitchFamily="34" charset="0"/>
              <a:buChar char="•"/>
            </a:pPr>
            <a:r>
              <a:rPr lang="en-US" b="0" i="0" dirty="0">
                <a:solidFill>
                  <a:srgbClr val="212529"/>
                </a:solidFill>
                <a:effectLst/>
                <a:latin typeface="-apple-system"/>
              </a:rPr>
              <a:t>Suppress hostile fire and/or establish scene safety, assist in self-aid, and assist in moving casualties, if feasible.</a:t>
            </a:r>
          </a:p>
          <a:p>
            <a:pPr algn="l"/>
            <a:r>
              <a:rPr lang="en-US" b="1" i="0" dirty="0">
                <a:solidFill>
                  <a:srgbClr val="197278"/>
                </a:solidFill>
                <a:effectLst/>
                <a:latin typeface="-apple-system"/>
              </a:rPr>
              <a:t>What does MARCH PAWS stand for?</a:t>
            </a:r>
          </a:p>
          <a:p>
            <a:pPr algn="l">
              <a:buFont typeface="Arial" panose="020B0604020202020204" pitchFamily="34" charset="0"/>
              <a:buChar char="•"/>
            </a:pPr>
            <a:r>
              <a:rPr lang="en-US" b="1" i="0" dirty="0">
                <a:solidFill>
                  <a:srgbClr val="212529"/>
                </a:solidFill>
                <a:effectLst/>
                <a:latin typeface="-apple-system"/>
              </a:rPr>
              <a:t>M</a:t>
            </a:r>
            <a:r>
              <a:rPr lang="en-US" b="0" i="0" dirty="0">
                <a:solidFill>
                  <a:srgbClr val="212529"/>
                </a:solidFill>
                <a:effectLst/>
                <a:latin typeface="-apple-system"/>
              </a:rPr>
              <a:t>assive bleeding</a:t>
            </a:r>
          </a:p>
          <a:p>
            <a:pPr algn="l">
              <a:buFont typeface="Arial" panose="020B0604020202020204" pitchFamily="34" charset="0"/>
              <a:buChar char="•"/>
            </a:pPr>
            <a:r>
              <a:rPr lang="en-US" b="1" i="0" dirty="0">
                <a:solidFill>
                  <a:srgbClr val="212529"/>
                </a:solidFill>
                <a:effectLst/>
                <a:latin typeface="-apple-system"/>
              </a:rPr>
              <a:t>A</a:t>
            </a:r>
            <a:r>
              <a:rPr lang="en-US" b="0" i="0" dirty="0">
                <a:solidFill>
                  <a:srgbClr val="212529"/>
                </a:solidFill>
                <a:effectLst/>
                <a:latin typeface="-apple-system"/>
              </a:rPr>
              <a:t>irway</a:t>
            </a:r>
          </a:p>
          <a:p>
            <a:pPr algn="l">
              <a:buFont typeface="Arial" panose="020B0604020202020204" pitchFamily="34" charset="0"/>
              <a:buChar char="•"/>
            </a:pPr>
            <a:r>
              <a:rPr lang="en-US" b="1" i="0" dirty="0">
                <a:solidFill>
                  <a:srgbClr val="212529"/>
                </a:solidFill>
                <a:effectLst/>
                <a:latin typeface="-apple-system"/>
              </a:rPr>
              <a:t>R</a:t>
            </a:r>
            <a:r>
              <a:rPr lang="en-US" b="0" i="0" dirty="0">
                <a:solidFill>
                  <a:srgbClr val="212529"/>
                </a:solidFill>
                <a:effectLst/>
                <a:latin typeface="-apple-system"/>
              </a:rPr>
              <a:t>espirations (breathing)</a:t>
            </a:r>
          </a:p>
          <a:p>
            <a:pPr algn="l">
              <a:buFont typeface="Arial" panose="020B0604020202020204" pitchFamily="34" charset="0"/>
              <a:buChar char="•"/>
            </a:pPr>
            <a:r>
              <a:rPr lang="en-US" b="1" i="0" dirty="0">
                <a:solidFill>
                  <a:srgbClr val="212529"/>
                </a:solidFill>
                <a:effectLst/>
                <a:latin typeface="-apple-system"/>
              </a:rPr>
              <a:t>C</a:t>
            </a:r>
            <a:r>
              <a:rPr lang="en-US" b="0" i="0" dirty="0">
                <a:solidFill>
                  <a:srgbClr val="212529"/>
                </a:solidFill>
                <a:effectLst/>
                <a:latin typeface="-apple-system"/>
              </a:rPr>
              <a:t>irculation</a:t>
            </a:r>
          </a:p>
          <a:p>
            <a:pPr algn="l">
              <a:buFont typeface="Arial" panose="020B0604020202020204" pitchFamily="34" charset="0"/>
              <a:buChar char="•"/>
            </a:pPr>
            <a:r>
              <a:rPr lang="en-US" b="1" i="0" dirty="0">
                <a:solidFill>
                  <a:srgbClr val="212529"/>
                </a:solidFill>
                <a:effectLst/>
                <a:latin typeface="-apple-system"/>
              </a:rPr>
              <a:t>H</a:t>
            </a:r>
            <a:r>
              <a:rPr lang="en-US" b="0" i="0" dirty="0">
                <a:solidFill>
                  <a:srgbClr val="212529"/>
                </a:solidFill>
                <a:effectLst/>
                <a:latin typeface="-apple-system"/>
              </a:rPr>
              <a:t>ypothermia AND head injury</a:t>
            </a:r>
          </a:p>
          <a:p>
            <a:pPr algn="l">
              <a:buFont typeface="Arial" panose="020B0604020202020204" pitchFamily="34" charset="0"/>
              <a:buChar char="•"/>
            </a:pPr>
            <a:r>
              <a:rPr lang="en-US" b="1" i="0" dirty="0">
                <a:solidFill>
                  <a:srgbClr val="212529"/>
                </a:solidFill>
                <a:effectLst/>
                <a:latin typeface="-apple-system"/>
              </a:rPr>
              <a:t>P</a:t>
            </a:r>
            <a:r>
              <a:rPr lang="en-US" b="0" i="0" dirty="0">
                <a:solidFill>
                  <a:srgbClr val="212529"/>
                </a:solidFill>
                <a:effectLst/>
                <a:latin typeface="-apple-system"/>
              </a:rPr>
              <a:t>ain</a:t>
            </a:r>
          </a:p>
          <a:p>
            <a:pPr algn="l">
              <a:buFont typeface="Arial" panose="020B0604020202020204" pitchFamily="34" charset="0"/>
              <a:buChar char="•"/>
            </a:pPr>
            <a:r>
              <a:rPr lang="en-US" b="1" i="0" dirty="0">
                <a:solidFill>
                  <a:srgbClr val="212529"/>
                </a:solidFill>
                <a:effectLst/>
                <a:latin typeface="-apple-system"/>
              </a:rPr>
              <a:t>A</a:t>
            </a:r>
            <a:r>
              <a:rPr lang="en-US" b="0" i="0" dirty="0">
                <a:solidFill>
                  <a:srgbClr val="212529"/>
                </a:solidFill>
                <a:effectLst/>
                <a:latin typeface="-apple-system"/>
              </a:rPr>
              <a:t>ntibiotics</a:t>
            </a:r>
          </a:p>
          <a:p>
            <a:pPr algn="l">
              <a:buFont typeface="Arial" panose="020B0604020202020204" pitchFamily="34" charset="0"/>
              <a:buChar char="•"/>
            </a:pPr>
            <a:r>
              <a:rPr lang="en-US" b="1" i="0" dirty="0">
                <a:solidFill>
                  <a:srgbClr val="212529"/>
                </a:solidFill>
                <a:effectLst/>
                <a:latin typeface="-apple-system"/>
              </a:rPr>
              <a:t>W</a:t>
            </a:r>
            <a:r>
              <a:rPr lang="en-US" b="0" i="0" dirty="0">
                <a:solidFill>
                  <a:srgbClr val="212529"/>
                </a:solidFill>
                <a:effectLst/>
                <a:latin typeface="-apple-system"/>
              </a:rPr>
              <a:t>ounds</a:t>
            </a:r>
          </a:p>
          <a:p>
            <a:pPr algn="l">
              <a:buFont typeface="Arial" panose="020B0604020202020204" pitchFamily="34" charset="0"/>
              <a:buChar char="•"/>
            </a:pPr>
            <a:r>
              <a:rPr lang="en-US" b="1" i="0" dirty="0">
                <a:solidFill>
                  <a:srgbClr val="212529"/>
                </a:solidFill>
                <a:effectLst/>
                <a:latin typeface="-apple-system"/>
              </a:rPr>
              <a:t>S</a:t>
            </a:r>
            <a:r>
              <a:rPr lang="en-US" b="0" i="0" dirty="0">
                <a:solidFill>
                  <a:srgbClr val="212529"/>
                </a:solidFill>
                <a:effectLst/>
                <a:latin typeface="-apple-system"/>
              </a:rPr>
              <a:t>plints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40</a:t>
            </a:fld>
            <a:endParaRPr lang="en-US"/>
          </a:p>
        </p:txBody>
      </p:sp>
    </p:spTree>
    <p:extLst>
      <p:ext uri="{BB962C8B-B14F-4D97-AF65-F5344CB8AC3E}">
        <p14:creationId xmlns:p14="http://schemas.microsoft.com/office/powerpoint/2010/main" val="1693432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latin typeface="-apple-system"/>
              </a:rPr>
              <a:t>1</a:t>
            </a:r>
            <a:r>
              <a:rPr lang="en-US" b="0" i="0" dirty="0">
                <a:solidFill>
                  <a:srgbClr val="212529"/>
                </a:solidFill>
                <a:effectLst/>
                <a:latin typeface="-apple-system"/>
              </a:rPr>
              <a:t> DOD Instruction 1322.24. Medical Readiness Training. 16 March 2018. Accessed at </a:t>
            </a:r>
            <a:r>
              <a:rPr lang="en-US" b="0" i="0" u="none" strike="noStrike" dirty="0">
                <a:solidFill>
                  <a:srgbClr val="007BFF"/>
                </a:solidFill>
                <a:effectLst/>
                <a:latin typeface="-apple-system"/>
                <a:hlinkClick r:id="rId3"/>
              </a:rPr>
              <a:t>https://www.esd.whs.mil/Portals/54/Documents/DD/issuances/dodi/132224p.pdf?ver=2018-03-16-140510-410</a:t>
            </a:r>
            <a:r>
              <a:rPr lang="en-US" b="0" i="0" dirty="0">
                <a:solidFill>
                  <a:srgbClr val="212529"/>
                </a:solidFill>
                <a:effectLst/>
                <a:latin typeface="-apple-system"/>
              </a:rPr>
              <a:t>, Change 1 Effective 15 February 2022.</a:t>
            </a:r>
          </a:p>
          <a:p>
            <a:pPr algn="l"/>
            <a:r>
              <a:rPr lang="en-US" b="0" i="0" baseline="30000" dirty="0">
                <a:solidFill>
                  <a:srgbClr val="212529"/>
                </a:solidFill>
                <a:effectLst/>
                <a:latin typeface="-apple-system"/>
              </a:rPr>
              <a:t>2 </a:t>
            </a:r>
            <a:r>
              <a:rPr lang="en-US" b="0" i="0" u="none" strike="noStrike" dirty="0">
                <a:solidFill>
                  <a:srgbClr val="007BFF"/>
                </a:solidFill>
                <a:effectLst/>
                <a:latin typeface="-apple-system"/>
                <a:hlinkClick r:id="rId4"/>
              </a:rPr>
              <a:t>www.deployedmedicine.com</a:t>
            </a:r>
            <a:endParaRPr lang="en-US" b="0" i="0" dirty="0">
              <a:solidFill>
                <a:srgbClr val="212529"/>
              </a:solidFill>
              <a:effectLst/>
              <a:latin typeface="-apple-system"/>
            </a:endParaRPr>
          </a:p>
          <a:p>
            <a:pPr algn="l"/>
            <a:r>
              <a:rPr lang="en-US" b="0" i="0" baseline="30000" dirty="0">
                <a:solidFill>
                  <a:srgbClr val="212529"/>
                </a:solidFill>
                <a:effectLst/>
                <a:latin typeface="-apple-system"/>
              </a:rPr>
              <a:t>3</a:t>
            </a:r>
            <a:r>
              <a:rPr lang="en-US" b="0" i="0" dirty="0">
                <a:solidFill>
                  <a:srgbClr val="212529"/>
                </a:solidFill>
                <a:effectLst/>
                <a:latin typeface="-apple-system"/>
              </a:rPr>
              <a:t> Eastridge BJ, Mabry RL, et al. Death on the battlefield (2001-2011): implications for the future of combat casualty care. J Trauma Acute Care Surg. 2012 Dec;73(6 Suppl 5): S431-7.</a:t>
            </a:r>
          </a:p>
          <a:p>
            <a:pPr algn="l"/>
            <a:r>
              <a:rPr lang="en-US" b="0" i="0" baseline="30000" dirty="0">
                <a:solidFill>
                  <a:srgbClr val="212529"/>
                </a:solidFill>
                <a:effectLst/>
                <a:latin typeface="-apple-system"/>
              </a:rPr>
              <a:t>4</a:t>
            </a:r>
            <a:r>
              <a:rPr lang="en-US" b="0" i="0" dirty="0">
                <a:solidFill>
                  <a:srgbClr val="212529"/>
                </a:solidFill>
                <a:effectLst/>
                <a:latin typeface="-apple-system"/>
              </a:rPr>
              <a:t> Butler FK Jr, Hagmann J, Butler EG. Tactical combat casualty care in special operations. Mil Med. 1996 Aug;161 Suppl: 3-16.</a:t>
            </a:r>
          </a:p>
          <a:p>
            <a:pPr algn="l"/>
            <a:r>
              <a:rPr lang="en-US" b="0" i="0" baseline="30000" dirty="0">
                <a:solidFill>
                  <a:srgbClr val="212529"/>
                </a:solidFill>
                <a:effectLst/>
                <a:latin typeface="-apple-system"/>
              </a:rPr>
              <a:t>5</a:t>
            </a:r>
            <a:r>
              <a:rPr lang="en-US" b="0" i="0" dirty="0">
                <a:solidFill>
                  <a:srgbClr val="212529"/>
                </a:solidFill>
                <a:effectLst/>
                <a:latin typeface="-apple-system"/>
              </a:rPr>
              <a:t> Tactical Combat Casualty Care Guidelines, 15 December 2021, </a:t>
            </a:r>
            <a:r>
              <a:rPr lang="en-US" b="0" i="0" u="none" strike="noStrike" dirty="0">
                <a:solidFill>
                  <a:srgbClr val="007BFF"/>
                </a:solidFill>
                <a:effectLst/>
                <a:latin typeface="-apple-system"/>
                <a:hlinkClick r:id="rId5"/>
              </a:rPr>
              <a:t>https://deployedmedicine.com/market/31/content/40</a:t>
            </a:r>
            <a:endParaRPr lang="en-US" b="0" i="0" dirty="0">
              <a:solidFill>
                <a:srgbClr val="212529"/>
              </a:solidFill>
              <a:effectLst/>
              <a:latin typeface="-apple-system"/>
            </a:endParaRPr>
          </a:p>
          <a:p>
            <a:pPr algn="l"/>
            <a:r>
              <a:rPr lang="en-US" b="0" i="0" baseline="30000" dirty="0">
                <a:solidFill>
                  <a:srgbClr val="212529"/>
                </a:solidFill>
                <a:effectLst/>
                <a:latin typeface="-apple-system"/>
              </a:rPr>
              <a:t>6</a:t>
            </a:r>
            <a:r>
              <a:rPr lang="en-US" b="0" i="0" dirty="0">
                <a:solidFill>
                  <a:srgbClr val="212529"/>
                </a:solidFill>
                <a:effectLst/>
                <a:latin typeface="-apple-system"/>
              </a:rPr>
              <a:t> Tactical Combat Casualty Care Guidelines, 15 December 2021, </a:t>
            </a:r>
            <a:r>
              <a:rPr lang="en-US" b="0" i="0" u="none" strike="noStrike" dirty="0">
                <a:solidFill>
                  <a:srgbClr val="007BFF"/>
                </a:solidFill>
                <a:effectLst/>
                <a:latin typeface="-apple-system"/>
                <a:hlinkClick r:id="rId5"/>
              </a:rPr>
              <a:t>https://deployedmedicine.com/market/31/content/40</a:t>
            </a:r>
            <a:r>
              <a:rPr lang="en-US" b="0" i="0" dirty="0">
                <a:solidFill>
                  <a:srgbClr val="212529"/>
                </a:solidFill>
                <a:effectLst/>
                <a:latin typeface="-apple-system"/>
              </a:rPr>
              <a:t>, accessed 14 Nov 21.</a:t>
            </a:r>
          </a:p>
          <a:p>
            <a:pPr algn="l"/>
            <a:r>
              <a:rPr lang="en-US" b="0" i="0" baseline="30000" dirty="0">
                <a:solidFill>
                  <a:srgbClr val="212529"/>
                </a:solidFill>
                <a:effectLst/>
                <a:latin typeface="-apple-system"/>
              </a:rPr>
              <a:t>7</a:t>
            </a:r>
            <a:r>
              <a:rPr lang="en-US" b="0" i="0" dirty="0">
                <a:solidFill>
                  <a:srgbClr val="212529"/>
                </a:solidFill>
                <a:effectLst/>
                <a:latin typeface="-apple-system"/>
              </a:rPr>
              <a:t> Tactical Combat Casualty Care Guidelines, 15 December 2021, </a:t>
            </a:r>
            <a:r>
              <a:rPr lang="en-US" b="0" i="0" u="none" strike="noStrike" dirty="0">
                <a:solidFill>
                  <a:srgbClr val="007BFF"/>
                </a:solidFill>
                <a:effectLst/>
                <a:latin typeface="-apple-system"/>
                <a:hlinkClick r:id="rId5"/>
              </a:rPr>
              <a:t>https://deployedmedicine.com/market/31/content/40</a:t>
            </a:r>
            <a:r>
              <a:rPr lang="en-US" b="0" i="0" dirty="0">
                <a:solidFill>
                  <a:srgbClr val="212529"/>
                </a:solidFill>
                <a:effectLst/>
                <a:latin typeface="-apple-system"/>
              </a:rPr>
              <a:t>, </a:t>
            </a:r>
          </a:p>
          <a:p>
            <a:pPr algn="l"/>
            <a:r>
              <a:rPr lang="en-US" b="0" i="0" baseline="30000" dirty="0">
                <a:solidFill>
                  <a:srgbClr val="212529"/>
                </a:solidFill>
                <a:effectLst/>
                <a:latin typeface="-apple-system"/>
              </a:rPr>
              <a:t>8</a:t>
            </a:r>
            <a:r>
              <a:rPr lang="en-US" b="0" i="0" dirty="0">
                <a:solidFill>
                  <a:srgbClr val="212529"/>
                </a:solidFill>
                <a:effectLst/>
                <a:latin typeface="-apple-system"/>
              </a:rPr>
              <a:t> Jacobs LM, McSwain NE Jr, Rotondo MF, Wade D, Fabbri W, Eastman AL, Butler FK Jr, Sinclair J; Joint Committee to Create a National Policy to Enhance Survivability from Mass Casualty Shooting Events. Improving survival from active shooter events: the Hartford Consensus. J Trauma Acute Care Surg. 2013 Jun;74(6): 1399-400.</a:t>
            </a:r>
          </a:p>
          <a:p>
            <a:pPr algn="l"/>
            <a:r>
              <a:rPr lang="en-US" b="0" i="0" baseline="30000" dirty="0">
                <a:solidFill>
                  <a:srgbClr val="212529"/>
                </a:solidFill>
                <a:effectLst/>
                <a:latin typeface="-apple-system"/>
              </a:rPr>
              <a:t>9</a:t>
            </a:r>
            <a:r>
              <a:rPr lang="en-US" b="0" i="0" dirty="0">
                <a:solidFill>
                  <a:srgbClr val="212529"/>
                </a:solidFill>
                <a:effectLst/>
                <a:latin typeface="-apple-system"/>
              </a:rPr>
              <a:t> Ritenour AE, Baskin TW. Primary blast injury: update on diagnosis and treatment. Crit Care Med. 2008 Jul;36(7 Suppl): S311-7.</a:t>
            </a:r>
          </a:p>
          <a:p>
            <a:pPr algn="l"/>
            <a:r>
              <a:rPr lang="en-US" b="0" i="0" baseline="30000" dirty="0">
                <a:solidFill>
                  <a:srgbClr val="212529"/>
                </a:solidFill>
                <a:effectLst/>
                <a:latin typeface="-apple-system"/>
              </a:rPr>
              <a:t>10</a:t>
            </a:r>
            <a:r>
              <a:rPr lang="en-US" b="0" i="0" dirty="0">
                <a:solidFill>
                  <a:srgbClr val="212529"/>
                </a:solidFill>
                <a:effectLst/>
                <a:latin typeface="-apple-system"/>
              </a:rPr>
              <a:t> Tactical Combat Casualty Care Skill Sets by Responder Level, Deployed Medicine website: </a:t>
            </a:r>
            <a:r>
              <a:rPr lang="en-US" b="0" i="0" u="none" strike="noStrike" dirty="0">
                <a:solidFill>
                  <a:srgbClr val="007BFF"/>
                </a:solidFill>
                <a:effectLst/>
                <a:latin typeface="-apple-system"/>
                <a:hlinkClick r:id="rId6"/>
              </a:rPr>
              <a:t>https://learning-media.allogy.com/api/v1/pdf/63ad6e0e-aff7-497c-a7db-394570021997/contents</a:t>
            </a:r>
            <a:r>
              <a:rPr lang="en-US" b="0" i="0" dirty="0">
                <a:solidFill>
                  <a:srgbClr val="212529"/>
                </a:solidFill>
                <a:effectLst/>
                <a:latin typeface="-apple-system"/>
              </a:rPr>
              <a:t>, accessed 19 Nov 21.</a:t>
            </a:r>
          </a:p>
          <a:p>
            <a:pPr algn="l"/>
            <a:r>
              <a:rPr lang="en-US" b="0" i="0" baseline="30000" dirty="0">
                <a:solidFill>
                  <a:srgbClr val="212529"/>
                </a:solidFill>
                <a:effectLst/>
                <a:latin typeface="-apple-system"/>
              </a:rPr>
              <a:t>11</a:t>
            </a:r>
            <a:r>
              <a:rPr lang="en-US" b="0" i="0" dirty="0">
                <a:solidFill>
                  <a:srgbClr val="212529"/>
                </a:solidFill>
                <a:effectLst/>
                <a:latin typeface="-apple-system"/>
              </a:rPr>
              <a:t> Butler FK Jr, Hagmann J, Butler EG. Tactical combat casualty care in special operations. Mil Med. 1996 Aug;161 Suppl: 3-16.</a:t>
            </a:r>
          </a:p>
          <a:p>
            <a:pPr algn="l"/>
            <a:r>
              <a:rPr lang="en-US" b="0" i="0" baseline="30000" dirty="0">
                <a:solidFill>
                  <a:srgbClr val="212529"/>
                </a:solidFill>
                <a:effectLst/>
                <a:latin typeface="-apple-system"/>
              </a:rPr>
              <a:t>12</a:t>
            </a:r>
            <a:r>
              <a:rPr lang="en-US" b="0" i="0" dirty="0">
                <a:solidFill>
                  <a:srgbClr val="212529"/>
                </a:solidFill>
                <a:effectLst/>
                <a:latin typeface="-apple-system"/>
              </a:rPr>
              <a:t> Butler FK. Two Decades of Saving Lives on the Battlefield: Tactical Combat Casualty Care Turns 20. Mil Med. 2017 Mar;182(3): e1563-e1568.</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42</a:t>
            </a:fld>
            <a:endParaRPr lang="en-US"/>
          </a:p>
        </p:txBody>
      </p:sp>
    </p:spTree>
    <p:extLst>
      <p:ext uri="{BB962C8B-B14F-4D97-AF65-F5344CB8AC3E}">
        <p14:creationId xmlns:p14="http://schemas.microsoft.com/office/powerpoint/2010/main" val="214725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Feedback from trainers and trainees indicated that the prior methods for TCCC training were heavy in PowerPoint slides, and that more time performing procedures and applying those principles to realistic scenarios would be beneficial. Also, updates seemed to take months to make it to the field for implementation. Responding to that feedback, the decision was made to develop a web- and mobile-based platform for both classroom support and job performance support outside of the classroom. Deployed Medicine</a:t>
            </a:r>
            <a:r>
              <a:rPr lang="en-US" b="0" i="0" baseline="30000" dirty="0">
                <a:solidFill>
                  <a:srgbClr val="212529"/>
                </a:solidFill>
                <a:effectLst/>
                <a:latin typeface="-apple-system"/>
              </a:rPr>
              <a:t>2</a:t>
            </a:r>
            <a:r>
              <a:rPr lang="en-US" b="0" i="0" dirty="0">
                <a:solidFill>
                  <a:srgbClr val="212529"/>
                </a:solidFill>
                <a:effectLst/>
                <a:latin typeface="-apple-system"/>
              </a:rPr>
              <a:t> is the result of those efforts and is a continuously evolving platform where you can find classroom materials and other aids to learn more about TCCC. </a:t>
            </a:r>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4</a:t>
            </a:fld>
            <a:endParaRPr lang="en-US"/>
          </a:p>
        </p:txBody>
      </p:sp>
    </p:spTree>
    <p:extLst>
      <p:ext uri="{BB962C8B-B14F-4D97-AF65-F5344CB8AC3E}">
        <p14:creationId xmlns:p14="http://schemas.microsoft.com/office/powerpoint/2010/main" val="100781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This CPP course builds on the CMC TCCC course, previously known as the TCCC Medical Provider (TCCC-MP) course, but adds additional information and skill requirements tailored to your level of training. The course objectives reflect the priorities that the Joint Service Working Group, commissioned by the Defense Health Agency, the Committee on Tactical Combat Casualty Care, and Joint Trauma System, felt were important for CPP personnel. These are the 27 different modules we will cover.</a:t>
            </a:r>
            <a:endParaRPr lang="en-US" dirty="0"/>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5</a:t>
            </a:fld>
            <a:endParaRPr lang="en-US"/>
          </a:p>
        </p:txBody>
      </p:sp>
    </p:spTree>
    <p:extLst>
      <p:ext uri="{BB962C8B-B14F-4D97-AF65-F5344CB8AC3E}">
        <p14:creationId xmlns:p14="http://schemas.microsoft.com/office/powerpoint/2010/main" val="298901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This first module will focus on the basic principles and application of TCCC. At the end of the course, you will be expected to demonstrate the application of TCCC skills in a practical exercise. This module, along with those that follow, will set the stage for you to successfully complete that demonstration. </a:t>
            </a:r>
          </a:p>
          <a:p>
            <a:pPr algn="l"/>
            <a:r>
              <a:rPr lang="en-US" b="0" i="0" dirty="0">
                <a:solidFill>
                  <a:srgbClr val="212529"/>
                </a:solidFill>
                <a:effectLst/>
                <a:latin typeface="-apple-system"/>
              </a:rPr>
              <a:t>Throughout the course, you’ll see the enabling learning objectives listed as cognitive or psychomotor. The cognitive objectives are knowledge-based, while the psychomotor objects require that you learn and demonstrate a skill. </a:t>
            </a:r>
          </a:p>
          <a:p>
            <a:pPr algn="l"/>
            <a:r>
              <a:rPr lang="en-US" b="0" i="0" dirty="0">
                <a:solidFill>
                  <a:srgbClr val="212529"/>
                </a:solidFill>
                <a:effectLst/>
                <a:latin typeface="-apple-system"/>
              </a:rPr>
              <a:t>There are 13 cognitive learning objectives for this first module listed on this slide. Unlike future modules that primarily focus on clinical knowledge and skills, this module will help you understand the basis for the development of TCCC and its value to the warfighter, as well as help prepare you to be able to oversee training for others in your organization. </a:t>
            </a:r>
          </a:p>
          <a:p>
            <a:endParaRPr lang="en-US" dirty="0"/>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6</a:t>
            </a:fld>
            <a:endParaRPr lang="en-US"/>
          </a:p>
        </p:txBody>
      </p:sp>
    </p:spTree>
    <p:extLst>
      <p:ext uri="{BB962C8B-B14F-4D97-AF65-F5344CB8AC3E}">
        <p14:creationId xmlns:p14="http://schemas.microsoft.com/office/powerpoint/2010/main" val="118877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leading causes of preventable combat death due to traumatic injuries include hemorrhage, from the extremities/junctional areas, tension pneumothorax, and airway trauma or obstruction.</a:t>
            </a:r>
            <a:r>
              <a:rPr lang="en-US" b="0" i="0" baseline="30000" dirty="0">
                <a:solidFill>
                  <a:srgbClr val="212529"/>
                </a:solidFill>
                <a:effectLst/>
                <a:latin typeface="-apple-system"/>
              </a:rPr>
              <a:t>3</a:t>
            </a:r>
            <a:r>
              <a:rPr lang="en-US" b="0" i="0" dirty="0">
                <a:solidFill>
                  <a:srgbClr val="212529"/>
                </a:solidFill>
                <a:effectLst/>
                <a:latin typeface="-apple-system"/>
              </a:rPr>
              <a:t> By far, the majority of preventable deaths were from massive hemorrhage.</a:t>
            </a:r>
          </a:p>
          <a:p>
            <a:pPr algn="l"/>
            <a:r>
              <a:rPr lang="en-US" b="0" i="0" dirty="0">
                <a:solidFill>
                  <a:srgbClr val="212529"/>
                </a:solidFill>
                <a:effectLst/>
                <a:latin typeface="-apple-system"/>
              </a:rPr>
              <a:t>Throughout this course, you will notice the emphasis on controlling bleeding, whether that be through tourniquet placement on the extremities, the use of hemostatic dressings and wound packing, or the use of junctional tourniquets. But we still need to be cognizant of respiration and airway issues and be prepared to do needle decompression of the chest or chest tube insertions and control the airway through airway maneuvers or advanced airway procedures.</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8</a:t>
            </a:fld>
            <a:endParaRPr lang="en-US"/>
          </a:p>
        </p:txBody>
      </p:sp>
    </p:spTree>
    <p:extLst>
      <p:ext uri="{BB962C8B-B14F-4D97-AF65-F5344CB8AC3E}">
        <p14:creationId xmlns:p14="http://schemas.microsoft.com/office/powerpoint/2010/main" val="181070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As you observed during the video, TCCC has three main phases of care.</a:t>
            </a:r>
            <a:r>
              <a:rPr lang="en-US" b="0" i="0" baseline="30000" dirty="0">
                <a:solidFill>
                  <a:srgbClr val="212529"/>
                </a:solidFill>
                <a:effectLst/>
                <a:latin typeface="-apple-system"/>
              </a:rPr>
              <a:t>4</a:t>
            </a:r>
            <a:endParaRPr lang="en-US" b="0" i="0" dirty="0">
              <a:solidFill>
                <a:srgbClr val="212529"/>
              </a:solidFill>
              <a:effectLst/>
              <a:latin typeface="-apple-system"/>
            </a:endParaRPr>
          </a:p>
          <a:p>
            <a:pPr algn="l">
              <a:buFont typeface="Arial" panose="020B0604020202020204" pitchFamily="34" charset="0"/>
              <a:buChar char="•"/>
            </a:pPr>
            <a:r>
              <a:rPr lang="en-US" b="0" i="0" dirty="0">
                <a:solidFill>
                  <a:srgbClr val="212529"/>
                </a:solidFill>
                <a:effectLst/>
                <a:latin typeface="-apple-system"/>
              </a:rPr>
              <a:t>Care Under Fire (CUF)/Threat</a:t>
            </a:r>
          </a:p>
          <a:p>
            <a:pPr algn="l">
              <a:buFont typeface="Arial" panose="020B0604020202020204" pitchFamily="34" charset="0"/>
              <a:buChar char="•"/>
            </a:pPr>
            <a:r>
              <a:rPr lang="en-US" b="0" i="0" dirty="0">
                <a:solidFill>
                  <a:srgbClr val="212529"/>
                </a:solidFill>
                <a:effectLst/>
                <a:latin typeface="-apple-system"/>
              </a:rPr>
              <a:t>Tactical Field Care (TFC)</a:t>
            </a:r>
          </a:p>
          <a:p>
            <a:pPr algn="l">
              <a:buFont typeface="Arial" panose="020B0604020202020204" pitchFamily="34" charset="0"/>
              <a:buChar char="•"/>
            </a:pPr>
            <a:r>
              <a:rPr lang="en-US" b="0" i="0" dirty="0">
                <a:solidFill>
                  <a:srgbClr val="212529"/>
                </a:solidFill>
                <a:effectLst/>
                <a:latin typeface="-apple-system"/>
              </a:rPr>
              <a:t>Tactical Evacuation Care (TACEVAC).</a:t>
            </a:r>
          </a:p>
          <a:p>
            <a:pPr algn="l"/>
            <a:r>
              <a:rPr lang="en-US" b="0" i="0" dirty="0">
                <a:solidFill>
                  <a:srgbClr val="212529"/>
                </a:solidFill>
                <a:effectLst/>
                <a:latin typeface="-apple-system"/>
              </a:rPr>
              <a:t>Each has specific considerations to keep in mind, both for the threats that may impact what care can be delivered and the priorities for treatment.</a:t>
            </a:r>
          </a:p>
          <a:p>
            <a:endParaRPr lang="en-US" dirty="0"/>
          </a:p>
        </p:txBody>
      </p:sp>
      <p:sp>
        <p:nvSpPr>
          <p:cNvPr id="4" name="Slide Number Placeholder 3"/>
          <p:cNvSpPr>
            <a:spLocks noGrp="1"/>
          </p:cNvSpPr>
          <p:nvPr>
            <p:ph type="sldNum" sz="quarter" idx="5"/>
          </p:nvPr>
        </p:nvSpPr>
        <p:spPr/>
        <p:txBody>
          <a:bodyPr/>
          <a:lstStyle/>
          <a:p>
            <a:fld id="{2F15854A-4DED-4EAF-AE95-1061047822E1}" type="slidenum">
              <a:rPr lang="en-US" smtClean="0"/>
              <a:t>9</a:t>
            </a:fld>
            <a:endParaRPr lang="en-US"/>
          </a:p>
        </p:txBody>
      </p:sp>
    </p:spTree>
    <p:extLst>
      <p:ext uri="{BB962C8B-B14F-4D97-AF65-F5344CB8AC3E}">
        <p14:creationId xmlns:p14="http://schemas.microsoft.com/office/powerpoint/2010/main" val="264668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first phase is Care Under Fire, or in the case of a noncombat environment, Care Under Threat. In this phase, the scene is not safe, and the overall priority is to establish scene safety in the form of fire superiority or control of any threats from a noncombat environment. The TCCC Guidelines outline seven steps for the basic management plan for Care Under Fire:</a:t>
            </a:r>
            <a:r>
              <a:rPr lang="en-US" b="0" i="0" baseline="30000" dirty="0">
                <a:solidFill>
                  <a:srgbClr val="212529"/>
                </a:solidFill>
                <a:effectLst/>
                <a:latin typeface="-apple-system"/>
              </a:rPr>
              <a:t>5</a:t>
            </a:r>
            <a:endParaRPr lang="en-US" b="0" i="0" dirty="0">
              <a:solidFill>
                <a:srgbClr val="212529"/>
              </a:solidFill>
              <a:effectLst/>
              <a:latin typeface="-apple-system"/>
            </a:endParaRPr>
          </a:p>
          <a:p>
            <a:pPr algn="l">
              <a:buFont typeface="+mj-lt"/>
              <a:buAutoNum type="arabicPeriod"/>
            </a:pPr>
            <a:r>
              <a:rPr lang="en-US" b="0" i="0" dirty="0">
                <a:solidFill>
                  <a:srgbClr val="212529"/>
                </a:solidFill>
                <a:effectLst/>
                <a:latin typeface="-apple-system"/>
              </a:rPr>
              <a:t>Return fire and take cover. </a:t>
            </a:r>
          </a:p>
          <a:p>
            <a:pPr algn="l">
              <a:buFont typeface="+mj-lt"/>
              <a:buAutoNum type="arabicPeriod"/>
            </a:pPr>
            <a:r>
              <a:rPr lang="en-US" b="0" i="0" dirty="0">
                <a:solidFill>
                  <a:srgbClr val="212529"/>
                </a:solidFill>
                <a:effectLst/>
                <a:latin typeface="-apple-system"/>
              </a:rPr>
              <a:t>Direct the casualty to remain engaged as a combatant if appropriate. </a:t>
            </a:r>
          </a:p>
          <a:p>
            <a:pPr algn="l">
              <a:buFont typeface="+mj-lt"/>
              <a:buAutoNum type="arabicPeriod"/>
            </a:pPr>
            <a:r>
              <a:rPr lang="en-US" b="0" i="0" dirty="0">
                <a:solidFill>
                  <a:srgbClr val="212529"/>
                </a:solidFill>
                <a:effectLst/>
                <a:latin typeface="-apple-system"/>
              </a:rPr>
              <a:t>Direct the casualty to move to cover and apply self-aid if able or when tactically feasible, move or drag casualty to cover. </a:t>
            </a:r>
          </a:p>
          <a:p>
            <a:pPr algn="l">
              <a:buFont typeface="+mj-lt"/>
              <a:buAutoNum type="arabicPeriod"/>
            </a:pPr>
            <a:r>
              <a:rPr lang="en-US" b="0" i="0" dirty="0">
                <a:solidFill>
                  <a:srgbClr val="212529"/>
                </a:solidFill>
                <a:effectLst/>
                <a:latin typeface="-apple-system"/>
              </a:rPr>
              <a:t>Try to keep the casualty from sustaining additional wounds.</a:t>
            </a:r>
          </a:p>
          <a:p>
            <a:pPr algn="l">
              <a:buFont typeface="+mj-lt"/>
              <a:buAutoNum type="arabicPeriod"/>
            </a:pPr>
            <a:r>
              <a:rPr lang="en-US" b="0" i="0" dirty="0">
                <a:solidFill>
                  <a:srgbClr val="212529"/>
                </a:solidFill>
                <a:effectLst/>
                <a:latin typeface="-apple-system"/>
              </a:rPr>
              <a:t>Casualties should be extracted from burning vehicles or buildings and moved to places of relative safety. Do what is necessary to stop the burning process.</a:t>
            </a:r>
          </a:p>
          <a:p>
            <a:pPr algn="l">
              <a:buFont typeface="+mj-lt"/>
              <a:buAutoNum type="arabicPeriod"/>
            </a:pPr>
            <a:r>
              <a:rPr lang="en-US" b="0" i="0" dirty="0">
                <a:solidFill>
                  <a:srgbClr val="212529"/>
                </a:solidFill>
                <a:effectLst/>
                <a:latin typeface="-apple-system"/>
              </a:rPr>
              <a:t>Stop life-threatening hemorrhage if tactically feasible.</a:t>
            </a:r>
          </a:p>
        </p:txBody>
      </p:sp>
      <p:sp>
        <p:nvSpPr>
          <p:cNvPr id="4" name="Slide Number Placeholder 3"/>
          <p:cNvSpPr>
            <a:spLocks noGrp="1"/>
          </p:cNvSpPr>
          <p:nvPr>
            <p:ph type="sldNum" sz="quarter" idx="5"/>
          </p:nvPr>
        </p:nvSpPr>
        <p:spPr/>
        <p:txBody>
          <a:bodyPr/>
          <a:lstStyle/>
          <a:p>
            <a:fld id="{2F15854A-4DED-4EAF-AE95-1061047822E1}" type="slidenum">
              <a:rPr lang="en-US" smtClean="0"/>
              <a:t>10</a:t>
            </a:fld>
            <a:endParaRPr lang="en-US"/>
          </a:p>
        </p:txBody>
      </p:sp>
    </p:spTree>
    <p:extLst>
      <p:ext uri="{BB962C8B-B14F-4D97-AF65-F5344CB8AC3E}">
        <p14:creationId xmlns:p14="http://schemas.microsoft.com/office/powerpoint/2010/main" val="189277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320288" y="290830"/>
            <a:ext cx="5551423" cy="3295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801725" y="2362022"/>
            <a:ext cx="4770755" cy="3777615"/>
          </a:xfrm>
          <a:prstGeom prst="rect">
            <a:avLst/>
          </a:prstGeom>
        </p:spPr>
        <p:txBody>
          <a:bodyPr wrap="square" lIns="0" tIns="0" rIns="0" bIns="0">
            <a:spAutoFit/>
          </a:bodyPr>
          <a:lstStyle>
            <a:lvl1pPr>
              <a:defRPr sz="2400" b="1" i="0">
                <a:solidFill>
                  <a:srgbClr val="CD9146"/>
                </a:solidFill>
                <a:latin typeface="Arial"/>
                <a:cs typeface="Arial"/>
              </a:defRPr>
            </a:lvl1pPr>
          </a:lstStyle>
          <a:p>
            <a:endParaRPr/>
          </a:p>
        </p:txBody>
      </p:sp>
      <p:sp>
        <p:nvSpPr>
          <p:cNvPr id="4" name="Holder 4"/>
          <p:cNvSpPr>
            <a:spLocks noGrp="1"/>
          </p:cNvSpPr>
          <p:nvPr>
            <p:ph sz="half" idx="3"/>
          </p:nvPr>
        </p:nvSpPr>
        <p:spPr>
          <a:xfrm>
            <a:off x="6877050" y="1992579"/>
            <a:ext cx="4839334" cy="3728085"/>
          </a:xfrm>
          <a:prstGeom prst="rect">
            <a:avLst/>
          </a:prstGeom>
        </p:spPr>
        <p:txBody>
          <a:bodyPr wrap="square" lIns="0" tIns="0" rIns="0" bIns="0">
            <a:spAutoFit/>
          </a:bodyPr>
          <a:lstStyle>
            <a:lvl1pPr>
              <a:defRPr sz="1800" b="0" i="0">
                <a:solidFill>
                  <a:schemeClr val="tx1"/>
                </a:solidFill>
                <a:latin typeface="Arial MT"/>
                <a:cs typeface="Arial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93010" y="725804"/>
            <a:ext cx="8205978" cy="114173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1080109" y="1874964"/>
            <a:ext cx="10709275" cy="445008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3/8/2024</a:t>
            </a:fld>
            <a:endParaRPr lang="en-US"/>
          </a:p>
        </p:txBody>
      </p:sp>
      <p:sp>
        <p:nvSpPr>
          <p:cNvPr id="6" name="Holder 6"/>
          <p:cNvSpPr>
            <a:spLocks noGrp="1"/>
          </p:cNvSpPr>
          <p:nvPr>
            <p:ph type="sldNum" sz="quarter" idx="7"/>
          </p:nvPr>
        </p:nvSpPr>
        <p:spPr>
          <a:xfrm>
            <a:off x="9410827" y="6567433"/>
            <a:ext cx="2453640" cy="19621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1.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5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1.png"/><Relationship Id="rId7"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png"/><Relationship Id="rId7" Type="http://schemas.openxmlformats.org/officeDocument/2006/relationships/image" Target="../media/image11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jp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hyperlink" Target="http://www.deployedmedicine.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hyperlink" Target="http://www.deployedmedicin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32988" y="327494"/>
            <a:ext cx="8085455" cy="6420485"/>
          </a:xfrm>
          <a:prstGeom prst="rect">
            <a:avLst/>
          </a:prstGeom>
        </p:spPr>
        <p:txBody>
          <a:bodyPr vert="horz" wrap="square" lIns="0" tIns="0" rIns="0" bIns="0" rtlCol="0">
            <a:spAutoFit/>
          </a:bodyPr>
          <a:lstStyle/>
          <a:p>
            <a:pPr>
              <a:lnSpc>
                <a:spcPts val="2205"/>
              </a:lnSpc>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40"/>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a:t>
            </a:r>
            <a:r>
              <a:rPr sz="1050" dirty="0">
                <a:solidFill>
                  <a:srgbClr val="CD9146"/>
                </a:solidFill>
                <a:latin typeface="Arial MT"/>
                <a:cs typeface="Arial MT"/>
              </a:rPr>
              <a:t> 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048" y="49"/>
            <a:ext cx="12189460" cy="6858000"/>
            <a:chOff x="3048" y="49"/>
            <a:chExt cx="12189460" cy="6858000"/>
          </a:xfrm>
        </p:grpSpPr>
        <p:pic>
          <p:nvPicPr>
            <p:cNvPr id="4" name="object 4"/>
            <p:cNvPicPr/>
            <p:nvPr/>
          </p:nvPicPr>
          <p:blipFill>
            <a:blip r:embed="rId3" cstate="print"/>
            <a:stretch>
              <a:fillRect/>
            </a:stretch>
          </p:blipFill>
          <p:spPr>
            <a:xfrm>
              <a:off x="307848" y="256031"/>
              <a:ext cx="1173480" cy="655320"/>
            </a:xfrm>
            <a:prstGeom prst="rect">
              <a:avLst/>
            </a:prstGeom>
          </p:spPr>
        </p:pic>
        <p:pic>
          <p:nvPicPr>
            <p:cNvPr id="5" name="object 5"/>
            <p:cNvPicPr/>
            <p:nvPr/>
          </p:nvPicPr>
          <p:blipFill>
            <a:blip r:embed="rId4" cstate="print"/>
            <a:stretch>
              <a:fillRect/>
            </a:stretch>
          </p:blipFill>
          <p:spPr>
            <a:xfrm>
              <a:off x="3048" y="49"/>
              <a:ext cx="12188951" cy="6857948"/>
            </a:xfrm>
            <a:prstGeom prst="rect">
              <a:avLst/>
            </a:prstGeom>
          </p:spPr>
        </p:pic>
        <p:sp>
          <p:nvSpPr>
            <p:cNvPr id="6" name="object 6"/>
            <p:cNvSpPr/>
            <p:nvPr/>
          </p:nvSpPr>
          <p:spPr>
            <a:xfrm>
              <a:off x="6156960" y="5910072"/>
              <a:ext cx="2383790" cy="573405"/>
            </a:xfrm>
            <a:custGeom>
              <a:avLst/>
              <a:gdLst/>
              <a:ahLst/>
              <a:cxnLst/>
              <a:rect l="l" t="t" r="r" b="b"/>
              <a:pathLst>
                <a:path w="2383790" h="573404">
                  <a:moveTo>
                    <a:pt x="2288032"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8032" y="573023"/>
                  </a:lnTo>
                  <a:lnTo>
                    <a:pt x="2325189" y="565518"/>
                  </a:lnTo>
                  <a:lnTo>
                    <a:pt x="2355548" y="545050"/>
                  </a:lnTo>
                  <a:lnTo>
                    <a:pt x="2376025" y="514693"/>
                  </a:lnTo>
                  <a:lnTo>
                    <a:pt x="2383536" y="477519"/>
                  </a:lnTo>
                  <a:lnTo>
                    <a:pt x="2383536" y="95503"/>
                  </a:lnTo>
                  <a:lnTo>
                    <a:pt x="2376025" y="58330"/>
                  </a:lnTo>
                  <a:lnTo>
                    <a:pt x="2355548" y="27973"/>
                  </a:lnTo>
                  <a:lnTo>
                    <a:pt x="2325189" y="7505"/>
                  </a:lnTo>
                  <a:lnTo>
                    <a:pt x="2288032" y="0"/>
                  </a:lnTo>
                  <a:close/>
                </a:path>
              </a:pathLst>
            </a:custGeom>
            <a:solidFill>
              <a:srgbClr val="1A1B1B">
                <a:alpha val="29411"/>
              </a:srgbClr>
            </a:solidFill>
          </p:spPr>
          <p:txBody>
            <a:bodyPr wrap="square" lIns="0" tIns="0" rIns="0" bIns="0" rtlCol="0"/>
            <a:lstStyle/>
            <a:p>
              <a:endParaRPr/>
            </a:p>
          </p:txBody>
        </p:sp>
      </p:grpSp>
      <p:sp>
        <p:nvSpPr>
          <p:cNvPr id="7" name="object 7"/>
          <p:cNvSpPr txBox="1"/>
          <p:nvPr/>
        </p:nvSpPr>
        <p:spPr>
          <a:xfrm>
            <a:off x="6403085" y="5951016"/>
            <a:ext cx="1897380" cy="476250"/>
          </a:xfrm>
          <a:prstGeom prst="rect">
            <a:avLst/>
          </a:prstGeom>
        </p:spPr>
        <p:txBody>
          <a:bodyPr vert="horz" wrap="square" lIns="0" tIns="13335" rIns="0" bIns="0" rtlCol="0">
            <a:spAutoFit/>
          </a:bodyPr>
          <a:lstStyle/>
          <a:p>
            <a:pPr algn="ctr">
              <a:lnSpc>
                <a:spcPct val="100000"/>
              </a:lnSpc>
              <a:spcBef>
                <a:spcPts val="105"/>
              </a:spcBef>
            </a:pPr>
            <a:r>
              <a:rPr sz="1600" dirty="0">
                <a:solidFill>
                  <a:srgbClr val="D9D9D9"/>
                </a:solidFill>
                <a:latin typeface="Arial Black"/>
                <a:cs typeface="Arial Black"/>
              </a:rPr>
              <a:t>TCCC</a:t>
            </a:r>
            <a:r>
              <a:rPr sz="1600" spc="-20" dirty="0">
                <a:solidFill>
                  <a:srgbClr val="D9D9D9"/>
                </a:solidFill>
                <a:latin typeface="Arial Black"/>
                <a:cs typeface="Arial Black"/>
              </a:rPr>
              <a:t> </a:t>
            </a:r>
            <a:r>
              <a:rPr sz="1600" spc="5" dirty="0">
                <a:solidFill>
                  <a:srgbClr val="D9D9D9"/>
                </a:solidFill>
                <a:latin typeface="Arial MT"/>
                <a:cs typeface="Arial MT"/>
              </a:rPr>
              <a:t>TIER</a:t>
            </a:r>
            <a:r>
              <a:rPr sz="1600" spc="-70"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60"/>
              </a:spcBef>
            </a:pPr>
            <a:r>
              <a:rPr sz="1300" spc="-5" dirty="0">
                <a:solidFill>
                  <a:srgbClr val="D9D9D9"/>
                </a:solidFill>
                <a:latin typeface="Arial MT"/>
                <a:cs typeface="Arial MT"/>
              </a:rPr>
              <a:t>Combat</a:t>
            </a:r>
            <a:r>
              <a:rPr sz="1300" spc="-10" dirty="0">
                <a:solidFill>
                  <a:srgbClr val="D9D9D9"/>
                </a:solidFill>
                <a:latin typeface="Arial MT"/>
                <a:cs typeface="Arial MT"/>
              </a:rPr>
              <a:t> </a:t>
            </a:r>
            <a:r>
              <a:rPr sz="1300" spc="-5"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231" y="5910071"/>
            <a:ext cx="2383790" cy="573405"/>
          </a:xfrm>
          <a:custGeom>
            <a:avLst/>
            <a:gdLst/>
            <a:ahLst/>
            <a:cxnLst/>
            <a:rect l="l" t="t" r="r" b="b"/>
            <a:pathLst>
              <a:path w="2383790" h="573404">
                <a:moveTo>
                  <a:pt x="2288032"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8032" y="573023"/>
                </a:lnTo>
                <a:lnTo>
                  <a:pt x="2325189" y="565518"/>
                </a:lnTo>
                <a:lnTo>
                  <a:pt x="2355548" y="545050"/>
                </a:lnTo>
                <a:lnTo>
                  <a:pt x="2376025" y="514693"/>
                </a:lnTo>
                <a:lnTo>
                  <a:pt x="2383536" y="477519"/>
                </a:lnTo>
                <a:lnTo>
                  <a:pt x="2383536" y="95503"/>
                </a:lnTo>
                <a:lnTo>
                  <a:pt x="2376025" y="58330"/>
                </a:lnTo>
                <a:lnTo>
                  <a:pt x="2355548" y="27973"/>
                </a:lnTo>
                <a:lnTo>
                  <a:pt x="2325189" y="7505"/>
                </a:lnTo>
                <a:lnTo>
                  <a:pt x="2288032" y="0"/>
                </a:lnTo>
                <a:close/>
              </a:path>
            </a:pathLst>
          </a:custGeom>
          <a:solidFill>
            <a:srgbClr val="1A1B1B"/>
          </a:solidFill>
        </p:spPr>
        <p:txBody>
          <a:bodyPr wrap="square" lIns="0" tIns="0" rIns="0" bIns="0" rtlCol="0"/>
          <a:lstStyle/>
          <a:p>
            <a:endParaRPr/>
          </a:p>
        </p:txBody>
      </p:sp>
      <p:sp>
        <p:nvSpPr>
          <p:cNvPr id="9" name="object 9"/>
          <p:cNvSpPr txBox="1"/>
          <p:nvPr/>
        </p:nvSpPr>
        <p:spPr>
          <a:xfrm>
            <a:off x="8857868" y="5951016"/>
            <a:ext cx="2106930" cy="476250"/>
          </a:xfrm>
          <a:prstGeom prst="rect">
            <a:avLst/>
          </a:prstGeom>
        </p:spPr>
        <p:txBody>
          <a:bodyPr vert="horz" wrap="square" lIns="0" tIns="13335" rIns="0" bIns="0" rtlCol="0">
            <a:spAutoFit/>
          </a:bodyPr>
          <a:lstStyle/>
          <a:p>
            <a:pPr algn="ctr">
              <a:lnSpc>
                <a:spcPct val="100000"/>
              </a:lnSpc>
              <a:spcBef>
                <a:spcPts val="105"/>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7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60"/>
              </a:spcBef>
            </a:pPr>
            <a:r>
              <a:rPr sz="1300" spc="-5" dirty="0">
                <a:solidFill>
                  <a:srgbClr val="FFFFFF"/>
                </a:solidFill>
                <a:latin typeface="Arial MT"/>
                <a:cs typeface="Arial MT"/>
              </a:rPr>
              <a:t>Combat</a:t>
            </a:r>
            <a:r>
              <a:rPr sz="1300" spc="-10" dirty="0">
                <a:solidFill>
                  <a:srgbClr val="FFFFFF"/>
                </a:solidFill>
                <a:latin typeface="Arial MT"/>
                <a:cs typeface="Arial MT"/>
              </a:rPr>
              <a:t> </a:t>
            </a:r>
            <a:r>
              <a:rPr sz="130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2416" y="5910071"/>
            <a:ext cx="2380615" cy="573405"/>
          </a:xfrm>
          <a:custGeom>
            <a:avLst/>
            <a:gdLst/>
            <a:ahLst/>
            <a:cxnLst/>
            <a:rect l="l" t="t" r="r" b="b"/>
            <a:pathLst>
              <a:path w="2380615" h="573404">
                <a:moveTo>
                  <a:pt x="2284984" y="0"/>
                </a:moveTo>
                <a:lnTo>
                  <a:pt x="95503" y="0"/>
                </a:lnTo>
                <a:lnTo>
                  <a:pt x="58330" y="7505"/>
                </a:lnTo>
                <a:lnTo>
                  <a:pt x="27973" y="27973"/>
                </a:lnTo>
                <a:lnTo>
                  <a:pt x="7505" y="58330"/>
                </a:lnTo>
                <a:lnTo>
                  <a:pt x="0" y="95503"/>
                </a:lnTo>
                <a:lnTo>
                  <a:pt x="0" y="477519"/>
                </a:lnTo>
                <a:lnTo>
                  <a:pt x="7505" y="514693"/>
                </a:lnTo>
                <a:lnTo>
                  <a:pt x="27973" y="545050"/>
                </a:lnTo>
                <a:lnTo>
                  <a:pt x="58330" y="565518"/>
                </a:lnTo>
                <a:lnTo>
                  <a:pt x="95503" y="573023"/>
                </a:lnTo>
                <a:lnTo>
                  <a:pt x="2284984" y="573023"/>
                </a:lnTo>
                <a:lnTo>
                  <a:pt x="2322141" y="565518"/>
                </a:lnTo>
                <a:lnTo>
                  <a:pt x="2352500" y="545050"/>
                </a:lnTo>
                <a:lnTo>
                  <a:pt x="2372977" y="514693"/>
                </a:lnTo>
                <a:lnTo>
                  <a:pt x="2380488" y="477519"/>
                </a:lnTo>
                <a:lnTo>
                  <a:pt x="2380488" y="95503"/>
                </a:lnTo>
                <a:lnTo>
                  <a:pt x="2372977" y="58330"/>
                </a:lnTo>
                <a:lnTo>
                  <a:pt x="2352500" y="27973"/>
                </a:lnTo>
                <a:lnTo>
                  <a:pt x="2322141" y="7505"/>
                </a:lnTo>
                <a:lnTo>
                  <a:pt x="2284984" y="0"/>
                </a:lnTo>
                <a:close/>
              </a:path>
            </a:pathLst>
          </a:custGeom>
          <a:solidFill>
            <a:srgbClr val="1A1B1B">
              <a:alpha val="29411"/>
            </a:srgbClr>
          </a:solidFill>
        </p:spPr>
        <p:txBody>
          <a:bodyPr wrap="square" lIns="0" tIns="0" rIns="0" bIns="0" rtlCol="0"/>
          <a:lstStyle/>
          <a:p>
            <a:endParaRPr/>
          </a:p>
        </p:txBody>
      </p:sp>
      <p:sp>
        <p:nvSpPr>
          <p:cNvPr id="11" name="object 11"/>
          <p:cNvSpPr txBox="1"/>
          <p:nvPr/>
        </p:nvSpPr>
        <p:spPr>
          <a:xfrm>
            <a:off x="1462277" y="5951016"/>
            <a:ext cx="1537335" cy="476250"/>
          </a:xfrm>
          <a:prstGeom prst="rect">
            <a:avLst/>
          </a:prstGeom>
        </p:spPr>
        <p:txBody>
          <a:bodyPr vert="horz" wrap="square" lIns="0" tIns="13335" rIns="0" bIns="0" rtlCol="0">
            <a:spAutoFit/>
          </a:bodyPr>
          <a:lstStyle/>
          <a:p>
            <a:pPr marL="635" algn="ctr">
              <a:lnSpc>
                <a:spcPct val="100000"/>
              </a:lnSpc>
              <a:spcBef>
                <a:spcPts val="105"/>
              </a:spcBef>
            </a:pPr>
            <a:r>
              <a:rPr sz="1600" dirty="0">
                <a:solidFill>
                  <a:srgbClr val="D9D9D9"/>
                </a:solidFill>
                <a:latin typeface="Arial Black"/>
                <a:cs typeface="Arial Black"/>
              </a:rPr>
              <a:t>TCCC</a:t>
            </a:r>
            <a:r>
              <a:rPr sz="1600" spc="-25" dirty="0">
                <a:solidFill>
                  <a:srgbClr val="D9D9D9"/>
                </a:solidFill>
                <a:latin typeface="Arial Black"/>
                <a:cs typeface="Arial Black"/>
              </a:rPr>
              <a:t> </a:t>
            </a:r>
            <a:r>
              <a:rPr sz="1600" spc="5" dirty="0">
                <a:solidFill>
                  <a:srgbClr val="D9D9D9"/>
                </a:solidFill>
                <a:latin typeface="Arial MT"/>
                <a:cs typeface="Arial MT"/>
              </a:rPr>
              <a:t>TIER</a:t>
            </a:r>
            <a:r>
              <a:rPr sz="1600" spc="-70"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60"/>
              </a:spcBef>
            </a:pPr>
            <a:r>
              <a:rPr sz="1300" spc="5" dirty="0">
                <a:solidFill>
                  <a:srgbClr val="D9D9D9"/>
                </a:solidFill>
                <a:latin typeface="Arial MT"/>
                <a:cs typeface="Arial MT"/>
              </a:rPr>
              <a:t>All</a:t>
            </a:r>
            <a:r>
              <a:rPr sz="1300" spc="-60" dirty="0">
                <a:solidFill>
                  <a:srgbClr val="D9D9D9"/>
                </a:solidFill>
                <a:latin typeface="Arial MT"/>
                <a:cs typeface="Arial MT"/>
              </a:rPr>
              <a:t> </a:t>
            </a:r>
            <a:r>
              <a:rPr sz="1300" dirty="0">
                <a:solidFill>
                  <a:srgbClr val="D9D9D9"/>
                </a:solidFill>
                <a:latin typeface="Arial MT"/>
                <a:cs typeface="Arial MT"/>
              </a:rPr>
              <a:t>Service</a:t>
            </a:r>
            <a:r>
              <a:rPr sz="1300" spc="-35" dirty="0">
                <a:solidFill>
                  <a:srgbClr val="D9D9D9"/>
                </a:solidFill>
                <a:latin typeface="Arial MT"/>
                <a:cs typeface="Arial MT"/>
              </a:rPr>
              <a:t> </a:t>
            </a:r>
            <a:r>
              <a:rPr sz="1300" spc="-5"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9688" y="5910071"/>
            <a:ext cx="2380615" cy="573405"/>
          </a:xfrm>
          <a:custGeom>
            <a:avLst/>
            <a:gdLst/>
            <a:ahLst/>
            <a:cxnLst/>
            <a:rect l="l" t="t" r="r" b="b"/>
            <a:pathLst>
              <a:path w="2380615" h="573404">
                <a:moveTo>
                  <a:pt x="2284984"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4984" y="573023"/>
                </a:lnTo>
                <a:lnTo>
                  <a:pt x="2322141" y="565518"/>
                </a:lnTo>
                <a:lnTo>
                  <a:pt x="2352500" y="545050"/>
                </a:lnTo>
                <a:lnTo>
                  <a:pt x="2372977" y="514693"/>
                </a:lnTo>
                <a:lnTo>
                  <a:pt x="2380488" y="477519"/>
                </a:lnTo>
                <a:lnTo>
                  <a:pt x="2380488" y="95503"/>
                </a:lnTo>
                <a:lnTo>
                  <a:pt x="2372977" y="58330"/>
                </a:lnTo>
                <a:lnTo>
                  <a:pt x="2352500" y="27973"/>
                </a:lnTo>
                <a:lnTo>
                  <a:pt x="2322141" y="7505"/>
                </a:lnTo>
                <a:lnTo>
                  <a:pt x="2284984" y="0"/>
                </a:lnTo>
                <a:close/>
              </a:path>
            </a:pathLst>
          </a:custGeom>
          <a:solidFill>
            <a:srgbClr val="1A1B1B">
              <a:alpha val="29411"/>
            </a:srgbClr>
          </a:solidFill>
        </p:spPr>
        <p:txBody>
          <a:bodyPr wrap="square" lIns="0" tIns="0" rIns="0" bIns="0" rtlCol="0"/>
          <a:lstStyle/>
          <a:p>
            <a:endParaRPr/>
          </a:p>
        </p:txBody>
      </p:sp>
      <p:sp>
        <p:nvSpPr>
          <p:cNvPr id="13" name="object 13"/>
          <p:cNvSpPr txBox="1"/>
          <p:nvPr/>
        </p:nvSpPr>
        <p:spPr>
          <a:xfrm>
            <a:off x="4115561" y="5951016"/>
            <a:ext cx="1349375" cy="476250"/>
          </a:xfrm>
          <a:prstGeom prst="rect">
            <a:avLst/>
          </a:prstGeom>
        </p:spPr>
        <p:txBody>
          <a:bodyPr vert="horz" wrap="square" lIns="0" tIns="13335" rIns="0" bIns="0" rtlCol="0">
            <a:spAutoFit/>
          </a:bodyPr>
          <a:lstStyle/>
          <a:p>
            <a:pPr marL="12700">
              <a:lnSpc>
                <a:spcPct val="100000"/>
              </a:lnSpc>
              <a:spcBef>
                <a:spcPts val="105"/>
              </a:spcBef>
            </a:pPr>
            <a:r>
              <a:rPr sz="1600" dirty="0">
                <a:solidFill>
                  <a:srgbClr val="D9D9D9"/>
                </a:solidFill>
                <a:latin typeface="Arial Black"/>
                <a:cs typeface="Arial Black"/>
              </a:rPr>
              <a:t>TCCC</a:t>
            </a:r>
            <a:r>
              <a:rPr sz="1600" spc="-35" dirty="0">
                <a:solidFill>
                  <a:srgbClr val="D9D9D9"/>
                </a:solidFill>
                <a:latin typeface="Arial Black"/>
                <a:cs typeface="Arial Black"/>
              </a:rPr>
              <a:t> </a:t>
            </a:r>
            <a:r>
              <a:rPr sz="1600" spc="5" dirty="0">
                <a:solidFill>
                  <a:srgbClr val="D9D9D9"/>
                </a:solidFill>
                <a:latin typeface="Arial MT"/>
                <a:cs typeface="Arial MT"/>
              </a:rPr>
              <a:t>TIER</a:t>
            </a:r>
            <a:r>
              <a:rPr sz="1600" spc="-8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7305">
              <a:lnSpc>
                <a:spcPct val="100000"/>
              </a:lnSpc>
              <a:spcBef>
                <a:spcPts val="60"/>
              </a:spcBef>
            </a:pPr>
            <a:r>
              <a:rPr sz="1300" spc="-5" dirty="0">
                <a:solidFill>
                  <a:srgbClr val="D9D9D9"/>
                </a:solidFill>
                <a:latin typeface="Arial MT"/>
                <a:cs typeface="Arial MT"/>
              </a:rPr>
              <a:t>Combat</a:t>
            </a:r>
            <a:r>
              <a:rPr sz="1300" spc="-30"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741" y="518287"/>
            <a:ext cx="4337685" cy="877569"/>
          </a:xfrm>
          <a:prstGeom prst="rect">
            <a:avLst/>
          </a:prstGeom>
        </p:spPr>
        <p:txBody>
          <a:bodyPr vert="horz" wrap="square" lIns="0" tIns="28575" rIns="0" bIns="0" rtlCol="0">
            <a:spAutoFit/>
          </a:bodyPr>
          <a:lstStyle/>
          <a:p>
            <a:pPr marL="12700" marR="5080">
              <a:lnSpc>
                <a:spcPts val="3340"/>
              </a:lnSpc>
              <a:spcBef>
                <a:spcPts val="225"/>
              </a:spcBef>
            </a:pPr>
            <a:r>
              <a:rPr sz="2800" dirty="0">
                <a:solidFill>
                  <a:srgbClr val="CD9146"/>
                </a:solidFill>
                <a:latin typeface="Arial Black"/>
                <a:cs typeface="Arial Black"/>
              </a:rPr>
              <a:t>COMBAT</a:t>
            </a:r>
            <a:r>
              <a:rPr sz="2800" spc="-85" dirty="0">
                <a:solidFill>
                  <a:srgbClr val="CD9146"/>
                </a:solidFill>
                <a:latin typeface="Arial Black"/>
                <a:cs typeface="Arial Black"/>
              </a:rPr>
              <a:t> </a:t>
            </a:r>
            <a:r>
              <a:rPr sz="2800" dirty="0">
                <a:solidFill>
                  <a:srgbClr val="CD9146"/>
                </a:solidFill>
                <a:latin typeface="Arial Black"/>
                <a:cs typeface="Arial Black"/>
              </a:rPr>
              <a:t>PARAMEDIC/ </a:t>
            </a:r>
            <a:r>
              <a:rPr sz="2800" spc="-919" dirty="0">
                <a:solidFill>
                  <a:srgbClr val="CD9146"/>
                </a:solidFill>
                <a:latin typeface="Arial Black"/>
                <a:cs typeface="Arial Black"/>
              </a:rPr>
              <a:t> </a:t>
            </a:r>
            <a:r>
              <a:rPr sz="2800"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7616" y="451104"/>
            <a:ext cx="11454765" cy="5114925"/>
            <a:chOff x="737616" y="451104"/>
            <a:chExt cx="11454765" cy="5114925"/>
          </a:xfrm>
        </p:grpSpPr>
        <p:pic>
          <p:nvPicPr>
            <p:cNvPr id="16" name="object 16"/>
            <p:cNvPicPr/>
            <p:nvPr/>
          </p:nvPicPr>
          <p:blipFill>
            <a:blip r:embed="rId5" cstate="print"/>
            <a:stretch>
              <a:fillRect/>
            </a:stretch>
          </p:blipFill>
          <p:spPr>
            <a:xfrm>
              <a:off x="737616" y="451104"/>
              <a:ext cx="1898904" cy="1063752"/>
            </a:xfrm>
            <a:prstGeom prst="rect">
              <a:avLst/>
            </a:prstGeom>
          </p:spPr>
        </p:pic>
        <p:pic>
          <p:nvPicPr>
            <p:cNvPr id="17" name="object 17"/>
            <p:cNvPicPr/>
            <p:nvPr/>
          </p:nvPicPr>
          <p:blipFill>
            <a:blip r:embed="rId6" cstate="print"/>
            <a:stretch>
              <a:fillRect/>
            </a:stretch>
          </p:blipFill>
          <p:spPr>
            <a:xfrm>
              <a:off x="9863327" y="4709159"/>
              <a:ext cx="2328672" cy="856487"/>
            </a:xfrm>
            <a:prstGeom prst="rect">
              <a:avLst/>
            </a:prstGeom>
          </p:spPr>
        </p:pic>
      </p:grpSp>
      <p:sp>
        <p:nvSpPr>
          <p:cNvPr id="18" name="object 18"/>
          <p:cNvSpPr txBox="1"/>
          <p:nvPr/>
        </p:nvSpPr>
        <p:spPr>
          <a:xfrm>
            <a:off x="1014171" y="3454095"/>
            <a:ext cx="7523480" cy="1976120"/>
          </a:xfrm>
          <a:prstGeom prst="rect">
            <a:avLst/>
          </a:prstGeom>
        </p:spPr>
        <p:txBody>
          <a:bodyPr vert="horz" wrap="square" lIns="0" tIns="12065" rIns="0" bIns="0" rtlCol="0">
            <a:spAutoFit/>
          </a:bodyPr>
          <a:lstStyle/>
          <a:p>
            <a:pPr marL="12700">
              <a:lnSpc>
                <a:spcPct val="100000"/>
              </a:lnSpc>
              <a:spcBef>
                <a:spcPts val="95"/>
              </a:spcBef>
            </a:pPr>
            <a:r>
              <a:rPr sz="3200" b="1" spc="-10" dirty="0">
                <a:solidFill>
                  <a:srgbClr val="FFFFFF"/>
                </a:solidFill>
                <a:latin typeface="Arial"/>
                <a:cs typeface="Arial"/>
              </a:rPr>
              <a:t>MODULE</a:t>
            </a:r>
            <a:r>
              <a:rPr sz="3200" b="1" spc="10" dirty="0">
                <a:solidFill>
                  <a:srgbClr val="FFFFFF"/>
                </a:solidFill>
                <a:latin typeface="Arial"/>
                <a:cs typeface="Arial"/>
              </a:rPr>
              <a:t> </a:t>
            </a:r>
            <a:r>
              <a:rPr sz="3200" b="1" spc="-5" dirty="0">
                <a:solidFill>
                  <a:srgbClr val="FFFFFF"/>
                </a:solidFill>
                <a:latin typeface="Arial"/>
                <a:cs typeface="Arial"/>
              </a:rPr>
              <a:t>1:</a:t>
            </a:r>
            <a:endParaRPr sz="3200">
              <a:latin typeface="Arial"/>
              <a:cs typeface="Arial"/>
            </a:endParaRPr>
          </a:p>
          <a:p>
            <a:pPr marL="12700" marR="5080">
              <a:lnSpc>
                <a:spcPct val="100000"/>
              </a:lnSpc>
            </a:pPr>
            <a:r>
              <a:rPr sz="3200" b="1" spc="-5" dirty="0">
                <a:solidFill>
                  <a:srgbClr val="FFFFFF"/>
                </a:solidFill>
                <a:latin typeface="Arial"/>
                <a:cs typeface="Arial"/>
              </a:rPr>
              <a:t>PRINCIPLES</a:t>
            </a:r>
            <a:r>
              <a:rPr sz="3200" b="1" spc="40" dirty="0">
                <a:solidFill>
                  <a:srgbClr val="FFFFFF"/>
                </a:solidFill>
                <a:latin typeface="Arial"/>
                <a:cs typeface="Arial"/>
              </a:rPr>
              <a:t> </a:t>
            </a:r>
            <a:r>
              <a:rPr sz="3200" b="1" spc="-40" dirty="0">
                <a:solidFill>
                  <a:srgbClr val="FFFFFF"/>
                </a:solidFill>
                <a:latin typeface="Arial"/>
                <a:cs typeface="Arial"/>
              </a:rPr>
              <a:t>AND</a:t>
            </a:r>
            <a:r>
              <a:rPr sz="3200" b="1" spc="100" dirty="0">
                <a:solidFill>
                  <a:srgbClr val="FFFFFF"/>
                </a:solidFill>
                <a:latin typeface="Arial"/>
                <a:cs typeface="Arial"/>
              </a:rPr>
              <a:t> </a:t>
            </a:r>
            <a:r>
              <a:rPr sz="3200" b="1" spc="-15" dirty="0">
                <a:solidFill>
                  <a:srgbClr val="FFFFFF"/>
                </a:solidFill>
                <a:latin typeface="Arial"/>
                <a:cs typeface="Arial"/>
              </a:rPr>
              <a:t>APPLICATION</a:t>
            </a:r>
            <a:r>
              <a:rPr sz="3200" b="1" spc="100" dirty="0">
                <a:solidFill>
                  <a:srgbClr val="FFFFFF"/>
                </a:solidFill>
                <a:latin typeface="Arial"/>
                <a:cs typeface="Arial"/>
              </a:rPr>
              <a:t> </a:t>
            </a:r>
            <a:r>
              <a:rPr sz="3200" b="1" spc="-15" dirty="0">
                <a:solidFill>
                  <a:srgbClr val="FFFFFF"/>
                </a:solidFill>
                <a:latin typeface="Arial"/>
                <a:cs typeface="Arial"/>
              </a:rPr>
              <a:t>OF </a:t>
            </a:r>
            <a:r>
              <a:rPr sz="3200" b="1" spc="-10" dirty="0">
                <a:solidFill>
                  <a:srgbClr val="FFFFFF"/>
                </a:solidFill>
                <a:latin typeface="Arial"/>
                <a:cs typeface="Arial"/>
              </a:rPr>
              <a:t> </a:t>
            </a:r>
            <a:r>
              <a:rPr sz="3200" b="1" spc="-20" dirty="0">
                <a:solidFill>
                  <a:srgbClr val="FFFFFF"/>
                </a:solidFill>
                <a:latin typeface="Arial"/>
                <a:cs typeface="Arial"/>
              </a:rPr>
              <a:t>TACTICAL</a:t>
            </a:r>
            <a:r>
              <a:rPr sz="3200" b="1" spc="100" dirty="0">
                <a:solidFill>
                  <a:srgbClr val="FFFFFF"/>
                </a:solidFill>
                <a:latin typeface="Arial"/>
                <a:cs typeface="Arial"/>
              </a:rPr>
              <a:t> </a:t>
            </a:r>
            <a:r>
              <a:rPr sz="3200" b="1" spc="-25" dirty="0">
                <a:solidFill>
                  <a:srgbClr val="FFFFFF"/>
                </a:solidFill>
                <a:latin typeface="Arial"/>
                <a:cs typeface="Arial"/>
              </a:rPr>
              <a:t>COMBAT</a:t>
            </a:r>
            <a:r>
              <a:rPr sz="3200" b="1" spc="105" dirty="0">
                <a:solidFill>
                  <a:srgbClr val="FFFFFF"/>
                </a:solidFill>
                <a:latin typeface="Arial"/>
                <a:cs typeface="Arial"/>
              </a:rPr>
              <a:t> </a:t>
            </a:r>
            <a:r>
              <a:rPr sz="3200" b="1" spc="-20" dirty="0">
                <a:solidFill>
                  <a:srgbClr val="FFFFFF"/>
                </a:solidFill>
                <a:latin typeface="Arial"/>
                <a:cs typeface="Arial"/>
              </a:rPr>
              <a:t>CASUALTY</a:t>
            </a:r>
            <a:r>
              <a:rPr sz="3200" b="1" spc="114" dirty="0">
                <a:solidFill>
                  <a:srgbClr val="FFFFFF"/>
                </a:solidFill>
                <a:latin typeface="Arial"/>
                <a:cs typeface="Arial"/>
              </a:rPr>
              <a:t> </a:t>
            </a:r>
            <a:r>
              <a:rPr sz="3200" b="1" spc="-35" dirty="0">
                <a:solidFill>
                  <a:srgbClr val="FFFFFF"/>
                </a:solidFill>
                <a:latin typeface="Arial"/>
                <a:cs typeface="Arial"/>
              </a:rPr>
              <a:t>CARE </a:t>
            </a:r>
            <a:r>
              <a:rPr sz="3200" b="1" spc="-875" dirty="0">
                <a:solidFill>
                  <a:srgbClr val="FFFFFF"/>
                </a:solidFill>
                <a:latin typeface="Arial"/>
                <a:cs typeface="Arial"/>
              </a:rPr>
              <a:t> </a:t>
            </a:r>
            <a:r>
              <a:rPr sz="3200" b="1" spc="-10" dirty="0">
                <a:solidFill>
                  <a:srgbClr val="FFFFFF"/>
                </a:solidFill>
                <a:latin typeface="Arial"/>
                <a:cs typeface="Arial"/>
              </a:rPr>
              <a:t>(TCCC)</a:t>
            </a:r>
            <a:endParaRPr sz="3200">
              <a:latin typeface="Arial"/>
              <a:cs typeface="Arial"/>
            </a:endParaRPr>
          </a:p>
        </p:txBody>
      </p:sp>
      <p:sp>
        <p:nvSpPr>
          <p:cNvPr id="19" name="object 19"/>
          <p:cNvSpPr txBox="1">
            <a:spLocks noGrp="1"/>
          </p:cNvSpPr>
          <p:nvPr>
            <p:ph type="title"/>
          </p:nvPr>
        </p:nvSpPr>
        <p:spPr>
          <a:xfrm>
            <a:off x="1014171" y="1767662"/>
            <a:ext cx="9929495" cy="1593215"/>
          </a:xfrm>
          <a:prstGeom prst="rect">
            <a:avLst/>
          </a:prstGeom>
        </p:spPr>
        <p:txBody>
          <a:bodyPr vert="horz" wrap="square" lIns="0" tIns="103505" rIns="0" bIns="0" rtlCol="0">
            <a:spAutoFit/>
          </a:bodyPr>
          <a:lstStyle/>
          <a:p>
            <a:pPr marL="12700" marR="5080">
              <a:lnSpc>
                <a:spcPts val="5860"/>
              </a:lnSpc>
              <a:spcBef>
                <a:spcPts val="81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a:t>
            </a:r>
            <a:r>
              <a:rPr sz="5400" b="0" spc="-5" dirty="0">
                <a:solidFill>
                  <a:srgbClr val="A0A6AA"/>
                </a:solidFill>
                <a:latin typeface="Arial Black"/>
                <a:cs typeface="Arial Black"/>
              </a:rPr>
              <a:t>CASUALTY</a:t>
            </a:r>
            <a:r>
              <a:rPr sz="5400" b="0" spc="-20" dirty="0">
                <a:solidFill>
                  <a:srgbClr val="A0A6AA"/>
                </a:solidFill>
                <a:latin typeface="Arial Black"/>
                <a:cs typeface="Arial Black"/>
              </a:rPr>
              <a:t> </a:t>
            </a:r>
            <a:r>
              <a:rPr sz="5400" b="0" dirty="0">
                <a:solidFill>
                  <a:srgbClr val="A0A6AA"/>
                </a:solidFill>
                <a:latin typeface="Arial Black"/>
                <a:cs typeface="Arial Black"/>
              </a:rPr>
              <a:t>CARE</a:t>
            </a:r>
            <a:r>
              <a:rPr sz="5400" b="0" spc="-60" dirty="0">
                <a:solidFill>
                  <a:srgbClr val="A0A6AA"/>
                </a:solidFill>
                <a:latin typeface="Arial Black"/>
                <a:cs typeface="Arial Black"/>
              </a:rPr>
              <a:t> </a:t>
            </a:r>
            <a:r>
              <a:rPr sz="5400" b="0" spc="-5" dirty="0">
                <a:solidFill>
                  <a:srgbClr val="A0A6AA"/>
                </a:solidFill>
                <a:latin typeface="Arial Black"/>
                <a:cs typeface="Arial Black"/>
              </a:rPr>
              <a:t>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7836661" y="1764792"/>
            <a:ext cx="4038346" cy="4355592"/>
          </a:xfrm>
          <a:prstGeom prst="rect">
            <a:avLst/>
          </a:prstGeom>
        </p:spPr>
      </p:pic>
      <p:sp>
        <p:nvSpPr>
          <p:cNvPr id="5" name="object 5"/>
          <p:cNvSpPr txBox="1"/>
          <p:nvPr/>
        </p:nvSpPr>
        <p:spPr>
          <a:xfrm>
            <a:off x="799896" y="1634439"/>
            <a:ext cx="2472690" cy="634365"/>
          </a:xfrm>
          <a:prstGeom prst="rect">
            <a:avLst/>
          </a:prstGeom>
        </p:spPr>
        <p:txBody>
          <a:bodyPr vert="horz" wrap="square" lIns="0" tIns="14605" rIns="0" bIns="0" rtlCol="0">
            <a:spAutoFit/>
          </a:bodyPr>
          <a:lstStyle/>
          <a:p>
            <a:pPr marL="12700">
              <a:lnSpc>
                <a:spcPts val="2390"/>
              </a:lnSpc>
              <a:spcBef>
                <a:spcPts val="115"/>
              </a:spcBef>
            </a:pPr>
            <a:r>
              <a:rPr sz="2100" b="1" spc="5" dirty="0">
                <a:latin typeface="Arial"/>
                <a:cs typeface="Arial"/>
              </a:rPr>
              <a:t>RETURN</a:t>
            </a:r>
            <a:r>
              <a:rPr sz="2100" b="1" spc="-55" dirty="0">
                <a:latin typeface="Arial"/>
                <a:cs typeface="Arial"/>
              </a:rPr>
              <a:t> </a:t>
            </a:r>
            <a:r>
              <a:rPr sz="2100" b="1" spc="5" dirty="0">
                <a:latin typeface="Arial"/>
                <a:cs typeface="Arial"/>
              </a:rPr>
              <a:t>FIRE</a:t>
            </a:r>
            <a:r>
              <a:rPr sz="2100" b="1" spc="-60" dirty="0">
                <a:latin typeface="Arial"/>
                <a:cs typeface="Arial"/>
              </a:rPr>
              <a:t> </a:t>
            </a:r>
            <a:r>
              <a:rPr sz="2100" b="1" spc="-10" dirty="0">
                <a:latin typeface="Arial"/>
                <a:cs typeface="Arial"/>
              </a:rPr>
              <a:t>AND</a:t>
            </a:r>
            <a:endParaRPr sz="2100">
              <a:latin typeface="Arial"/>
              <a:cs typeface="Arial"/>
            </a:endParaRPr>
          </a:p>
          <a:p>
            <a:pPr marL="12700">
              <a:lnSpc>
                <a:spcPts val="2390"/>
              </a:lnSpc>
            </a:pPr>
            <a:r>
              <a:rPr sz="2100" b="1" spc="-5" dirty="0">
                <a:latin typeface="Arial"/>
                <a:cs typeface="Arial"/>
              </a:rPr>
              <a:t>TAKE</a:t>
            </a:r>
            <a:r>
              <a:rPr sz="2100" b="1" spc="-30" dirty="0">
                <a:latin typeface="Arial"/>
                <a:cs typeface="Arial"/>
              </a:rPr>
              <a:t> </a:t>
            </a:r>
            <a:r>
              <a:rPr sz="2100" b="1" spc="5" dirty="0">
                <a:latin typeface="Arial"/>
                <a:cs typeface="Arial"/>
              </a:rPr>
              <a:t>COVER</a:t>
            </a:r>
            <a:endParaRPr sz="2100">
              <a:latin typeface="Arial"/>
              <a:cs typeface="Arial"/>
            </a:endParaRPr>
          </a:p>
        </p:txBody>
      </p:sp>
      <p:sp>
        <p:nvSpPr>
          <p:cNvPr id="6" name="object 6"/>
          <p:cNvSpPr txBox="1"/>
          <p:nvPr/>
        </p:nvSpPr>
        <p:spPr>
          <a:xfrm>
            <a:off x="4274058" y="1634439"/>
            <a:ext cx="2949575" cy="634365"/>
          </a:xfrm>
          <a:prstGeom prst="rect">
            <a:avLst/>
          </a:prstGeom>
        </p:spPr>
        <p:txBody>
          <a:bodyPr vert="horz" wrap="square" lIns="0" tIns="14605" rIns="0" bIns="0" rtlCol="0">
            <a:spAutoFit/>
          </a:bodyPr>
          <a:lstStyle/>
          <a:p>
            <a:pPr marL="12700">
              <a:lnSpc>
                <a:spcPts val="2390"/>
              </a:lnSpc>
              <a:spcBef>
                <a:spcPts val="115"/>
              </a:spcBef>
            </a:pPr>
            <a:r>
              <a:rPr sz="2100" b="1" spc="5" dirty="0">
                <a:latin typeface="Arial"/>
                <a:cs typeface="Arial"/>
              </a:rPr>
              <a:t>DIRECT</a:t>
            </a:r>
            <a:r>
              <a:rPr sz="2100" b="1" spc="-110" dirty="0">
                <a:latin typeface="Arial"/>
                <a:cs typeface="Arial"/>
              </a:rPr>
              <a:t> </a:t>
            </a:r>
            <a:r>
              <a:rPr sz="2100" b="1" spc="-5" dirty="0">
                <a:latin typeface="Arial"/>
                <a:cs typeface="Arial"/>
              </a:rPr>
              <a:t>CASUALTY</a:t>
            </a:r>
            <a:endParaRPr sz="2100">
              <a:latin typeface="Arial"/>
              <a:cs typeface="Arial"/>
            </a:endParaRPr>
          </a:p>
          <a:p>
            <a:pPr marL="12700">
              <a:lnSpc>
                <a:spcPts val="2390"/>
              </a:lnSpc>
            </a:pPr>
            <a:r>
              <a:rPr sz="2100" b="1" spc="5" dirty="0">
                <a:latin typeface="Arial"/>
                <a:cs typeface="Arial"/>
              </a:rPr>
              <a:t>TO</a:t>
            </a:r>
            <a:r>
              <a:rPr sz="2100" b="1" spc="-60" dirty="0">
                <a:latin typeface="Arial"/>
                <a:cs typeface="Arial"/>
              </a:rPr>
              <a:t> </a:t>
            </a:r>
            <a:r>
              <a:rPr sz="2100" b="1" spc="5" dirty="0">
                <a:solidFill>
                  <a:srgbClr val="BB8542"/>
                </a:solidFill>
                <a:latin typeface="Arial"/>
                <a:cs typeface="Arial"/>
              </a:rPr>
              <a:t>REMAIN</a:t>
            </a:r>
            <a:r>
              <a:rPr sz="2100" b="1" spc="-60" dirty="0">
                <a:solidFill>
                  <a:srgbClr val="BB8542"/>
                </a:solidFill>
                <a:latin typeface="Arial"/>
                <a:cs typeface="Arial"/>
              </a:rPr>
              <a:t> </a:t>
            </a:r>
            <a:r>
              <a:rPr sz="2100" b="1" dirty="0">
                <a:solidFill>
                  <a:srgbClr val="BB8542"/>
                </a:solidFill>
                <a:latin typeface="Arial"/>
                <a:cs typeface="Arial"/>
              </a:rPr>
              <a:t>ENGAGED</a:t>
            </a:r>
            <a:endParaRPr sz="2100">
              <a:latin typeface="Arial"/>
              <a:cs typeface="Arial"/>
            </a:endParaRPr>
          </a:p>
        </p:txBody>
      </p:sp>
      <p:sp>
        <p:nvSpPr>
          <p:cNvPr id="7" name="object 7"/>
          <p:cNvSpPr txBox="1"/>
          <p:nvPr/>
        </p:nvSpPr>
        <p:spPr>
          <a:xfrm>
            <a:off x="4274058" y="2497277"/>
            <a:ext cx="3161030" cy="2263140"/>
          </a:xfrm>
          <a:prstGeom prst="rect">
            <a:avLst/>
          </a:prstGeom>
        </p:spPr>
        <p:txBody>
          <a:bodyPr vert="horz" wrap="square" lIns="0" tIns="14605" rIns="0" bIns="0" rtlCol="0">
            <a:spAutoFit/>
          </a:bodyPr>
          <a:lstStyle/>
          <a:p>
            <a:pPr marL="12700">
              <a:lnSpc>
                <a:spcPts val="2400"/>
              </a:lnSpc>
              <a:spcBef>
                <a:spcPts val="115"/>
              </a:spcBef>
            </a:pPr>
            <a:r>
              <a:rPr sz="2100" b="1" spc="-10" dirty="0">
                <a:latin typeface="Arial"/>
                <a:cs typeface="Arial"/>
              </a:rPr>
              <a:t>HAVE</a:t>
            </a:r>
            <a:r>
              <a:rPr sz="2100" b="1" spc="-35" dirty="0">
                <a:latin typeface="Arial"/>
                <a:cs typeface="Arial"/>
              </a:rPr>
              <a:t> </a:t>
            </a:r>
            <a:r>
              <a:rPr sz="2100" b="1" spc="-5" dirty="0">
                <a:latin typeface="Arial"/>
                <a:cs typeface="Arial"/>
              </a:rPr>
              <a:t>CASUALTY</a:t>
            </a:r>
            <a:r>
              <a:rPr sz="2100" b="1" spc="10" dirty="0">
                <a:latin typeface="Arial"/>
                <a:cs typeface="Arial"/>
              </a:rPr>
              <a:t> </a:t>
            </a:r>
            <a:r>
              <a:rPr sz="2100" b="1" spc="15" dirty="0">
                <a:solidFill>
                  <a:srgbClr val="BB8542"/>
                </a:solidFill>
                <a:latin typeface="Arial"/>
                <a:cs typeface="Arial"/>
              </a:rPr>
              <a:t>MOVE</a:t>
            </a:r>
            <a:endParaRPr sz="2100">
              <a:latin typeface="Arial"/>
              <a:cs typeface="Arial"/>
            </a:endParaRPr>
          </a:p>
          <a:p>
            <a:pPr marL="12700">
              <a:lnSpc>
                <a:spcPts val="2270"/>
              </a:lnSpc>
            </a:pPr>
            <a:r>
              <a:rPr sz="2100" b="1" spc="5" dirty="0">
                <a:solidFill>
                  <a:srgbClr val="BB8542"/>
                </a:solidFill>
                <a:latin typeface="Arial"/>
                <a:cs typeface="Arial"/>
              </a:rPr>
              <a:t>TO</a:t>
            </a:r>
            <a:r>
              <a:rPr sz="2100" b="1" spc="-35" dirty="0">
                <a:solidFill>
                  <a:srgbClr val="BB8542"/>
                </a:solidFill>
                <a:latin typeface="Arial"/>
                <a:cs typeface="Arial"/>
              </a:rPr>
              <a:t> </a:t>
            </a:r>
            <a:r>
              <a:rPr sz="2100" b="1" spc="5" dirty="0">
                <a:solidFill>
                  <a:srgbClr val="BB8542"/>
                </a:solidFill>
                <a:latin typeface="Arial"/>
                <a:cs typeface="Arial"/>
              </a:rPr>
              <a:t>COVER</a:t>
            </a:r>
            <a:r>
              <a:rPr sz="2100" b="1" spc="-50" dirty="0">
                <a:solidFill>
                  <a:srgbClr val="BB8542"/>
                </a:solidFill>
                <a:latin typeface="Arial"/>
                <a:cs typeface="Arial"/>
              </a:rPr>
              <a:t> </a:t>
            </a:r>
            <a:r>
              <a:rPr sz="2100" b="1" spc="-15" dirty="0">
                <a:latin typeface="Arial"/>
                <a:cs typeface="Arial"/>
              </a:rPr>
              <a:t>AND </a:t>
            </a:r>
            <a:r>
              <a:rPr sz="2100" b="1" spc="-5" dirty="0">
                <a:solidFill>
                  <a:srgbClr val="BB8542"/>
                </a:solidFill>
                <a:latin typeface="Arial"/>
                <a:cs typeface="Arial"/>
              </a:rPr>
              <a:t>APPLY</a:t>
            </a:r>
            <a:endParaRPr sz="2100">
              <a:latin typeface="Arial"/>
              <a:cs typeface="Arial"/>
            </a:endParaRPr>
          </a:p>
          <a:p>
            <a:pPr marL="12700">
              <a:lnSpc>
                <a:spcPts val="2390"/>
              </a:lnSpc>
            </a:pPr>
            <a:r>
              <a:rPr sz="2100" b="1" spc="-5" dirty="0">
                <a:solidFill>
                  <a:srgbClr val="BB8542"/>
                </a:solidFill>
                <a:latin typeface="Arial"/>
                <a:cs typeface="Arial"/>
              </a:rPr>
              <a:t>SELF-AID</a:t>
            </a:r>
            <a:r>
              <a:rPr sz="2100" b="1" spc="-20" dirty="0">
                <a:solidFill>
                  <a:srgbClr val="BB8542"/>
                </a:solidFill>
                <a:latin typeface="Arial"/>
                <a:cs typeface="Arial"/>
              </a:rPr>
              <a:t> </a:t>
            </a:r>
            <a:r>
              <a:rPr sz="2100" i="1" dirty="0">
                <a:latin typeface="Arial"/>
                <a:cs typeface="Arial"/>
              </a:rPr>
              <a:t>(if</a:t>
            </a:r>
            <a:r>
              <a:rPr sz="2100" i="1" spc="-15" dirty="0">
                <a:latin typeface="Arial"/>
                <a:cs typeface="Arial"/>
              </a:rPr>
              <a:t> </a:t>
            </a:r>
            <a:r>
              <a:rPr sz="2100" i="1" spc="5" dirty="0">
                <a:latin typeface="Arial"/>
                <a:cs typeface="Arial"/>
              </a:rPr>
              <a:t>able)</a:t>
            </a:r>
            <a:endParaRPr sz="2100">
              <a:latin typeface="Arial"/>
              <a:cs typeface="Arial"/>
            </a:endParaRPr>
          </a:p>
          <a:p>
            <a:pPr marL="12700">
              <a:lnSpc>
                <a:spcPct val="100000"/>
              </a:lnSpc>
              <a:spcBef>
                <a:spcPts val="600"/>
              </a:spcBef>
            </a:pPr>
            <a:r>
              <a:rPr sz="2100" i="1" spc="5" dirty="0">
                <a:latin typeface="Arial"/>
                <a:cs typeface="Arial"/>
              </a:rPr>
              <a:t>or</a:t>
            </a:r>
            <a:endParaRPr sz="2100">
              <a:latin typeface="Arial"/>
              <a:cs typeface="Arial"/>
            </a:endParaRPr>
          </a:p>
          <a:p>
            <a:pPr marL="12700">
              <a:lnSpc>
                <a:spcPts val="2390"/>
              </a:lnSpc>
              <a:spcBef>
                <a:spcPts val="360"/>
              </a:spcBef>
            </a:pPr>
            <a:r>
              <a:rPr sz="2100" b="1" spc="15" dirty="0">
                <a:latin typeface="Arial"/>
                <a:cs typeface="Arial"/>
              </a:rPr>
              <a:t>MOVE</a:t>
            </a:r>
            <a:r>
              <a:rPr sz="2100" b="1" spc="-100" dirty="0">
                <a:latin typeface="Arial"/>
                <a:cs typeface="Arial"/>
              </a:rPr>
              <a:t> </a:t>
            </a:r>
            <a:r>
              <a:rPr sz="2100" b="1" dirty="0">
                <a:latin typeface="Arial"/>
                <a:cs typeface="Arial"/>
              </a:rPr>
              <a:t>OR</a:t>
            </a:r>
            <a:r>
              <a:rPr sz="2100" b="1" spc="-35" dirty="0">
                <a:latin typeface="Arial"/>
                <a:cs typeface="Arial"/>
              </a:rPr>
              <a:t> </a:t>
            </a:r>
            <a:r>
              <a:rPr sz="2100" b="1" spc="-5" dirty="0">
                <a:latin typeface="Arial"/>
                <a:cs typeface="Arial"/>
              </a:rPr>
              <a:t>DRAG</a:t>
            </a:r>
            <a:endParaRPr sz="2100">
              <a:latin typeface="Arial"/>
              <a:cs typeface="Arial"/>
            </a:endParaRPr>
          </a:p>
          <a:p>
            <a:pPr marL="12700">
              <a:lnSpc>
                <a:spcPts val="2270"/>
              </a:lnSpc>
            </a:pPr>
            <a:r>
              <a:rPr sz="2100" b="1" spc="-10" dirty="0">
                <a:latin typeface="Arial"/>
                <a:cs typeface="Arial"/>
              </a:rPr>
              <a:t>CASUALTY</a:t>
            </a:r>
            <a:r>
              <a:rPr sz="2100" b="1" dirty="0">
                <a:latin typeface="Arial"/>
                <a:cs typeface="Arial"/>
              </a:rPr>
              <a:t> </a:t>
            </a:r>
            <a:r>
              <a:rPr sz="2100" b="1" spc="5" dirty="0">
                <a:latin typeface="Arial"/>
                <a:cs typeface="Arial"/>
              </a:rPr>
              <a:t>TO</a:t>
            </a:r>
            <a:r>
              <a:rPr sz="2100" b="1" spc="-30" dirty="0">
                <a:latin typeface="Arial"/>
                <a:cs typeface="Arial"/>
              </a:rPr>
              <a:t> </a:t>
            </a:r>
            <a:r>
              <a:rPr sz="2100" b="1" spc="5" dirty="0">
                <a:latin typeface="Arial"/>
                <a:cs typeface="Arial"/>
              </a:rPr>
              <a:t>COVER</a:t>
            </a:r>
            <a:endParaRPr sz="2100">
              <a:latin typeface="Arial"/>
              <a:cs typeface="Arial"/>
            </a:endParaRPr>
          </a:p>
          <a:p>
            <a:pPr marL="12700">
              <a:lnSpc>
                <a:spcPts val="2400"/>
              </a:lnSpc>
            </a:pPr>
            <a:r>
              <a:rPr sz="2100" i="1" dirty="0">
                <a:latin typeface="Arial"/>
                <a:cs typeface="Arial"/>
              </a:rPr>
              <a:t>(if</a:t>
            </a:r>
            <a:r>
              <a:rPr sz="2100" i="1" spc="-30" dirty="0">
                <a:latin typeface="Arial"/>
                <a:cs typeface="Arial"/>
              </a:rPr>
              <a:t> </a:t>
            </a:r>
            <a:r>
              <a:rPr sz="2100" i="1" dirty="0">
                <a:latin typeface="Arial"/>
                <a:cs typeface="Arial"/>
              </a:rPr>
              <a:t>tactically</a:t>
            </a:r>
            <a:r>
              <a:rPr sz="2100" i="1" spc="-70" dirty="0">
                <a:latin typeface="Arial"/>
                <a:cs typeface="Arial"/>
              </a:rPr>
              <a:t> </a:t>
            </a:r>
            <a:r>
              <a:rPr sz="2100" i="1" dirty="0">
                <a:latin typeface="Arial"/>
                <a:cs typeface="Arial"/>
              </a:rPr>
              <a:t>feasible)</a:t>
            </a:r>
            <a:endParaRPr sz="2100">
              <a:latin typeface="Arial"/>
              <a:cs typeface="Arial"/>
            </a:endParaRPr>
          </a:p>
        </p:txBody>
      </p:sp>
      <p:sp>
        <p:nvSpPr>
          <p:cNvPr id="8" name="object 8"/>
          <p:cNvSpPr txBox="1"/>
          <p:nvPr/>
        </p:nvSpPr>
        <p:spPr>
          <a:xfrm>
            <a:off x="4274058" y="4989067"/>
            <a:ext cx="3138170" cy="923925"/>
          </a:xfrm>
          <a:prstGeom prst="rect">
            <a:avLst/>
          </a:prstGeom>
        </p:spPr>
        <p:txBody>
          <a:bodyPr vert="horz" wrap="square" lIns="0" tIns="46355" rIns="0" bIns="0" rtlCol="0">
            <a:spAutoFit/>
          </a:bodyPr>
          <a:lstStyle/>
          <a:p>
            <a:pPr marL="12700" marR="5080">
              <a:lnSpc>
                <a:spcPct val="90000"/>
              </a:lnSpc>
              <a:spcBef>
                <a:spcPts val="365"/>
              </a:spcBef>
            </a:pPr>
            <a:r>
              <a:rPr sz="2100" b="1" spc="5" dirty="0">
                <a:latin typeface="Arial"/>
                <a:cs typeface="Arial"/>
              </a:rPr>
              <a:t>KEEP</a:t>
            </a:r>
            <a:r>
              <a:rPr sz="2100" b="1" spc="-75" dirty="0">
                <a:latin typeface="Arial"/>
                <a:cs typeface="Arial"/>
              </a:rPr>
              <a:t> </a:t>
            </a:r>
            <a:r>
              <a:rPr sz="2100" b="1" spc="-10" dirty="0">
                <a:latin typeface="Arial"/>
                <a:cs typeface="Arial"/>
              </a:rPr>
              <a:t>CASUALTY</a:t>
            </a:r>
            <a:r>
              <a:rPr sz="2100" b="1" spc="-30" dirty="0">
                <a:latin typeface="Arial"/>
                <a:cs typeface="Arial"/>
              </a:rPr>
              <a:t> </a:t>
            </a:r>
            <a:r>
              <a:rPr sz="2100" b="1" spc="5" dirty="0">
                <a:latin typeface="Arial"/>
                <a:cs typeface="Arial"/>
              </a:rPr>
              <a:t>FROM </a:t>
            </a:r>
            <a:r>
              <a:rPr sz="2100" b="1" spc="-565" dirty="0">
                <a:latin typeface="Arial"/>
                <a:cs typeface="Arial"/>
              </a:rPr>
              <a:t> </a:t>
            </a:r>
            <a:r>
              <a:rPr sz="2100" b="1" dirty="0">
                <a:latin typeface="Arial"/>
                <a:cs typeface="Arial"/>
              </a:rPr>
              <a:t>SUSTAINING </a:t>
            </a:r>
            <a:r>
              <a:rPr sz="2100" b="1" spc="5" dirty="0">
                <a:latin typeface="Arial"/>
                <a:cs typeface="Arial"/>
              </a:rPr>
              <a:t> </a:t>
            </a:r>
            <a:r>
              <a:rPr sz="2100" b="1" spc="-10" dirty="0">
                <a:latin typeface="Arial"/>
                <a:cs typeface="Arial"/>
              </a:rPr>
              <a:t>ADDITIONAL</a:t>
            </a:r>
            <a:r>
              <a:rPr sz="2100" b="1" spc="20" dirty="0">
                <a:latin typeface="Arial"/>
                <a:cs typeface="Arial"/>
              </a:rPr>
              <a:t> </a:t>
            </a:r>
            <a:r>
              <a:rPr sz="2100" b="1" spc="5" dirty="0">
                <a:latin typeface="Arial"/>
                <a:cs typeface="Arial"/>
              </a:rPr>
              <a:t>WOUNDS</a:t>
            </a:r>
            <a:endParaRPr sz="2100">
              <a:latin typeface="Arial"/>
              <a:cs typeface="Arial"/>
            </a:endParaRPr>
          </a:p>
        </p:txBody>
      </p:sp>
      <p:sp>
        <p:nvSpPr>
          <p:cNvPr id="9" name="object 9"/>
          <p:cNvSpPr txBox="1"/>
          <p:nvPr/>
        </p:nvSpPr>
        <p:spPr>
          <a:xfrm>
            <a:off x="1325625" y="4504131"/>
            <a:ext cx="1837689" cy="1308735"/>
          </a:xfrm>
          <a:prstGeom prst="rect">
            <a:avLst/>
          </a:prstGeom>
        </p:spPr>
        <p:txBody>
          <a:bodyPr vert="horz" wrap="square" lIns="0" tIns="14605" rIns="0" bIns="0" rtlCol="0">
            <a:spAutoFit/>
          </a:bodyPr>
          <a:lstStyle/>
          <a:p>
            <a:pPr marL="12700" marR="5080">
              <a:lnSpc>
                <a:spcPct val="100000"/>
              </a:lnSpc>
              <a:spcBef>
                <a:spcPts val="115"/>
              </a:spcBef>
            </a:pPr>
            <a:r>
              <a:rPr sz="2100" spc="5" dirty="0">
                <a:latin typeface="Arial MT"/>
                <a:cs typeface="Arial MT"/>
              </a:rPr>
              <a:t>Using</a:t>
            </a:r>
            <a:r>
              <a:rPr sz="2100" spc="-120" dirty="0">
                <a:latin typeface="Arial MT"/>
                <a:cs typeface="Arial MT"/>
              </a:rPr>
              <a:t> </a:t>
            </a:r>
            <a:r>
              <a:rPr sz="2100" dirty="0">
                <a:latin typeface="Arial MT"/>
                <a:cs typeface="Arial MT"/>
              </a:rPr>
              <a:t>available </a:t>
            </a:r>
            <a:r>
              <a:rPr sz="2100" spc="-570" dirty="0">
                <a:latin typeface="Arial MT"/>
                <a:cs typeface="Arial MT"/>
              </a:rPr>
              <a:t> </a:t>
            </a:r>
            <a:r>
              <a:rPr sz="2100" dirty="0">
                <a:latin typeface="Arial MT"/>
                <a:cs typeface="Arial MT"/>
              </a:rPr>
              <a:t>resources, </a:t>
            </a:r>
            <a:r>
              <a:rPr sz="2100" spc="5" dirty="0">
                <a:latin typeface="Arial MT"/>
                <a:cs typeface="Arial MT"/>
              </a:rPr>
              <a:t> </a:t>
            </a:r>
            <a:r>
              <a:rPr sz="2100" b="1" spc="5" dirty="0">
                <a:latin typeface="Arial"/>
                <a:cs typeface="Arial"/>
              </a:rPr>
              <a:t>ensure</a:t>
            </a:r>
            <a:endParaRPr sz="2100">
              <a:latin typeface="Arial"/>
              <a:cs typeface="Arial"/>
            </a:endParaRPr>
          </a:p>
          <a:p>
            <a:pPr marL="12700">
              <a:lnSpc>
                <a:spcPct val="100000"/>
              </a:lnSpc>
              <a:spcBef>
                <a:spcPts val="5"/>
              </a:spcBef>
            </a:pPr>
            <a:r>
              <a:rPr sz="2100" b="1" spc="5" dirty="0">
                <a:latin typeface="Arial"/>
                <a:cs typeface="Arial"/>
              </a:rPr>
              <a:t>scene</a:t>
            </a:r>
            <a:r>
              <a:rPr sz="2100" b="1" spc="-85" dirty="0">
                <a:latin typeface="Arial"/>
                <a:cs typeface="Arial"/>
              </a:rPr>
              <a:t> </a:t>
            </a:r>
            <a:r>
              <a:rPr sz="2100" b="1" dirty="0">
                <a:latin typeface="Arial"/>
                <a:cs typeface="Arial"/>
              </a:rPr>
              <a:t>safety</a:t>
            </a:r>
            <a:endParaRPr sz="2100">
              <a:latin typeface="Arial"/>
              <a:cs typeface="Arial"/>
            </a:endParaRPr>
          </a:p>
        </p:txBody>
      </p:sp>
      <p:pic>
        <p:nvPicPr>
          <p:cNvPr id="10" name="object 10"/>
          <p:cNvPicPr/>
          <p:nvPr/>
        </p:nvPicPr>
        <p:blipFill>
          <a:blip r:embed="rId5" cstate="print"/>
          <a:stretch>
            <a:fillRect/>
          </a:stretch>
        </p:blipFill>
        <p:spPr>
          <a:xfrm>
            <a:off x="358628" y="2558882"/>
            <a:ext cx="945110" cy="935563"/>
          </a:xfrm>
          <a:prstGeom prst="rect">
            <a:avLst/>
          </a:prstGeom>
        </p:spPr>
      </p:pic>
      <p:sp>
        <p:nvSpPr>
          <p:cNvPr id="11" name="object 11"/>
          <p:cNvSpPr txBox="1"/>
          <p:nvPr/>
        </p:nvSpPr>
        <p:spPr>
          <a:xfrm>
            <a:off x="1349502" y="2545207"/>
            <a:ext cx="2286000" cy="1628139"/>
          </a:xfrm>
          <a:prstGeom prst="rect">
            <a:avLst/>
          </a:prstGeom>
        </p:spPr>
        <p:txBody>
          <a:bodyPr vert="horz" wrap="square" lIns="0" tIns="13970" rIns="0" bIns="0" rtlCol="0">
            <a:spAutoFit/>
          </a:bodyPr>
          <a:lstStyle/>
          <a:p>
            <a:pPr marL="12700">
              <a:lnSpc>
                <a:spcPct val="100000"/>
              </a:lnSpc>
              <a:spcBef>
                <a:spcPts val="110"/>
              </a:spcBef>
            </a:pPr>
            <a:r>
              <a:rPr sz="2100" b="1" u="heavy" spc="10" dirty="0">
                <a:uFill>
                  <a:solidFill>
                    <a:srgbClr val="000000"/>
                  </a:solidFill>
                </a:uFill>
                <a:latin typeface="Arial"/>
                <a:cs typeface="Arial"/>
              </a:rPr>
              <a:t>NEVER</a:t>
            </a:r>
            <a:r>
              <a:rPr sz="2100" b="1" spc="-75" dirty="0">
                <a:latin typeface="Arial"/>
                <a:cs typeface="Arial"/>
              </a:rPr>
              <a:t> </a:t>
            </a:r>
            <a:r>
              <a:rPr sz="2100" b="1" spc="-5" dirty="0">
                <a:latin typeface="Arial"/>
                <a:cs typeface="Arial"/>
              </a:rPr>
              <a:t>ATTEMPT</a:t>
            </a:r>
            <a:endParaRPr sz="2100">
              <a:latin typeface="Arial"/>
              <a:cs typeface="Arial"/>
            </a:endParaRPr>
          </a:p>
          <a:p>
            <a:pPr marL="12700" marR="720090">
              <a:lnSpc>
                <a:spcPct val="100000"/>
              </a:lnSpc>
            </a:pPr>
            <a:r>
              <a:rPr sz="2100" spc="-5" dirty="0">
                <a:latin typeface="Arial MT"/>
                <a:cs typeface="Arial MT"/>
              </a:rPr>
              <a:t>to </a:t>
            </a:r>
            <a:r>
              <a:rPr sz="2100" spc="5" dirty="0">
                <a:latin typeface="Arial MT"/>
                <a:cs typeface="Arial MT"/>
              </a:rPr>
              <a:t>rescue a </a:t>
            </a:r>
            <a:r>
              <a:rPr sz="2100" spc="10" dirty="0">
                <a:latin typeface="Arial MT"/>
                <a:cs typeface="Arial MT"/>
              </a:rPr>
              <a:t> </a:t>
            </a:r>
            <a:r>
              <a:rPr sz="2100" dirty="0">
                <a:latin typeface="Arial MT"/>
                <a:cs typeface="Arial MT"/>
              </a:rPr>
              <a:t>casualty</a:t>
            </a:r>
            <a:r>
              <a:rPr sz="2100" spc="-100" dirty="0">
                <a:latin typeface="Arial MT"/>
                <a:cs typeface="Arial MT"/>
              </a:rPr>
              <a:t> </a:t>
            </a:r>
            <a:r>
              <a:rPr sz="2100" dirty="0">
                <a:latin typeface="Arial MT"/>
                <a:cs typeface="Arial MT"/>
              </a:rPr>
              <a:t>until </a:t>
            </a:r>
            <a:r>
              <a:rPr sz="2100" spc="-570" dirty="0">
                <a:latin typeface="Arial MT"/>
                <a:cs typeface="Arial MT"/>
              </a:rPr>
              <a:t> </a:t>
            </a:r>
            <a:r>
              <a:rPr sz="2100" spc="5" dirty="0">
                <a:latin typeface="Arial MT"/>
                <a:cs typeface="Arial MT"/>
              </a:rPr>
              <a:t>hostile fire is </a:t>
            </a:r>
            <a:r>
              <a:rPr sz="2100" spc="-570" dirty="0">
                <a:latin typeface="Arial MT"/>
                <a:cs typeface="Arial MT"/>
              </a:rPr>
              <a:t> </a:t>
            </a:r>
            <a:r>
              <a:rPr sz="2100" b="1" spc="5" dirty="0">
                <a:latin typeface="Arial"/>
                <a:cs typeface="Arial"/>
              </a:rPr>
              <a:t>suppressed</a:t>
            </a:r>
            <a:endParaRPr sz="2100">
              <a:latin typeface="Arial"/>
              <a:cs typeface="Arial"/>
            </a:endParaRPr>
          </a:p>
        </p:txBody>
      </p:sp>
      <p:sp>
        <p:nvSpPr>
          <p:cNvPr id="12" name="object 12"/>
          <p:cNvSpPr/>
          <p:nvPr/>
        </p:nvSpPr>
        <p:spPr>
          <a:xfrm>
            <a:off x="3768852" y="1644395"/>
            <a:ext cx="12065" cy="4349115"/>
          </a:xfrm>
          <a:custGeom>
            <a:avLst/>
            <a:gdLst/>
            <a:ahLst/>
            <a:cxnLst/>
            <a:rect l="l" t="t" r="r" b="b"/>
            <a:pathLst>
              <a:path w="12064" h="4349115">
                <a:moveTo>
                  <a:pt x="11684" y="0"/>
                </a:moveTo>
                <a:lnTo>
                  <a:pt x="0" y="4348607"/>
                </a:lnTo>
              </a:path>
            </a:pathLst>
          </a:custGeom>
          <a:ln w="38100">
            <a:solidFill>
              <a:srgbClr val="888888"/>
            </a:solidFill>
            <a:prstDash val="dot"/>
          </a:ln>
        </p:spPr>
        <p:txBody>
          <a:bodyPr wrap="square" lIns="0" tIns="0" rIns="0" bIns="0" rtlCol="0"/>
          <a:lstStyle/>
          <a:p>
            <a:endParaRPr/>
          </a:p>
        </p:txBody>
      </p:sp>
      <p:sp>
        <p:nvSpPr>
          <p:cNvPr id="13" name="object 13"/>
          <p:cNvSpPr/>
          <p:nvPr/>
        </p:nvSpPr>
        <p:spPr>
          <a:xfrm>
            <a:off x="577595" y="1687067"/>
            <a:ext cx="0" cy="535940"/>
          </a:xfrm>
          <a:custGeom>
            <a:avLst/>
            <a:gdLst/>
            <a:ahLst/>
            <a:cxnLst/>
            <a:rect l="l" t="t" r="r" b="b"/>
            <a:pathLst>
              <a:path h="535939">
                <a:moveTo>
                  <a:pt x="0" y="535432"/>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4104132" y="1687067"/>
            <a:ext cx="0" cy="535940"/>
          </a:xfrm>
          <a:custGeom>
            <a:avLst/>
            <a:gdLst/>
            <a:ahLst/>
            <a:cxnLst/>
            <a:rect l="l" t="t" r="r" b="b"/>
            <a:pathLst>
              <a:path h="535939">
                <a:moveTo>
                  <a:pt x="0" y="535432"/>
                </a:moveTo>
                <a:lnTo>
                  <a:pt x="0" y="0"/>
                </a:lnTo>
              </a:path>
            </a:pathLst>
          </a:custGeom>
          <a:ln w="101600">
            <a:solidFill>
              <a:srgbClr val="CD9146"/>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316991" y="4693920"/>
            <a:ext cx="868680" cy="752856"/>
          </a:xfrm>
          <a:prstGeom prst="rect">
            <a:avLst/>
          </a:prstGeom>
        </p:spPr>
      </p:pic>
      <p:sp>
        <p:nvSpPr>
          <p:cNvPr id="16" name="object 16"/>
          <p:cNvSpPr txBox="1">
            <a:spLocks noGrp="1"/>
          </p:cNvSpPr>
          <p:nvPr>
            <p:ph type="title"/>
          </p:nvPr>
        </p:nvSpPr>
        <p:spPr>
          <a:xfrm>
            <a:off x="1746885" y="798398"/>
            <a:ext cx="8700770" cy="574675"/>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BB8542"/>
                </a:solidFill>
              </a:rPr>
              <a:t>PHASE</a:t>
            </a:r>
            <a:r>
              <a:rPr spc="90" dirty="0">
                <a:solidFill>
                  <a:srgbClr val="BB8542"/>
                </a:solidFill>
              </a:rPr>
              <a:t> </a:t>
            </a:r>
            <a:r>
              <a:rPr dirty="0">
                <a:solidFill>
                  <a:srgbClr val="BB8542"/>
                </a:solidFill>
              </a:rPr>
              <a:t>1:</a:t>
            </a:r>
            <a:r>
              <a:rPr spc="-25" dirty="0">
                <a:solidFill>
                  <a:srgbClr val="BB8542"/>
                </a:solidFill>
              </a:rPr>
              <a:t> </a:t>
            </a:r>
            <a:r>
              <a:rPr spc="-30" dirty="0">
                <a:solidFill>
                  <a:srgbClr val="CD9146"/>
                </a:solidFill>
              </a:rPr>
              <a:t>C</a:t>
            </a:r>
            <a:r>
              <a:rPr spc="-30" dirty="0"/>
              <a:t>ARE</a:t>
            </a:r>
            <a:r>
              <a:rPr spc="105" dirty="0"/>
              <a:t> </a:t>
            </a:r>
            <a:r>
              <a:rPr spc="-5" dirty="0">
                <a:solidFill>
                  <a:srgbClr val="CD9146"/>
                </a:solidFill>
              </a:rPr>
              <a:t>U</a:t>
            </a:r>
            <a:r>
              <a:rPr spc="-5" dirty="0"/>
              <a:t>NDER</a:t>
            </a:r>
            <a:r>
              <a:rPr spc="10" dirty="0"/>
              <a:t> </a:t>
            </a:r>
            <a:r>
              <a:rPr dirty="0">
                <a:solidFill>
                  <a:srgbClr val="CD9146"/>
                </a:solidFill>
              </a:rPr>
              <a:t>F</a:t>
            </a:r>
            <a:r>
              <a:rPr dirty="0"/>
              <a:t>IRE</a:t>
            </a:r>
            <a:r>
              <a:rPr spc="-35" dirty="0"/>
              <a:t> </a:t>
            </a:r>
            <a:r>
              <a:rPr dirty="0"/>
              <a:t>/</a:t>
            </a:r>
            <a:r>
              <a:rPr spc="5" dirty="0"/>
              <a:t> </a:t>
            </a:r>
            <a:r>
              <a:rPr spc="-20" dirty="0"/>
              <a:t>THREAT</a:t>
            </a:r>
          </a:p>
        </p:txBody>
      </p:sp>
      <p:sp>
        <p:nvSpPr>
          <p:cNvPr id="17" name="object 17"/>
          <p:cNvSpPr/>
          <p:nvPr/>
        </p:nvSpPr>
        <p:spPr>
          <a:xfrm>
            <a:off x="4104132" y="2601467"/>
            <a:ext cx="0" cy="822960"/>
          </a:xfrm>
          <a:custGeom>
            <a:avLst/>
            <a:gdLst/>
            <a:ahLst/>
            <a:cxnLst/>
            <a:rect l="l" t="t" r="r" b="b"/>
            <a:pathLst>
              <a:path h="822960">
                <a:moveTo>
                  <a:pt x="0" y="822960"/>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4104132" y="3906011"/>
            <a:ext cx="0" cy="822960"/>
          </a:xfrm>
          <a:custGeom>
            <a:avLst/>
            <a:gdLst/>
            <a:ahLst/>
            <a:cxnLst/>
            <a:rect l="l" t="t" r="r" b="b"/>
            <a:pathLst>
              <a:path h="822960">
                <a:moveTo>
                  <a:pt x="0" y="822960"/>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4119371" y="5036820"/>
            <a:ext cx="0" cy="822960"/>
          </a:xfrm>
          <a:custGeom>
            <a:avLst/>
            <a:gdLst/>
            <a:ahLst/>
            <a:cxnLst/>
            <a:rect l="l" t="t" r="r" b="b"/>
            <a:pathLst>
              <a:path h="822960">
                <a:moveTo>
                  <a:pt x="0" y="822959"/>
                </a:moveTo>
                <a:lnTo>
                  <a:pt x="0" y="0"/>
                </a:lnTo>
              </a:path>
            </a:pathLst>
          </a:custGeom>
          <a:ln w="101600">
            <a:solidFill>
              <a:srgbClr val="CD9146"/>
            </a:solidFill>
          </a:ln>
        </p:spPr>
        <p:txBody>
          <a:bodyPr wrap="square" lIns="0" tIns="0" rIns="0" bIns="0" rtlCol="0"/>
          <a:lstStyle/>
          <a:p>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10</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811174" y="890778"/>
            <a:ext cx="10569575" cy="574040"/>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BB8542"/>
                </a:solidFill>
              </a:rPr>
              <a:t>PHASE</a:t>
            </a:r>
            <a:r>
              <a:rPr spc="85" dirty="0">
                <a:solidFill>
                  <a:srgbClr val="BB8542"/>
                </a:solidFill>
              </a:rPr>
              <a:t> </a:t>
            </a:r>
            <a:r>
              <a:rPr spc="-5" dirty="0">
                <a:solidFill>
                  <a:srgbClr val="BB8542"/>
                </a:solidFill>
              </a:rPr>
              <a:t>1:</a:t>
            </a:r>
            <a:r>
              <a:rPr dirty="0">
                <a:solidFill>
                  <a:srgbClr val="BB8542"/>
                </a:solidFill>
              </a:rPr>
              <a:t> </a:t>
            </a:r>
            <a:r>
              <a:rPr spc="-30" dirty="0">
                <a:solidFill>
                  <a:srgbClr val="CD9146"/>
                </a:solidFill>
              </a:rPr>
              <a:t>C</a:t>
            </a:r>
            <a:r>
              <a:rPr spc="-30" dirty="0"/>
              <a:t>ARE</a:t>
            </a:r>
            <a:r>
              <a:rPr spc="114" dirty="0"/>
              <a:t> </a:t>
            </a:r>
            <a:r>
              <a:rPr spc="-10" dirty="0">
                <a:solidFill>
                  <a:srgbClr val="CD9146"/>
                </a:solidFill>
              </a:rPr>
              <a:t>U</a:t>
            </a:r>
            <a:r>
              <a:rPr spc="-10" dirty="0"/>
              <a:t>NDER</a:t>
            </a:r>
            <a:r>
              <a:rPr spc="15" dirty="0"/>
              <a:t> </a:t>
            </a:r>
            <a:r>
              <a:rPr dirty="0">
                <a:solidFill>
                  <a:srgbClr val="CD9146"/>
                </a:solidFill>
              </a:rPr>
              <a:t>F</a:t>
            </a:r>
            <a:r>
              <a:rPr dirty="0"/>
              <a:t>IRE</a:t>
            </a:r>
            <a:r>
              <a:rPr spc="-25" dirty="0"/>
              <a:t> </a:t>
            </a:r>
            <a:r>
              <a:rPr dirty="0"/>
              <a:t>/</a:t>
            </a:r>
            <a:r>
              <a:rPr spc="5" dirty="0"/>
              <a:t> </a:t>
            </a:r>
            <a:r>
              <a:rPr spc="-20" dirty="0"/>
              <a:t>THREAT</a:t>
            </a:r>
            <a:r>
              <a:rPr spc="114" dirty="0"/>
              <a:t> </a:t>
            </a:r>
            <a:r>
              <a:rPr i="1" dirty="0">
                <a:latin typeface="Arial"/>
                <a:cs typeface="Arial"/>
              </a:rPr>
              <a:t>(CONT.)</a:t>
            </a:r>
          </a:p>
        </p:txBody>
      </p:sp>
      <p:sp>
        <p:nvSpPr>
          <p:cNvPr id="5" name="object 5"/>
          <p:cNvSpPr txBox="1"/>
          <p:nvPr/>
        </p:nvSpPr>
        <p:spPr>
          <a:xfrm>
            <a:off x="887374" y="1717929"/>
            <a:ext cx="3021965" cy="1308100"/>
          </a:xfrm>
          <a:prstGeom prst="rect">
            <a:avLst/>
          </a:prstGeom>
        </p:spPr>
        <p:txBody>
          <a:bodyPr vert="horz" wrap="square" lIns="0" tIns="13970" rIns="0" bIns="0" rtlCol="0">
            <a:spAutoFit/>
          </a:bodyPr>
          <a:lstStyle/>
          <a:p>
            <a:pPr marL="12700">
              <a:lnSpc>
                <a:spcPct val="100000"/>
              </a:lnSpc>
              <a:spcBef>
                <a:spcPts val="110"/>
              </a:spcBef>
            </a:pPr>
            <a:r>
              <a:rPr sz="2100" b="1" spc="-10" dirty="0">
                <a:solidFill>
                  <a:srgbClr val="BB8542"/>
                </a:solidFill>
                <a:latin typeface="Arial"/>
                <a:cs typeface="Arial"/>
              </a:rPr>
              <a:t>CASUALTIES</a:t>
            </a:r>
            <a:r>
              <a:rPr sz="2100" b="1" spc="-5" dirty="0">
                <a:solidFill>
                  <a:srgbClr val="BB8542"/>
                </a:solidFill>
                <a:latin typeface="Arial"/>
                <a:cs typeface="Arial"/>
              </a:rPr>
              <a:t> </a:t>
            </a:r>
            <a:r>
              <a:rPr sz="2100" b="1" spc="5" dirty="0">
                <a:latin typeface="Arial"/>
                <a:cs typeface="Arial"/>
              </a:rPr>
              <a:t>SHOULD</a:t>
            </a:r>
            <a:endParaRPr sz="2100">
              <a:latin typeface="Arial"/>
              <a:cs typeface="Arial"/>
            </a:endParaRPr>
          </a:p>
          <a:p>
            <a:pPr marL="12700">
              <a:lnSpc>
                <a:spcPct val="100000"/>
              </a:lnSpc>
            </a:pPr>
            <a:r>
              <a:rPr sz="2100" b="1" spc="10" dirty="0">
                <a:latin typeface="Arial"/>
                <a:cs typeface="Arial"/>
              </a:rPr>
              <a:t>BE</a:t>
            </a:r>
            <a:r>
              <a:rPr sz="2100" b="1" spc="-55" dirty="0">
                <a:latin typeface="Arial"/>
                <a:cs typeface="Arial"/>
              </a:rPr>
              <a:t> </a:t>
            </a:r>
            <a:r>
              <a:rPr sz="2100" b="1" spc="5" dirty="0">
                <a:solidFill>
                  <a:srgbClr val="BB8542"/>
                </a:solidFill>
                <a:latin typeface="Arial"/>
                <a:cs typeface="Arial"/>
              </a:rPr>
              <a:t>EXTRACTED</a:t>
            </a:r>
            <a:r>
              <a:rPr sz="2100" b="1" spc="-40" dirty="0">
                <a:solidFill>
                  <a:srgbClr val="BB8542"/>
                </a:solidFill>
                <a:latin typeface="Arial"/>
                <a:cs typeface="Arial"/>
              </a:rPr>
              <a:t> </a:t>
            </a:r>
            <a:r>
              <a:rPr sz="2100" b="1" spc="-10" dirty="0">
                <a:latin typeface="Arial"/>
                <a:cs typeface="Arial"/>
              </a:rPr>
              <a:t>AND</a:t>
            </a:r>
            <a:endParaRPr sz="2100">
              <a:latin typeface="Arial"/>
              <a:cs typeface="Arial"/>
            </a:endParaRPr>
          </a:p>
          <a:p>
            <a:pPr marL="12700">
              <a:lnSpc>
                <a:spcPct val="100000"/>
              </a:lnSpc>
              <a:spcBef>
                <a:spcPts val="5"/>
              </a:spcBef>
            </a:pPr>
            <a:r>
              <a:rPr sz="2100" b="1" spc="10" dirty="0">
                <a:solidFill>
                  <a:srgbClr val="BB8542"/>
                </a:solidFill>
                <a:latin typeface="Arial"/>
                <a:cs typeface="Arial"/>
              </a:rPr>
              <a:t>MOVED</a:t>
            </a:r>
            <a:r>
              <a:rPr sz="2100" b="1" spc="-110" dirty="0">
                <a:solidFill>
                  <a:srgbClr val="BB8542"/>
                </a:solidFill>
                <a:latin typeface="Arial"/>
                <a:cs typeface="Arial"/>
              </a:rPr>
              <a:t> </a:t>
            </a:r>
            <a:r>
              <a:rPr sz="2100" spc="-5" dirty="0">
                <a:latin typeface="Arial MT"/>
                <a:cs typeface="Arial MT"/>
              </a:rPr>
              <a:t>to </a:t>
            </a:r>
            <a:r>
              <a:rPr sz="2100" dirty="0">
                <a:latin typeface="Arial MT"/>
                <a:cs typeface="Arial MT"/>
              </a:rPr>
              <a:t>relative</a:t>
            </a:r>
            <a:r>
              <a:rPr sz="2100" spc="-80" dirty="0">
                <a:latin typeface="Arial MT"/>
                <a:cs typeface="Arial MT"/>
              </a:rPr>
              <a:t> </a:t>
            </a:r>
            <a:r>
              <a:rPr sz="2100" spc="5" dirty="0">
                <a:latin typeface="Arial MT"/>
                <a:cs typeface="Arial MT"/>
              </a:rPr>
              <a:t>safety</a:t>
            </a:r>
            <a:endParaRPr sz="2100">
              <a:latin typeface="Arial MT"/>
              <a:cs typeface="Arial MT"/>
            </a:endParaRPr>
          </a:p>
          <a:p>
            <a:pPr marL="12700">
              <a:lnSpc>
                <a:spcPct val="100000"/>
              </a:lnSpc>
            </a:pPr>
            <a:r>
              <a:rPr sz="2100" spc="5" dirty="0">
                <a:latin typeface="Arial MT"/>
                <a:cs typeface="Arial MT"/>
              </a:rPr>
              <a:t>once</a:t>
            </a:r>
            <a:r>
              <a:rPr sz="2100" spc="-50" dirty="0">
                <a:latin typeface="Arial MT"/>
                <a:cs typeface="Arial MT"/>
              </a:rPr>
              <a:t> </a:t>
            </a:r>
            <a:r>
              <a:rPr sz="2100" spc="5" dirty="0">
                <a:latin typeface="Arial MT"/>
                <a:cs typeface="Arial MT"/>
              </a:rPr>
              <a:t>scene</a:t>
            </a:r>
            <a:r>
              <a:rPr sz="2100" spc="-70" dirty="0">
                <a:latin typeface="Arial MT"/>
                <a:cs typeface="Arial MT"/>
              </a:rPr>
              <a:t> </a:t>
            </a:r>
            <a:r>
              <a:rPr sz="2100" spc="5" dirty="0">
                <a:latin typeface="Arial MT"/>
                <a:cs typeface="Arial MT"/>
              </a:rPr>
              <a:t>is</a:t>
            </a:r>
            <a:r>
              <a:rPr sz="2100" spc="-45" dirty="0">
                <a:latin typeface="Arial MT"/>
                <a:cs typeface="Arial MT"/>
              </a:rPr>
              <a:t> </a:t>
            </a:r>
            <a:r>
              <a:rPr sz="2100" dirty="0">
                <a:latin typeface="Arial MT"/>
                <a:cs typeface="Arial MT"/>
              </a:rPr>
              <a:t>secure</a:t>
            </a:r>
            <a:endParaRPr sz="2100">
              <a:latin typeface="Arial MT"/>
              <a:cs typeface="Arial MT"/>
            </a:endParaRPr>
          </a:p>
        </p:txBody>
      </p:sp>
      <p:grpSp>
        <p:nvGrpSpPr>
          <p:cNvPr id="6" name="object 6"/>
          <p:cNvGrpSpPr/>
          <p:nvPr/>
        </p:nvGrpSpPr>
        <p:grpSpPr>
          <a:xfrm>
            <a:off x="469391" y="1661160"/>
            <a:ext cx="4946650" cy="3547745"/>
            <a:chOff x="469391" y="1661160"/>
            <a:chExt cx="4946650" cy="3547745"/>
          </a:xfrm>
        </p:grpSpPr>
        <p:sp>
          <p:nvSpPr>
            <p:cNvPr id="7" name="object 7"/>
            <p:cNvSpPr/>
            <p:nvPr/>
          </p:nvSpPr>
          <p:spPr>
            <a:xfrm>
              <a:off x="717803" y="1787652"/>
              <a:ext cx="0" cy="1292860"/>
            </a:xfrm>
            <a:custGeom>
              <a:avLst/>
              <a:gdLst/>
              <a:ahLst/>
              <a:cxnLst/>
              <a:rect l="l" t="t" r="r" b="b"/>
              <a:pathLst>
                <a:path h="1292860">
                  <a:moveTo>
                    <a:pt x="0" y="1292352"/>
                  </a:moveTo>
                  <a:lnTo>
                    <a:pt x="0" y="0"/>
                  </a:lnTo>
                </a:path>
              </a:pathLst>
            </a:custGeom>
            <a:ln w="101600">
              <a:solidFill>
                <a:srgbClr val="CD9146"/>
              </a:solidFill>
            </a:ln>
          </p:spPr>
          <p:txBody>
            <a:bodyPr wrap="square" lIns="0" tIns="0" rIns="0" bIns="0" rtlCol="0"/>
            <a:lstStyle/>
            <a:p>
              <a:endParaRPr/>
            </a:p>
          </p:txBody>
        </p:sp>
        <p:pic>
          <p:nvPicPr>
            <p:cNvPr id="8" name="object 8"/>
            <p:cNvPicPr/>
            <p:nvPr/>
          </p:nvPicPr>
          <p:blipFill>
            <a:blip r:embed="rId4" cstate="print"/>
            <a:stretch>
              <a:fillRect/>
            </a:stretch>
          </p:blipFill>
          <p:spPr>
            <a:xfrm>
              <a:off x="469391" y="1661160"/>
              <a:ext cx="3566160" cy="2877312"/>
            </a:xfrm>
            <a:prstGeom prst="rect">
              <a:avLst/>
            </a:prstGeom>
          </p:spPr>
        </p:pic>
        <p:sp>
          <p:nvSpPr>
            <p:cNvPr id="9" name="object 9"/>
            <p:cNvSpPr/>
            <p:nvPr/>
          </p:nvSpPr>
          <p:spPr>
            <a:xfrm>
              <a:off x="4360163" y="1687068"/>
              <a:ext cx="0" cy="3502660"/>
            </a:xfrm>
            <a:custGeom>
              <a:avLst/>
              <a:gdLst/>
              <a:ahLst/>
              <a:cxnLst/>
              <a:rect l="l" t="t" r="r" b="b"/>
              <a:pathLst>
                <a:path h="3502660">
                  <a:moveTo>
                    <a:pt x="0" y="0"/>
                  </a:moveTo>
                  <a:lnTo>
                    <a:pt x="0" y="3502660"/>
                  </a:lnTo>
                </a:path>
              </a:pathLst>
            </a:custGeom>
            <a:ln w="38100">
              <a:solidFill>
                <a:srgbClr val="888888"/>
              </a:solidFill>
              <a:prstDash val="dot"/>
            </a:ln>
          </p:spPr>
          <p:txBody>
            <a:bodyPr wrap="square" lIns="0" tIns="0" rIns="0" bIns="0" rtlCol="0"/>
            <a:lstStyle/>
            <a:p>
              <a:endParaRPr/>
            </a:p>
          </p:txBody>
        </p:sp>
        <p:pic>
          <p:nvPicPr>
            <p:cNvPr id="10" name="object 10"/>
            <p:cNvPicPr/>
            <p:nvPr/>
          </p:nvPicPr>
          <p:blipFill>
            <a:blip r:embed="rId5" cstate="print"/>
            <a:stretch>
              <a:fillRect/>
            </a:stretch>
          </p:blipFill>
          <p:spPr>
            <a:xfrm>
              <a:off x="4036568" y="2739517"/>
              <a:ext cx="1379054" cy="1378966"/>
            </a:xfrm>
            <a:prstGeom prst="rect">
              <a:avLst/>
            </a:prstGeom>
          </p:spPr>
        </p:pic>
      </p:grpSp>
      <p:sp>
        <p:nvSpPr>
          <p:cNvPr id="11" name="object 11"/>
          <p:cNvSpPr txBox="1"/>
          <p:nvPr/>
        </p:nvSpPr>
        <p:spPr>
          <a:xfrm>
            <a:off x="926998" y="4677536"/>
            <a:ext cx="263398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Stop</a:t>
            </a:r>
            <a:r>
              <a:rPr sz="1800" spc="-40" dirty="0">
                <a:latin typeface="Arial MT"/>
                <a:cs typeface="Arial MT"/>
              </a:rPr>
              <a:t> </a:t>
            </a:r>
            <a:r>
              <a:rPr sz="1800" dirty="0">
                <a:latin typeface="Arial MT"/>
                <a:cs typeface="Arial MT"/>
              </a:rPr>
              <a:t>the</a:t>
            </a:r>
            <a:r>
              <a:rPr sz="1800" spc="-35" dirty="0">
                <a:latin typeface="Arial MT"/>
                <a:cs typeface="Arial MT"/>
              </a:rPr>
              <a:t> </a:t>
            </a:r>
            <a:r>
              <a:rPr sz="1800" dirty="0">
                <a:latin typeface="Arial MT"/>
                <a:cs typeface="Arial MT"/>
              </a:rPr>
              <a:t>burning</a:t>
            </a:r>
            <a:r>
              <a:rPr sz="1800" spc="-60" dirty="0">
                <a:latin typeface="Arial MT"/>
                <a:cs typeface="Arial MT"/>
              </a:rPr>
              <a:t> </a:t>
            </a:r>
            <a:r>
              <a:rPr sz="1800" spc="5" dirty="0">
                <a:latin typeface="Arial MT"/>
                <a:cs typeface="Arial MT"/>
              </a:rPr>
              <a:t>process, </a:t>
            </a:r>
            <a:r>
              <a:rPr sz="1800" spc="-484" dirty="0">
                <a:latin typeface="Arial MT"/>
                <a:cs typeface="Arial MT"/>
              </a:rPr>
              <a:t> </a:t>
            </a:r>
            <a:r>
              <a:rPr sz="1800" dirty="0">
                <a:latin typeface="Arial MT"/>
                <a:cs typeface="Arial MT"/>
              </a:rPr>
              <a:t>if</a:t>
            </a:r>
            <a:r>
              <a:rPr sz="1800" spc="-25" dirty="0">
                <a:latin typeface="Arial MT"/>
                <a:cs typeface="Arial MT"/>
              </a:rPr>
              <a:t> </a:t>
            </a:r>
            <a:r>
              <a:rPr sz="1800" dirty="0">
                <a:latin typeface="Arial MT"/>
                <a:cs typeface="Arial MT"/>
              </a:rPr>
              <a:t>relevant</a:t>
            </a:r>
            <a:endParaRPr sz="1800">
              <a:latin typeface="Arial MT"/>
              <a:cs typeface="Arial MT"/>
            </a:endParaRPr>
          </a:p>
        </p:txBody>
      </p:sp>
      <p:grpSp>
        <p:nvGrpSpPr>
          <p:cNvPr id="12" name="object 12"/>
          <p:cNvGrpSpPr/>
          <p:nvPr/>
        </p:nvGrpSpPr>
        <p:grpSpPr>
          <a:xfrm>
            <a:off x="8107680" y="1784632"/>
            <a:ext cx="3730625" cy="4250690"/>
            <a:chOff x="8107680" y="1784632"/>
            <a:chExt cx="3730625" cy="4250690"/>
          </a:xfrm>
        </p:grpSpPr>
        <p:pic>
          <p:nvPicPr>
            <p:cNvPr id="13" name="object 13"/>
            <p:cNvPicPr/>
            <p:nvPr/>
          </p:nvPicPr>
          <p:blipFill>
            <a:blip r:embed="rId6" cstate="print"/>
            <a:stretch>
              <a:fillRect/>
            </a:stretch>
          </p:blipFill>
          <p:spPr>
            <a:xfrm>
              <a:off x="8743563" y="1784632"/>
              <a:ext cx="3094569" cy="4250313"/>
            </a:xfrm>
            <a:prstGeom prst="rect">
              <a:avLst/>
            </a:prstGeom>
          </p:spPr>
        </p:pic>
        <p:pic>
          <p:nvPicPr>
            <p:cNvPr id="14" name="object 14"/>
            <p:cNvPicPr/>
            <p:nvPr/>
          </p:nvPicPr>
          <p:blipFill>
            <a:blip r:embed="rId7" cstate="print"/>
            <a:stretch>
              <a:fillRect/>
            </a:stretch>
          </p:blipFill>
          <p:spPr>
            <a:xfrm>
              <a:off x="8107680" y="2916936"/>
              <a:ext cx="926592" cy="966215"/>
            </a:xfrm>
            <a:prstGeom prst="rect">
              <a:avLst/>
            </a:prstGeom>
          </p:spPr>
        </p:pic>
      </p:grpSp>
      <p:sp>
        <p:nvSpPr>
          <p:cNvPr id="15" name="object 15"/>
          <p:cNvSpPr txBox="1"/>
          <p:nvPr/>
        </p:nvSpPr>
        <p:spPr>
          <a:xfrm>
            <a:off x="4699508" y="1707007"/>
            <a:ext cx="3966845" cy="3308985"/>
          </a:xfrm>
          <a:prstGeom prst="rect">
            <a:avLst/>
          </a:prstGeom>
        </p:spPr>
        <p:txBody>
          <a:bodyPr vert="horz" wrap="square" lIns="0" tIns="13970" rIns="0" bIns="0" rtlCol="0">
            <a:spAutoFit/>
          </a:bodyPr>
          <a:lstStyle/>
          <a:p>
            <a:pPr marL="169545">
              <a:lnSpc>
                <a:spcPts val="2390"/>
              </a:lnSpc>
              <a:spcBef>
                <a:spcPts val="110"/>
              </a:spcBef>
            </a:pPr>
            <a:r>
              <a:rPr sz="2100" b="1" spc="5" dirty="0">
                <a:solidFill>
                  <a:srgbClr val="BB8542"/>
                </a:solidFill>
                <a:latin typeface="Arial"/>
                <a:cs typeface="Arial"/>
              </a:rPr>
              <a:t>STOP</a:t>
            </a:r>
            <a:r>
              <a:rPr sz="2100" b="1" spc="-55" dirty="0">
                <a:solidFill>
                  <a:srgbClr val="BB8542"/>
                </a:solidFill>
                <a:latin typeface="Arial"/>
                <a:cs typeface="Arial"/>
              </a:rPr>
              <a:t> </a:t>
            </a:r>
            <a:r>
              <a:rPr sz="2100" b="1" dirty="0">
                <a:solidFill>
                  <a:srgbClr val="BB8542"/>
                </a:solidFill>
                <a:latin typeface="Arial"/>
                <a:cs typeface="Arial"/>
              </a:rPr>
              <a:t>LIFE-THREATENING</a:t>
            </a:r>
            <a:endParaRPr sz="2100">
              <a:latin typeface="Arial"/>
              <a:cs typeface="Arial"/>
            </a:endParaRPr>
          </a:p>
          <a:p>
            <a:pPr marL="169545">
              <a:lnSpc>
                <a:spcPts val="2270"/>
              </a:lnSpc>
            </a:pPr>
            <a:r>
              <a:rPr sz="2100" b="1" dirty="0">
                <a:latin typeface="Arial"/>
                <a:cs typeface="Arial"/>
              </a:rPr>
              <a:t>EXTERNAL</a:t>
            </a:r>
            <a:r>
              <a:rPr sz="2100" b="1" spc="-55" dirty="0">
                <a:latin typeface="Arial"/>
                <a:cs typeface="Arial"/>
              </a:rPr>
              <a:t> </a:t>
            </a:r>
            <a:r>
              <a:rPr sz="2100" b="1" spc="-5" dirty="0">
                <a:latin typeface="Arial"/>
                <a:cs typeface="Arial"/>
              </a:rPr>
              <a:t>HEMORRHAGE</a:t>
            </a:r>
            <a:endParaRPr sz="2100">
              <a:latin typeface="Arial"/>
              <a:cs typeface="Arial"/>
            </a:endParaRPr>
          </a:p>
          <a:p>
            <a:pPr marL="169545">
              <a:lnSpc>
                <a:spcPts val="2400"/>
              </a:lnSpc>
            </a:pPr>
            <a:r>
              <a:rPr sz="2100" dirty="0">
                <a:latin typeface="Arial MT"/>
                <a:cs typeface="Arial MT"/>
              </a:rPr>
              <a:t>(if</a:t>
            </a:r>
            <a:r>
              <a:rPr sz="2100" spc="-35" dirty="0">
                <a:latin typeface="Arial MT"/>
                <a:cs typeface="Arial MT"/>
              </a:rPr>
              <a:t> </a:t>
            </a:r>
            <a:r>
              <a:rPr sz="2100" dirty="0">
                <a:latin typeface="Arial MT"/>
                <a:cs typeface="Arial MT"/>
              </a:rPr>
              <a:t>tactically</a:t>
            </a:r>
            <a:r>
              <a:rPr sz="2100" spc="-70" dirty="0">
                <a:latin typeface="Arial MT"/>
                <a:cs typeface="Arial MT"/>
              </a:rPr>
              <a:t> </a:t>
            </a:r>
            <a:r>
              <a:rPr sz="2100" dirty="0">
                <a:latin typeface="Arial MT"/>
                <a:cs typeface="Arial MT"/>
              </a:rPr>
              <a:t>feasible)</a:t>
            </a:r>
            <a:endParaRPr sz="2100">
              <a:latin typeface="Arial MT"/>
              <a:cs typeface="Arial MT"/>
            </a:endParaRPr>
          </a:p>
          <a:p>
            <a:pPr marL="498475" marR="709295">
              <a:lnSpc>
                <a:spcPct val="100000"/>
              </a:lnSpc>
              <a:spcBef>
                <a:spcPts val="915"/>
              </a:spcBef>
            </a:pPr>
            <a:r>
              <a:rPr sz="1800" dirty="0">
                <a:latin typeface="Arial MT"/>
                <a:cs typeface="Arial MT"/>
              </a:rPr>
              <a:t>For life-threatening </a:t>
            </a:r>
            <a:r>
              <a:rPr sz="1800" spc="5" dirty="0">
                <a:latin typeface="Arial MT"/>
                <a:cs typeface="Arial MT"/>
              </a:rPr>
              <a:t> </a:t>
            </a:r>
            <a:r>
              <a:rPr sz="1800" dirty="0">
                <a:latin typeface="Arial MT"/>
                <a:cs typeface="Arial MT"/>
              </a:rPr>
              <a:t>bleeding,</a:t>
            </a:r>
            <a:r>
              <a:rPr sz="1800" spc="15" dirty="0">
                <a:latin typeface="Arial MT"/>
                <a:cs typeface="Arial MT"/>
              </a:rPr>
              <a:t> </a:t>
            </a:r>
            <a:r>
              <a:rPr sz="1800" dirty="0">
                <a:latin typeface="Arial MT"/>
                <a:cs typeface="Arial MT"/>
              </a:rPr>
              <a:t>place</a:t>
            </a:r>
            <a:r>
              <a:rPr sz="1800" spc="45" dirty="0">
                <a:latin typeface="Arial MT"/>
                <a:cs typeface="Arial MT"/>
              </a:rPr>
              <a:t> </a:t>
            </a:r>
            <a:r>
              <a:rPr sz="1800" spc="-5" dirty="0">
                <a:latin typeface="Arial MT"/>
                <a:cs typeface="Arial MT"/>
              </a:rPr>
              <a:t>a </a:t>
            </a:r>
            <a:r>
              <a:rPr sz="1800" dirty="0">
                <a:latin typeface="Arial MT"/>
                <a:cs typeface="Arial MT"/>
              </a:rPr>
              <a:t> tourniquet </a:t>
            </a:r>
            <a:r>
              <a:rPr sz="1800" spc="-5" dirty="0">
                <a:latin typeface="Arial MT"/>
                <a:cs typeface="Arial MT"/>
              </a:rPr>
              <a:t>over </a:t>
            </a:r>
            <a:r>
              <a:rPr sz="1800" dirty="0">
                <a:latin typeface="Arial MT"/>
                <a:cs typeface="Arial MT"/>
              </a:rPr>
              <a:t>the uniform </a:t>
            </a:r>
            <a:r>
              <a:rPr sz="1800" spc="-490" dirty="0">
                <a:latin typeface="Arial MT"/>
                <a:cs typeface="Arial MT"/>
              </a:rPr>
              <a:t> </a:t>
            </a:r>
            <a:r>
              <a:rPr sz="1800" b="1" dirty="0">
                <a:solidFill>
                  <a:srgbClr val="BB8542"/>
                </a:solidFill>
                <a:latin typeface="Arial"/>
                <a:cs typeface="Arial"/>
              </a:rPr>
              <a:t>“proximal”</a:t>
            </a:r>
            <a:r>
              <a:rPr sz="1800" b="1" spc="-60" dirty="0">
                <a:solidFill>
                  <a:srgbClr val="BB8542"/>
                </a:solidFill>
                <a:latin typeface="Arial"/>
                <a:cs typeface="Arial"/>
              </a:rPr>
              <a:t> </a:t>
            </a:r>
            <a:r>
              <a:rPr sz="1800" dirty="0">
                <a:latin typeface="Arial MT"/>
                <a:cs typeface="Arial MT"/>
              </a:rPr>
              <a:t>to the</a:t>
            </a:r>
            <a:r>
              <a:rPr sz="1800" spc="-30" dirty="0">
                <a:latin typeface="Arial MT"/>
                <a:cs typeface="Arial MT"/>
              </a:rPr>
              <a:t> </a:t>
            </a:r>
            <a:r>
              <a:rPr sz="1800" dirty="0">
                <a:latin typeface="Arial MT"/>
                <a:cs typeface="Arial MT"/>
              </a:rPr>
              <a:t>bleeding </a:t>
            </a:r>
            <a:r>
              <a:rPr sz="1800" spc="-484" dirty="0">
                <a:latin typeface="Arial MT"/>
                <a:cs typeface="Arial MT"/>
              </a:rPr>
              <a:t> </a:t>
            </a:r>
            <a:r>
              <a:rPr sz="1800" dirty="0">
                <a:latin typeface="Arial MT"/>
                <a:cs typeface="Arial MT"/>
              </a:rPr>
              <a:t>site(s)</a:t>
            </a:r>
            <a:endParaRPr sz="1800">
              <a:latin typeface="Arial MT"/>
              <a:cs typeface="Arial MT"/>
            </a:endParaRPr>
          </a:p>
          <a:p>
            <a:pPr marL="12700" marR="5080">
              <a:lnSpc>
                <a:spcPct val="100000"/>
              </a:lnSpc>
              <a:spcBef>
                <a:spcPts val="585"/>
              </a:spcBef>
            </a:pPr>
            <a:r>
              <a:rPr sz="1800" spc="-10" dirty="0">
                <a:latin typeface="Arial MT"/>
                <a:cs typeface="Arial MT"/>
              </a:rPr>
              <a:t>NOTE: </a:t>
            </a:r>
            <a:r>
              <a:rPr sz="1800" dirty="0">
                <a:latin typeface="Arial MT"/>
                <a:cs typeface="Arial MT"/>
              </a:rPr>
              <a:t>If life-threatening bleeding is </a:t>
            </a:r>
            <a:r>
              <a:rPr sz="1800" spc="5" dirty="0">
                <a:latin typeface="Arial MT"/>
                <a:cs typeface="Arial MT"/>
              </a:rPr>
              <a:t> </a:t>
            </a:r>
            <a:r>
              <a:rPr sz="1800" b="1" dirty="0">
                <a:latin typeface="Arial"/>
                <a:cs typeface="Arial"/>
              </a:rPr>
              <a:t>not</a:t>
            </a:r>
            <a:r>
              <a:rPr sz="1800" b="1" spc="-5" dirty="0">
                <a:latin typeface="Arial"/>
                <a:cs typeface="Arial"/>
              </a:rPr>
              <a:t> </a:t>
            </a:r>
            <a:r>
              <a:rPr sz="1800" b="1" dirty="0">
                <a:latin typeface="Arial"/>
                <a:cs typeface="Arial"/>
              </a:rPr>
              <a:t>readily</a:t>
            </a:r>
            <a:r>
              <a:rPr sz="1800" b="1" spc="-45" dirty="0">
                <a:latin typeface="Arial"/>
                <a:cs typeface="Arial"/>
              </a:rPr>
              <a:t> </a:t>
            </a:r>
            <a:r>
              <a:rPr sz="1800" b="1" dirty="0">
                <a:latin typeface="Arial"/>
                <a:cs typeface="Arial"/>
              </a:rPr>
              <a:t>apparent</a:t>
            </a:r>
            <a:r>
              <a:rPr sz="1800" dirty="0">
                <a:latin typeface="Arial MT"/>
                <a:cs typeface="Arial MT"/>
              </a:rPr>
              <a:t>,</a:t>
            </a:r>
            <a:r>
              <a:rPr sz="1800" spc="-50" dirty="0">
                <a:latin typeface="Arial MT"/>
                <a:cs typeface="Arial MT"/>
              </a:rPr>
              <a:t> </a:t>
            </a:r>
            <a:r>
              <a:rPr sz="1800" dirty="0">
                <a:latin typeface="Arial MT"/>
                <a:cs typeface="Arial MT"/>
              </a:rPr>
              <a:t>place</a:t>
            </a:r>
            <a:r>
              <a:rPr sz="1800" spc="-50" dirty="0">
                <a:latin typeface="Arial MT"/>
                <a:cs typeface="Arial MT"/>
              </a:rPr>
              <a:t> </a:t>
            </a:r>
            <a:r>
              <a:rPr sz="1800" dirty="0">
                <a:latin typeface="Arial MT"/>
                <a:cs typeface="Arial MT"/>
              </a:rPr>
              <a:t>tourniquet </a:t>
            </a:r>
            <a:r>
              <a:rPr sz="1800" spc="-484" dirty="0">
                <a:latin typeface="Arial MT"/>
                <a:cs typeface="Arial MT"/>
              </a:rPr>
              <a:t> </a:t>
            </a:r>
            <a:r>
              <a:rPr sz="1800" dirty="0">
                <a:latin typeface="Arial MT"/>
                <a:cs typeface="Arial MT"/>
              </a:rPr>
              <a:t>as</a:t>
            </a:r>
            <a:r>
              <a:rPr sz="1800" spc="-15" dirty="0">
                <a:latin typeface="Arial MT"/>
                <a:cs typeface="Arial MT"/>
              </a:rPr>
              <a:t> </a:t>
            </a:r>
            <a:r>
              <a:rPr sz="1800" spc="-5" dirty="0">
                <a:latin typeface="Arial MT"/>
                <a:cs typeface="Arial MT"/>
              </a:rPr>
              <a:t>proximal</a:t>
            </a:r>
            <a:r>
              <a:rPr sz="1800" spc="-15" dirty="0">
                <a:latin typeface="Arial MT"/>
                <a:cs typeface="Arial MT"/>
              </a:rPr>
              <a:t> </a:t>
            </a:r>
            <a:r>
              <a:rPr sz="1800" dirty="0">
                <a:latin typeface="Arial MT"/>
                <a:cs typeface="Arial MT"/>
              </a:rPr>
              <a:t>as</a:t>
            </a:r>
            <a:r>
              <a:rPr sz="1800" spc="-15" dirty="0">
                <a:latin typeface="Arial MT"/>
                <a:cs typeface="Arial MT"/>
              </a:rPr>
              <a:t> </a:t>
            </a:r>
            <a:r>
              <a:rPr sz="1800" spc="5" dirty="0">
                <a:latin typeface="Arial MT"/>
                <a:cs typeface="Arial MT"/>
              </a:rPr>
              <a:t>possible</a:t>
            </a:r>
            <a:r>
              <a:rPr sz="1800" spc="-65" dirty="0">
                <a:latin typeface="Arial MT"/>
                <a:cs typeface="Arial MT"/>
              </a:rPr>
              <a:t> </a:t>
            </a:r>
            <a:r>
              <a:rPr sz="1800" dirty="0">
                <a:latin typeface="Arial MT"/>
                <a:cs typeface="Arial MT"/>
              </a:rPr>
              <a:t>on</a:t>
            </a:r>
            <a:r>
              <a:rPr sz="1800" spc="-15" dirty="0">
                <a:latin typeface="Arial MT"/>
                <a:cs typeface="Arial MT"/>
              </a:rPr>
              <a:t> </a:t>
            </a:r>
            <a:r>
              <a:rPr sz="1800" dirty="0">
                <a:latin typeface="Arial MT"/>
                <a:cs typeface="Arial MT"/>
              </a:rPr>
              <a:t>injured</a:t>
            </a:r>
            <a:r>
              <a:rPr sz="1800" spc="-45" dirty="0">
                <a:latin typeface="Arial MT"/>
                <a:cs typeface="Arial MT"/>
              </a:rPr>
              <a:t> </a:t>
            </a:r>
            <a:r>
              <a:rPr sz="1800" dirty="0">
                <a:latin typeface="Arial MT"/>
                <a:cs typeface="Arial MT"/>
              </a:rPr>
              <a:t>limb</a:t>
            </a:r>
            <a:endParaRPr sz="1800">
              <a:latin typeface="Arial MT"/>
              <a:cs typeface="Arial MT"/>
            </a:endParaRPr>
          </a:p>
        </p:txBody>
      </p:sp>
      <p:sp>
        <p:nvSpPr>
          <p:cNvPr id="16" name="object 16"/>
          <p:cNvSpPr txBox="1"/>
          <p:nvPr/>
        </p:nvSpPr>
        <p:spPr>
          <a:xfrm>
            <a:off x="4875657" y="5127752"/>
            <a:ext cx="362204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BB8542"/>
                </a:solidFill>
                <a:latin typeface="Arial"/>
                <a:cs typeface="Arial"/>
              </a:rPr>
              <a:t>MOVE</a:t>
            </a:r>
            <a:r>
              <a:rPr sz="2000" b="1" spc="-40" dirty="0">
                <a:solidFill>
                  <a:srgbClr val="BB8542"/>
                </a:solidFill>
                <a:latin typeface="Arial"/>
                <a:cs typeface="Arial"/>
              </a:rPr>
              <a:t> </a:t>
            </a:r>
            <a:r>
              <a:rPr sz="2000" spc="-5" dirty="0">
                <a:latin typeface="Arial MT"/>
                <a:cs typeface="Arial MT"/>
              </a:rPr>
              <a:t>the </a:t>
            </a:r>
            <a:r>
              <a:rPr sz="2000" b="1" spc="-15" dirty="0">
                <a:latin typeface="Arial"/>
                <a:cs typeface="Arial"/>
              </a:rPr>
              <a:t>CASUALTY</a:t>
            </a:r>
            <a:r>
              <a:rPr sz="2000" b="1" spc="100" dirty="0">
                <a:latin typeface="Arial"/>
                <a:cs typeface="Arial"/>
              </a:rPr>
              <a:t> </a:t>
            </a:r>
            <a:r>
              <a:rPr sz="2000" spc="-5" dirty="0">
                <a:latin typeface="Arial MT"/>
                <a:cs typeface="Arial MT"/>
              </a:rPr>
              <a:t>to</a:t>
            </a:r>
            <a:r>
              <a:rPr sz="2000" spc="-20" dirty="0">
                <a:latin typeface="Arial MT"/>
                <a:cs typeface="Arial MT"/>
              </a:rPr>
              <a:t> </a:t>
            </a:r>
            <a:r>
              <a:rPr sz="2000" spc="-10" dirty="0">
                <a:latin typeface="Arial MT"/>
                <a:cs typeface="Arial MT"/>
              </a:rPr>
              <a:t>cover</a:t>
            </a:r>
            <a:endParaRPr sz="2000">
              <a:latin typeface="Arial MT"/>
              <a:cs typeface="Arial MT"/>
            </a:endParaRPr>
          </a:p>
        </p:txBody>
      </p:sp>
      <p:sp>
        <p:nvSpPr>
          <p:cNvPr id="17" name="object 17"/>
          <p:cNvSpPr/>
          <p:nvPr/>
        </p:nvSpPr>
        <p:spPr>
          <a:xfrm>
            <a:off x="4774691" y="5146547"/>
            <a:ext cx="0" cy="300355"/>
          </a:xfrm>
          <a:custGeom>
            <a:avLst/>
            <a:gdLst/>
            <a:ahLst/>
            <a:cxnLst/>
            <a:rect l="l" t="t" r="r" b="b"/>
            <a:pathLst>
              <a:path h="300354">
                <a:moveTo>
                  <a:pt x="0" y="299846"/>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524255" y="5529071"/>
            <a:ext cx="8293734" cy="887094"/>
          </a:xfrm>
          <a:custGeom>
            <a:avLst/>
            <a:gdLst/>
            <a:ahLst/>
            <a:cxnLst/>
            <a:rect l="l" t="t" r="r" b="b"/>
            <a:pathLst>
              <a:path w="8293734" h="887095">
                <a:moveTo>
                  <a:pt x="8202168" y="0"/>
                </a:moveTo>
                <a:lnTo>
                  <a:pt x="91439" y="0"/>
                </a:lnTo>
                <a:lnTo>
                  <a:pt x="55844" y="7179"/>
                </a:lnTo>
                <a:lnTo>
                  <a:pt x="26779" y="26765"/>
                </a:lnTo>
                <a:lnTo>
                  <a:pt x="7184" y="55828"/>
                </a:lnTo>
                <a:lnTo>
                  <a:pt x="0" y="91439"/>
                </a:lnTo>
                <a:lnTo>
                  <a:pt x="0" y="795527"/>
                </a:lnTo>
                <a:lnTo>
                  <a:pt x="7184" y="831123"/>
                </a:lnTo>
                <a:lnTo>
                  <a:pt x="26779" y="860188"/>
                </a:lnTo>
                <a:lnTo>
                  <a:pt x="55844" y="879783"/>
                </a:lnTo>
                <a:lnTo>
                  <a:pt x="91439" y="886967"/>
                </a:lnTo>
                <a:lnTo>
                  <a:pt x="8202168" y="886967"/>
                </a:lnTo>
                <a:lnTo>
                  <a:pt x="8237779" y="879783"/>
                </a:lnTo>
                <a:lnTo>
                  <a:pt x="8266842" y="860188"/>
                </a:lnTo>
                <a:lnTo>
                  <a:pt x="8286428" y="831123"/>
                </a:lnTo>
                <a:lnTo>
                  <a:pt x="8293608" y="795527"/>
                </a:lnTo>
                <a:lnTo>
                  <a:pt x="8293608" y="91439"/>
                </a:lnTo>
                <a:lnTo>
                  <a:pt x="8286428" y="55828"/>
                </a:lnTo>
                <a:lnTo>
                  <a:pt x="8266842" y="26765"/>
                </a:lnTo>
                <a:lnTo>
                  <a:pt x="8237779" y="7179"/>
                </a:lnTo>
                <a:lnTo>
                  <a:pt x="8202168" y="0"/>
                </a:lnTo>
                <a:close/>
              </a:path>
            </a:pathLst>
          </a:custGeom>
          <a:solidFill>
            <a:srgbClr val="FFF5D2"/>
          </a:solidFill>
        </p:spPr>
        <p:txBody>
          <a:bodyPr wrap="square" lIns="0" tIns="0" rIns="0" bIns="0" rtlCol="0"/>
          <a:lstStyle/>
          <a:p>
            <a:endParaRPr/>
          </a:p>
        </p:txBody>
      </p:sp>
      <p:sp>
        <p:nvSpPr>
          <p:cNvPr id="19" name="object 19"/>
          <p:cNvSpPr txBox="1"/>
          <p:nvPr/>
        </p:nvSpPr>
        <p:spPr>
          <a:xfrm>
            <a:off x="1582292" y="5644638"/>
            <a:ext cx="7009130" cy="636270"/>
          </a:xfrm>
          <a:prstGeom prst="rect">
            <a:avLst/>
          </a:prstGeom>
        </p:spPr>
        <p:txBody>
          <a:bodyPr vert="horz" wrap="square" lIns="0" tIns="28575" rIns="0" bIns="0" rtlCol="0">
            <a:spAutoFit/>
          </a:bodyPr>
          <a:lstStyle/>
          <a:p>
            <a:pPr marL="37465">
              <a:lnSpc>
                <a:spcPct val="100000"/>
              </a:lnSpc>
              <a:spcBef>
                <a:spcPts val="225"/>
              </a:spcBef>
            </a:pPr>
            <a:r>
              <a:rPr sz="2000" b="1" spc="-10" dirty="0">
                <a:solidFill>
                  <a:srgbClr val="901727"/>
                </a:solidFill>
                <a:latin typeface="Arial"/>
                <a:cs typeface="Arial"/>
              </a:rPr>
              <a:t>IMPORTANT</a:t>
            </a:r>
            <a:r>
              <a:rPr sz="2000" b="1" spc="45" dirty="0">
                <a:solidFill>
                  <a:srgbClr val="901727"/>
                </a:solidFill>
                <a:latin typeface="Arial"/>
                <a:cs typeface="Arial"/>
              </a:rPr>
              <a:t> </a:t>
            </a:r>
            <a:r>
              <a:rPr sz="2000" b="1" spc="-10" dirty="0">
                <a:latin typeface="Arial"/>
                <a:cs typeface="Arial"/>
              </a:rPr>
              <a:t>CONSIDERATION</a:t>
            </a:r>
            <a:r>
              <a:rPr sz="2000" b="1" spc="-10" dirty="0">
                <a:solidFill>
                  <a:srgbClr val="2D3334"/>
                </a:solidFill>
                <a:latin typeface="Arial"/>
                <a:cs typeface="Arial"/>
              </a:rPr>
              <a:t>:</a:t>
            </a:r>
            <a:endParaRPr sz="2000">
              <a:latin typeface="Arial"/>
              <a:cs typeface="Arial"/>
            </a:endParaRPr>
          </a:p>
          <a:p>
            <a:pPr marL="12700">
              <a:lnSpc>
                <a:spcPct val="100000"/>
              </a:lnSpc>
              <a:spcBef>
                <a:spcPts val="120"/>
              </a:spcBef>
            </a:pPr>
            <a:r>
              <a:rPr sz="1800" dirty="0">
                <a:latin typeface="Arial MT"/>
                <a:cs typeface="Arial MT"/>
              </a:rPr>
              <a:t>Continuously</a:t>
            </a:r>
            <a:r>
              <a:rPr sz="1800" spc="-80" dirty="0">
                <a:latin typeface="Arial MT"/>
                <a:cs typeface="Arial MT"/>
              </a:rPr>
              <a:t> </a:t>
            </a:r>
            <a:r>
              <a:rPr sz="1800" spc="5" dirty="0">
                <a:latin typeface="Arial MT"/>
                <a:cs typeface="Arial MT"/>
              </a:rPr>
              <a:t>assess</a:t>
            </a:r>
            <a:r>
              <a:rPr sz="1800" spc="-55" dirty="0">
                <a:latin typeface="Arial MT"/>
                <a:cs typeface="Arial MT"/>
              </a:rPr>
              <a:t> </a:t>
            </a:r>
            <a:r>
              <a:rPr sz="1800" dirty="0">
                <a:latin typeface="Arial MT"/>
                <a:cs typeface="Arial MT"/>
              </a:rPr>
              <a:t>risks</a:t>
            </a:r>
            <a:r>
              <a:rPr sz="1800" spc="-25" dirty="0">
                <a:latin typeface="Arial MT"/>
                <a:cs typeface="Arial MT"/>
              </a:rPr>
              <a:t> </a:t>
            </a:r>
            <a:r>
              <a:rPr sz="1800" dirty="0">
                <a:latin typeface="Arial MT"/>
                <a:cs typeface="Arial MT"/>
              </a:rPr>
              <a:t>and</a:t>
            </a:r>
            <a:r>
              <a:rPr sz="1800" spc="-5" dirty="0">
                <a:latin typeface="Arial MT"/>
                <a:cs typeface="Arial MT"/>
              </a:rPr>
              <a:t> </a:t>
            </a:r>
            <a:r>
              <a:rPr sz="1800" spc="5" dirty="0">
                <a:latin typeface="Arial MT"/>
                <a:cs typeface="Arial MT"/>
              </a:rPr>
              <a:t>make</a:t>
            </a:r>
            <a:r>
              <a:rPr sz="1800" spc="-35" dirty="0">
                <a:latin typeface="Arial MT"/>
                <a:cs typeface="Arial MT"/>
              </a:rPr>
              <a:t> </a:t>
            </a:r>
            <a:r>
              <a:rPr sz="1800" spc="-5" dirty="0">
                <a:latin typeface="Arial MT"/>
                <a:cs typeface="Arial MT"/>
              </a:rPr>
              <a:t>a</a:t>
            </a:r>
            <a:r>
              <a:rPr sz="1800" spc="15" dirty="0">
                <a:latin typeface="Arial MT"/>
                <a:cs typeface="Arial MT"/>
              </a:rPr>
              <a:t> </a:t>
            </a:r>
            <a:r>
              <a:rPr sz="1800" dirty="0">
                <a:latin typeface="Arial MT"/>
                <a:cs typeface="Arial MT"/>
              </a:rPr>
              <a:t>plan</a:t>
            </a:r>
            <a:r>
              <a:rPr sz="1800" spc="-35" dirty="0">
                <a:latin typeface="Arial MT"/>
                <a:cs typeface="Arial MT"/>
              </a:rPr>
              <a:t> </a:t>
            </a:r>
            <a:r>
              <a:rPr sz="1800" dirty="0">
                <a:latin typeface="Arial MT"/>
                <a:cs typeface="Arial MT"/>
              </a:rPr>
              <a:t>before</a:t>
            </a:r>
            <a:r>
              <a:rPr sz="1800" spc="-5" dirty="0">
                <a:latin typeface="Arial MT"/>
                <a:cs typeface="Arial MT"/>
              </a:rPr>
              <a:t> </a:t>
            </a:r>
            <a:r>
              <a:rPr sz="1800" dirty="0">
                <a:latin typeface="Arial MT"/>
                <a:cs typeface="Arial MT"/>
              </a:rPr>
              <a:t>moving</a:t>
            </a:r>
            <a:r>
              <a:rPr sz="1800" spc="-30" dirty="0">
                <a:latin typeface="Arial MT"/>
                <a:cs typeface="Arial MT"/>
              </a:rPr>
              <a:t> </a:t>
            </a:r>
            <a:r>
              <a:rPr sz="1800" spc="-5" dirty="0">
                <a:latin typeface="Arial MT"/>
                <a:cs typeface="Arial MT"/>
              </a:rPr>
              <a:t>a</a:t>
            </a:r>
            <a:r>
              <a:rPr sz="1800" spc="10" dirty="0">
                <a:latin typeface="Arial MT"/>
                <a:cs typeface="Arial MT"/>
              </a:rPr>
              <a:t> </a:t>
            </a:r>
            <a:r>
              <a:rPr sz="1800" dirty="0">
                <a:latin typeface="Arial MT"/>
                <a:cs typeface="Arial MT"/>
              </a:rPr>
              <a:t>casualty</a:t>
            </a:r>
            <a:endParaRPr sz="1800">
              <a:latin typeface="Arial MT"/>
              <a:cs typeface="Arial MT"/>
            </a:endParaRPr>
          </a:p>
        </p:txBody>
      </p:sp>
      <p:pic>
        <p:nvPicPr>
          <p:cNvPr id="20" name="object 20"/>
          <p:cNvPicPr/>
          <p:nvPr/>
        </p:nvPicPr>
        <p:blipFill>
          <a:blip r:embed="rId8" cstate="print"/>
          <a:stretch>
            <a:fillRect/>
          </a:stretch>
        </p:blipFill>
        <p:spPr>
          <a:xfrm>
            <a:off x="755904" y="5705855"/>
            <a:ext cx="637032" cy="524256"/>
          </a:xfrm>
          <a:prstGeom prst="rect">
            <a:avLst/>
          </a:prstGeom>
        </p:spPr>
      </p:pic>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3" name="object 3"/>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A0A6AA"/>
                </a:solidFill>
                <a:latin typeface="Arial"/>
                <a:cs typeface="Arial"/>
              </a:rPr>
              <a:t>Module</a:t>
            </a:r>
            <a:r>
              <a:rPr sz="2000" b="1" spc="-35" dirty="0">
                <a:solidFill>
                  <a:srgbClr val="A0A6AA"/>
                </a:solidFill>
                <a:latin typeface="Arial"/>
                <a:cs typeface="Arial"/>
              </a:rPr>
              <a:t> </a:t>
            </a:r>
            <a:r>
              <a:rPr sz="2000" b="1" spc="-5" dirty="0">
                <a:solidFill>
                  <a:srgbClr val="A0A6AA"/>
                </a:solidFill>
                <a:latin typeface="Arial"/>
                <a:cs typeface="Arial"/>
              </a:rPr>
              <a:t>1:</a:t>
            </a:r>
            <a:r>
              <a:rPr sz="2000" b="1" spc="-25" dirty="0">
                <a:solidFill>
                  <a:srgbClr val="A0A6AA"/>
                </a:solidFill>
                <a:latin typeface="Arial"/>
                <a:cs typeface="Arial"/>
              </a:rPr>
              <a:t> </a:t>
            </a:r>
            <a:r>
              <a:rPr sz="2000" b="1" spc="-10" dirty="0">
                <a:solidFill>
                  <a:srgbClr val="A0A6AA"/>
                </a:solidFill>
                <a:latin typeface="Arial"/>
                <a:cs typeface="Arial"/>
              </a:rPr>
              <a:t>Principles</a:t>
            </a:r>
            <a:r>
              <a:rPr sz="2000" b="1" spc="35" dirty="0">
                <a:solidFill>
                  <a:srgbClr val="A0A6AA"/>
                </a:solidFill>
                <a:latin typeface="Arial"/>
                <a:cs typeface="Arial"/>
              </a:rPr>
              <a:t> </a:t>
            </a:r>
            <a:r>
              <a:rPr sz="2000" b="1" spc="-5" dirty="0">
                <a:solidFill>
                  <a:srgbClr val="A0A6AA"/>
                </a:solidFill>
                <a:latin typeface="Arial"/>
                <a:cs typeface="Arial"/>
              </a:rPr>
              <a:t>and</a:t>
            </a:r>
            <a:r>
              <a:rPr sz="2000" b="1" spc="25" dirty="0">
                <a:solidFill>
                  <a:srgbClr val="A0A6AA"/>
                </a:solidFill>
                <a:latin typeface="Arial"/>
                <a:cs typeface="Arial"/>
              </a:rPr>
              <a:t> </a:t>
            </a:r>
            <a:r>
              <a:rPr sz="2000" b="1" spc="-15" dirty="0">
                <a:solidFill>
                  <a:srgbClr val="A0A6AA"/>
                </a:solidFill>
                <a:latin typeface="Arial"/>
                <a:cs typeface="Arial"/>
              </a:rPr>
              <a:t>Application</a:t>
            </a:r>
            <a:r>
              <a:rPr sz="2000" b="1" spc="70" dirty="0">
                <a:solidFill>
                  <a:srgbClr val="A0A6AA"/>
                </a:solidFill>
                <a:latin typeface="Arial"/>
                <a:cs typeface="Arial"/>
              </a:rPr>
              <a:t> </a:t>
            </a:r>
            <a:r>
              <a:rPr sz="2000" b="1" spc="-5" dirty="0">
                <a:solidFill>
                  <a:srgbClr val="A0A6AA"/>
                </a:solidFill>
                <a:latin typeface="Arial"/>
                <a:cs typeface="Arial"/>
              </a:rPr>
              <a:t>of</a:t>
            </a:r>
            <a:r>
              <a:rPr sz="2000" b="1" dirty="0">
                <a:solidFill>
                  <a:srgbClr val="A0A6AA"/>
                </a:solidFill>
                <a:latin typeface="Arial"/>
                <a:cs typeface="Arial"/>
              </a:rPr>
              <a:t> TCCC</a:t>
            </a:r>
            <a:endParaRPr sz="2000" dirty="0">
              <a:latin typeface="Arial"/>
              <a:cs typeface="Arial"/>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4530344" y="682574"/>
            <a:ext cx="3213100" cy="574675"/>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FFFFFF"/>
                </a:solidFill>
              </a:rPr>
              <a:t>MARCH</a:t>
            </a:r>
            <a:r>
              <a:rPr spc="45" dirty="0">
                <a:solidFill>
                  <a:srgbClr val="FFFFFF"/>
                </a:solidFill>
              </a:rPr>
              <a:t> </a:t>
            </a:r>
            <a:r>
              <a:rPr spc="-30" dirty="0">
                <a:solidFill>
                  <a:srgbClr val="FFFFFF"/>
                </a:solidFill>
              </a:rPr>
              <a:t>PAWS</a:t>
            </a:r>
          </a:p>
        </p:txBody>
      </p:sp>
      <p:sp>
        <p:nvSpPr>
          <p:cNvPr id="6" name="object 6"/>
          <p:cNvSpPr/>
          <p:nvPr/>
        </p:nvSpPr>
        <p:spPr>
          <a:xfrm>
            <a:off x="795527" y="2968751"/>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8AB7CD"/>
          </a:solidFill>
        </p:spPr>
        <p:txBody>
          <a:bodyPr wrap="square" lIns="0" tIns="0" rIns="0" bIns="0" rtlCol="0"/>
          <a:lstStyle/>
          <a:p>
            <a:endParaRPr/>
          </a:p>
        </p:txBody>
      </p:sp>
      <p:sp>
        <p:nvSpPr>
          <p:cNvPr id="7" name="object 7"/>
          <p:cNvSpPr txBox="1"/>
          <p:nvPr/>
        </p:nvSpPr>
        <p:spPr>
          <a:xfrm>
            <a:off x="1756029" y="3141979"/>
            <a:ext cx="1249680" cy="391160"/>
          </a:xfrm>
          <a:prstGeom prst="rect">
            <a:avLst/>
          </a:prstGeom>
        </p:spPr>
        <p:txBody>
          <a:bodyPr vert="horz" wrap="square" lIns="0" tIns="12700" rIns="0" bIns="0" rtlCol="0">
            <a:spAutoFit/>
          </a:bodyPr>
          <a:lstStyle/>
          <a:p>
            <a:pPr marL="12700">
              <a:lnSpc>
                <a:spcPct val="100000"/>
              </a:lnSpc>
              <a:spcBef>
                <a:spcPts val="100"/>
              </a:spcBef>
            </a:pPr>
            <a:r>
              <a:rPr sz="2400" b="1" spc="-85" dirty="0">
                <a:solidFill>
                  <a:srgbClr val="FFFFFF"/>
                </a:solidFill>
                <a:latin typeface="Arial"/>
                <a:cs typeface="Arial"/>
              </a:rPr>
              <a:t>A</a:t>
            </a:r>
            <a:r>
              <a:rPr sz="2400" b="1" dirty="0">
                <a:solidFill>
                  <a:srgbClr val="FFFFFF"/>
                </a:solidFill>
                <a:latin typeface="Arial"/>
                <a:cs typeface="Arial"/>
              </a:rPr>
              <a:t>IR</a:t>
            </a:r>
            <a:r>
              <a:rPr sz="2400" b="1" spc="35" dirty="0">
                <a:solidFill>
                  <a:srgbClr val="FFFFFF"/>
                </a:solidFill>
                <a:latin typeface="Arial"/>
                <a:cs typeface="Arial"/>
              </a:rPr>
              <a:t>W</a:t>
            </a:r>
            <a:r>
              <a:rPr sz="2400" b="1" spc="-60" dirty="0">
                <a:solidFill>
                  <a:srgbClr val="FFFFFF"/>
                </a:solidFill>
                <a:latin typeface="Arial"/>
                <a:cs typeface="Arial"/>
              </a:rPr>
              <a:t>A</a:t>
            </a:r>
            <a:r>
              <a:rPr sz="2400" b="1" dirty="0">
                <a:solidFill>
                  <a:srgbClr val="FFFFFF"/>
                </a:solidFill>
                <a:latin typeface="Arial"/>
                <a:cs typeface="Arial"/>
              </a:rPr>
              <a:t>Y</a:t>
            </a:r>
            <a:endParaRPr sz="2400">
              <a:latin typeface="Arial"/>
              <a:cs typeface="Arial"/>
            </a:endParaRPr>
          </a:p>
        </p:txBody>
      </p:sp>
      <p:sp>
        <p:nvSpPr>
          <p:cNvPr id="8" name="object 8"/>
          <p:cNvSpPr/>
          <p:nvPr/>
        </p:nvSpPr>
        <p:spPr>
          <a:xfrm>
            <a:off x="795527" y="3828288"/>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798667"/>
          </a:solidFill>
        </p:spPr>
        <p:txBody>
          <a:bodyPr wrap="square" lIns="0" tIns="0" rIns="0" bIns="0" rtlCol="0"/>
          <a:lstStyle/>
          <a:p>
            <a:endParaRPr/>
          </a:p>
        </p:txBody>
      </p:sp>
      <p:sp>
        <p:nvSpPr>
          <p:cNvPr id="9" name="object 9"/>
          <p:cNvSpPr txBox="1"/>
          <p:nvPr/>
        </p:nvSpPr>
        <p:spPr>
          <a:xfrm>
            <a:off x="1704594" y="3980129"/>
            <a:ext cx="3670935" cy="39179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RESPIRATION</a:t>
            </a:r>
            <a:r>
              <a:rPr sz="2400" b="1" spc="55" dirty="0">
                <a:solidFill>
                  <a:srgbClr val="FFFFFF"/>
                </a:solidFill>
                <a:latin typeface="Arial"/>
                <a:cs typeface="Arial"/>
              </a:rPr>
              <a:t> </a:t>
            </a:r>
            <a:r>
              <a:rPr sz="2400" i="1" spc="-5" dirty="0">
                <a:solidFill>
                  <a:srgbClr val="FFFFFF"/>
                </a:solidFill>
                <a:latin typeface="Arial"/>
                <a:cs typeface="Arial"/>
              </a:rPr>
              <a:t>(breathing)</a:t>
            </a:r>
            <a:endParaRPr sz="2400">
              <a:latin typeface="Arial"/>
              <a:cs typeface="Arial"/>
            </a:endParaRPr>
          </a:p>
        </p:txBody>
      </p:sp>
      <p:sp>
        <p:nvSpPr>
          <p:cNvPr id="10" name="object 10"/>
          <p:cNvSpPr/>
          <p:nvPr/>
        </p:nvSpPr>
        <p:spPr>
          <a:xfrm>
            <a:off x="795527" y="4687823"/>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F16438"/>
          </a:solidFill>
        </p:spPr>
        <p:txBody>
          <a:bodyPr wrap="square" lIns="0" tIns="0" rIns="0" bIns="0" rtlCol="0"/>
          <a:lstStyle/>
          <a:p>
            <a:endParaRPr/>
          </a:p>
        </p:txBody>
      </p:sp>
      <p:sp>
        <p:nvSpPr>
          <p:cNvPr id="11" name="object 11"/>
          <p:cNvSpPr txBox="1"/>
          <p:nvPr/>
        </p:nvSpPr>
        <p:spPr>
          <a:xfrm>
            <a:off x="1713102" y="4862271"/>
            <a:ext cx="211391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CI</a:t>
            </a:r>
            <a:r>
              <a:rPr sz="2400" b="1" spc="-10" dirty="0">
                <a:solidFill>
                  <a:srgbClr val="FFFFFF"/>
                </a:solidFill>
                <a:latin typeface="Arial"/>
                <a:cs typeface="Arial"/>
              </a:rPr>
              <a:t>R</a:t>
            </a:r>
            <a:r>
              <a:rPr sz="2400" b="1" dirty="0">
                <a:solidFill>
                  <a:srgbClr val="FFFFFF"/>
                </a:solidFill>
                <a:latin typeface="Arial"/>
                <a:cs typeface="Arial"/>
              </a:rPr>
              <a:t>C</a:t>
            </a:r>
            <a:r>
              <a:rPr sz="2400" b="1" spc="-15" dirty="0">
                <a:solidFill>
                  <a:srgbClr val="FFFFFF"/>
                </a:solidFill>
                <a:latin typeface="Arial"/>
                <a:cs typeface="Arial"/>
              </a:rPr>
              <a:t>U</a:t>
            </a:r>
            <a:r>
              <a:rPr sz="2400" b="1" dirty="0">
                <a:solidFill>
                  <a:srgbClr val="FFFFFF"/>
                </a:solidFill>
                <a:latin typeface="Arial"/>
                <a:cs typeface="Arial"/>
              </a:rPr>
              <a:t>L</a:t>
            </a:r>
            <a:r>
              <a:rPr sz="2400" b="1" spc="-85" dirty="0">
                <a:solidFill>
                  <a:srgbClr val="FFFFFF"/>
                </a:solidFill>
                <a:latin typeface="Arial"/>
                <a:cs typeface="Arial"/>
              </a:rPr>
              <a:t>A</a:t>
            </a:r>
            <a:r>
              <a:rPr sz="2400" b="1" dirty="0">
                <a:solidFill>
                  <a:srgbClr val="FFFFFF"/>
                </a:solidFill>
                <a:latin typeface="Arial"/>
                <a:cs typeface="Arial"/>
              </a:rPr>
              <a:t>TION</a:t>
            </a:r>
            <a:endParaRPr sz="2400">
              <a:latin typeface="Arial"/>
              <a:cs typeface="Arial"/>
            </a:endParaRPr>
          </a:p>
        </p:txBody>
      </p:sp>
      <p:sp>
        <p:nvSpPr>
          <p:cNvPr id="12" name="object 12"/>
          <p:cNvSpPr/>
          <p:nvPr/>
        </p:nvSpPr>
        <p:spPr>
          <a:xfrm>
            <a:off x="810768" y="5544311"/>
            <a:ext cx="756285" cy="756285"/>
          </a:xfrm>
          <a:custGeom>
            <a:avLst/>
            <a:gdLst/>
            <a:ahLst/>
            <a:cxnLst/>
            <a:rect l="l" t="t" r="r" b="b"/>
            <a:pathLst>
              <a:path w="756285" h="756285">
                <a:moveTo>
                  <a:pt x="377951"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1" y="755904"/>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4" y="377951"/>
                </a:lnTo>
                <a:lnTo>
                  <a:pt x="752960" y="330542"/>
                </a:lnTo>
                <a:lnTo>
                  <a:pt x="744364" y="284890"/>
                </a:lnTo>
                <a:lnTo>
                  <a:pt x="730469" y="241349"/>
                </a:lnTo>
                <a:lnTo>
                  <a:pt x="711631" y="200274"/>
                </a:lnTo>
                <a:lnTo>
                  <a:pt x="688201" y="162019"/>
                </a:lnTo>
                <a:lnTo>
                  <a:pt x="660535" y="126939"/>
                </a:lnTo>
                <a:lnTo>
                  <a:pt x="628985" y="95386"/>
                </a:lnTo>
                <a:lnTo>
                  <a:pt x="593906" y="67716"/>
                </a:lnTo>
                <a:lnTo>
                  <a:pt x="555651" y="44282"/>
                </a:lnTo>
                <a:lnTo>
                  <a:pt x="514575" y="25440"/>
                </a:lnTo>
                <a:lnTo>
                  <a:pt x="471030" y="11542"/>
                </a:lnTo>
                <a:lnTo>
                  <a:pt x="425371" y="2944"/>
                </a:lnTo>
                <a:lnTo>
                  <a:pt x="377951" y="0"/>
                </a:lnTo>
                <a:close/>
              </a:path>
            </a:pathLst>
          </a:custGeom>
          <a:solidFill>
            <a:srgbClr val="764666"/>
          </a:solidFill>
        </p:spPr>
        <p:txBody>
          <a:bodyPr wrap="square" lIns="0" tIns="0" rIns="0" bIns="0" rtlCol="0"/>
          <a:lstStyle/>
          <a:p>
            <a:endParaRPr/>
          </a:p>
        </p:txBody>
      </p:sp>
      <p:sp>
        <p:nvSpPr>
          <p:cNvPr id="13" name="object 13"/>
          <p:cNvSpPr txBox="1"/>
          <p:nvPr/>
        </p:nvSpPr>
        <p:spPr>
          <a:xfrm>
            <a:off x="1756029" y="5534050"/>
            <a:ext cx="2448560" cy="75755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HYPOTHERMIA</a:t>
            </a:r>
            <a:r>
              <a:rPr sz="2400" b="1" spc="-35" dirty="0">
                <a:solidFill>
                  <a:srgbClr val="FFFFFF"/>
                </a:solidFill>
                <a:latin typeface="Arial"/>
                <a:cs typeface="Arial"/>
              </a:rPr>
              <a:t> </a:t>
            </a:r>
            <a:r>
              <a:rPr sz="2400" b="1" dirty="0">
                <a:solidFill>
                  <a:srgbClr val="FFFFFF"/>
                </a:solidFill>
                <a:latin typeface="Arial"/>
                <a:cs typeface="Arial"/>
              </a:rPr>
              <a:t>/</a:t>
            </a:r>
            <a:endParaRPr sz="2400">
              <a:latin typeface="Arial"/>
              <a:cs typeface="Arial"/>
            </a:endParaRPr>
          </a:p>
          <a:p>
            <a:pPr marL="12700">
              <a:lnSpc>
                <a:spcPct val="100000"/>
              </a:lnSpc>
              <a:spcBef>
                <a:spcPts val="5"/>
              </a:spcBef>
            </a:pPr>
            <a:r>
              <a:rPr sz="2400" b="1" spc="-20" dirty="0">
                <a:solidFill>
                  <a:srgbClr val="FFFFFF"/>
                </a:solidFill>
                <a:latin typeface="Arial"/>
                <a:cs typeface="Arial"/>
              </a:rPr>
              <a:t>HEAD</a:t>
            </a:r>
            <a:r>
              <a:rPr sz="2400" b="1" spc="15" dirty="0">
                <a:solidFill>
                  <a:srgbClr val="FFFFFF"/>
                </a:solidFill>
                <a:latin typeface="Arial"/>
                <a:cs typeface="Arial"/>
              </a:rPr>
              <a:t> </a:t>
            </a:r>
            <a:r>
              <a:rPr sz="2400" b="1" dirty="0">
                <a:solidFill>
                  <a:srgbClr val="FFFFFF"/>
                </a:solidFill>
                <a:latin typeface="Arial"/>
                <a:cs typeface="Arial"/>
              </a:rPr>
              <a:t>INJURIES</a:t>
            </a:r>
            <a:endParaRPr sz="2400">
              <a:latin typeface="Arial"/>
              <a:cs typeface="Arial"/>
            </a:endParaRPr>
          </a:p>
        </p:txBody>
      </p:sp>
      <p:sp>
        <p:nvSpPr>
          <p:cNvPr id="14" name="object 14"/>
          <p:cNvSpPr/>
          <p:nvPr/>
        </p:nvSpPr>
        <p:spPr>
          <a:xfrm>
            <a:off x="795527" y="2109216"/>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D53439"/>
          </a:solidFill>
        </p:spPr>
        <p:txBody>
          <a:bodyPr wrap="square" lIns="0" tIns="0" rIns="0" bIns="0" rtlCol="0"/>
          <a:lstStyle/>
          <a:p>
            <a:endParaRPr/>
          </a:p>
        </p:txBody>
      </p:sp>
      <p:sp>
        <p:nvSpPr>
          <p:cNvPr id="15" name="object 15"/>
          <p:cNvSpPr txBox="1"/>
          <p:nvPr/>
        </p:nvSpPr>
        <p:spPr>
          <a:xfrm>
            <a:off x="919073" y="2002155"/>
            <a:ext cx="506730" cy="4322445"/>
          </a:xfrm>
          <a:prstGeom prst="rect">
            <a:avLst/>
          </a:prstGeom>
        </p:spPr>
        <p:txBody>
          <a:bodyPr vert="horz" wrap="square" lIns="0" tIns="12065" rIns="0" bIns="0" rtlCol="0">
            <a:spAutoFit/>
          </a:bodyPr>
          <a:lstStyle/>
          <a:p>
            <a:pPr marL="55244" marR="5080" indent="-43180" algn="just">
              <a:lnSpc>
                <a:spcPct val="141000"/>
              </a:lnSpc>
              <a:spcBef>
                <a:spcPts val="95"/>
              </a:spcBef>
            </a:pPr>
            <a:r>
              <a:rPr sz="4000" spc="5" dirty="0">
                <a:solidFill>
                  <a:srgbClr val="FFFFFF"/>
                </a:solidFill>
                <a:latin typeface="Arial Black"/>
                <a:cs typeface="Arial Black"/>
              </a:rPr>
              <a:t>M  A </a:t>
            </a:r>
            <a:r>
              <a:rPr sz="4000" spc="-1325" dirty="0">
                <a:solidFill>
                  <a:srgbClr val="FFFFFF"/>
                </a:solidFill>
                <a:latin typeface="Arial Black"/>
                <a:cs typeface="Arial Black"/>
              </a:rPr>
              <a:t> </a:t>
            </a:r>
            <a:r>
              <a:rPr sz="4000" spc="5" dirty="0">
                <a:solidFill>
                  <a:srgbClr val="FFFFFF"/>
                </a:solidFill>
                <a:latin typeface="Arial Black"/>
                <a:cs typeface="Arial Black"/>
              </a:rPr>
              <a:t>R </a:t>
            </a:r>
            <a:r>
              <a:rPr sz="4000" spc="-1325" dirty="0">
                <a:solidFill>
                  <a:srgbClr val="FFFFFF"/>
                </a:solidFill>
                <a:latin typeface="Arial Black"/>
                <a:cs typeface="Arial Black"/>
              </a:rPr>
              <a:t> </a:t>
            </a:r>
            <a:r>
              <a:rPr sz="4000" spc="5" dirty="0">
                <a:solidFill>
                  <a:srgbClr val="FFFFFF"/>
                </a:solidFill>
                <a:latin typeface="Arial Black"/>
                <a:cs typeface="Arial Black"/>
              </a:rPr>
              <a:t>C </a:t>
            </a:r>
            <a:r>
              <a:rPr sz="4000" spc="-1325" dirty="0">
                <a:solidFill>
                  <a:srgbClr val="FFFFFF"/>
                </a:solidFill>
                <a:latin typeface="Arial Black"/>
                <a:cs typeface="Arial Black"/>
              </a:rPr>
              <a:t> </a:t>
            </a:r>
            <a:r>
              <a:rPr sz="4000" spc="5" dirty="0">
                <a:solidFill>
                  <a:srgbClr val="FFFFFF"/>
                </a:solidFill>
                <a:latin typeface="Arial Black"/>
                <a:cs typeface="Arial Black"/>
              </a:rPr>
              <a:t>H</a:t>
            </a:r>
            <a:endParaRPr sz="4000" dirty="0">
              <a:latin typeface="Arial Black"/>
              <a:cs typeface="Arial Black"/>
            </a:endParaRPr>
          </a:p>
        </p:txBody>
      </p:sp>
      <p:sp>
        <p:nvSpPr>
          <p:cNvPr id="16" name="object 16"/>
          <p:cNvSpPr/>
          <p:nvPr/>
        </p:nvSpPr>
        <p:spPr>
          <a:xfrm>
            <a:off x="6714743" y="3334511"/>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7" name="object 17"/>
          <p:cNvSpPr/>
          <p:nvPr/>
        </p:nvSpPr>
        <p:spPr>
          <a:xfrm>
            <a:off x="6714743" y="421843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8" name="object 18"/>
          <p:cNvSpPr/>
          <p:nvPr/>
        </p:nvSpPr>
        <p:spPr>
          <a:xfrm>
            <a:off x="6714743" y="5105400"/>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61"/>
                </a:lnTo>
                <a:lnTo>
                  <a:pt x="11539" y="471013"/>
                </a:lnTo>
                <a:lnTo>
                  <a:pt x="25434" y="514554"/>
                </a:lnTo>
                <a:lnTo>
                  <a:pt x="44272" y="555629"/>
                </a:lnTo>
                <a:lnTo>
                  <a:pt x="67702" y="593884"/>
                </a:lnTo>
                <a:lnTo>
                  <a:pt x="95368" y="628964"/>
                </a:lnTo>
                <a:lnTo>
                  <a:pt x="126918" y="660517"/>
                </a:lnTo>
                <a:lnTo>
                  <a:pt x="161997" y="688187"/>
                </a:lnTo>
                <a:lnTo>
                  <a:pt x="200252" y="711621"/>
                </a:lnTo>
                <a:lnTo>
                  <a:pt x="241328" y="730463"/>
                </a:lnTo>
                <a:lnTo>
                  <a:pt x="284873" y="744361"/>
                </a:lnTo>
                <a:lnTo>
                  <a:pt x="330532" y="752959"/>
                </a:lnTo>
                <a:lnTo>
                  <a:pt x="377951" y="755904"/>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pPr marL="82550" algn="ctr">
              <a:lnSpc>
                <a:spcPct val="100000"/>
              </a:lnSpc>
              <a:spcBef>
                <a:spcPts val="2175"/>
              </a:spcBef>
            </a:pPr>
            <a:endParaRPr lang="en-US" sz="4000" dirty="0">
              <a:latin typeface="Arial Black"/>
              <a:cs typeface="Arial Black"/>
            </a:endParaRPr>
          </a:p>
        </p:txBody>
      </p:sp>
      <p:sp>
        <p:nvSpPr>
          <p:cNvPr id="19" name="object 19"/>
          <p:cNvSpPr/>
          <p:nvPr/>
        </p:nvSpPr>
        <p:spPr>
          <a:xfrm>
            <a:off x="6714743" y="246583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20" name="object 20"/>
          <p:cNvSpPr txBox="1"/>
          <p:nvPr/>
        </p:nvSpPr>
        <p:spPr>
          <a:xfrm>
            <a:off x="6826757" y="2362200"/>
            <a:ext cx="534670" cy="2575320"/>
          </a:xfrm>
          <a:prstGeom prst="rect">
            <a:avLst/>
          </a:prstGeom>
        </p:spPr>
        <p:txBody>
          <a:bodyPr vert="horz" wrap="square" lIns="0" tIns="2540" rIns="0" bIns="0" rtlCol="0">
            <a:spAutoFit/>
          </a:bodyPr>
          <a:lstStyle/>
          <a:p>
            <a:pPr marL="12700" marR="5080" indent="69850" algn="ctr">
              <a:lnSpc>
                <a:spcPct val="143900"/>
              </a:lnSpc>
              <a:spcBef>
                <a:spcPts val="20"/>
              </a:spcBef>
            </a:pPr>
            <a:r>
              <a:rPr sz="4000" spc="5" dirty="0">
                <a:solidFill>
                  <a:srgbClr val="FFFFFF"/>
                </a:solidFill>
                <a:latin typeface="Arial Black"/>
                <a:cs typeface="Arial Black"/>
              </a:rPr>
              <a:t>P </a:t>
            </a:r>
            <a:r>
              <a:rPr sz="4000" spc="-1325" dirty="0">
                <a:solidFill>
                  <a:srgbClr val="FFFFFF"/>
                </a:solidFill>
                <a:latin typeface="Arial Black"/>
                <a:cs typeface="Arial Black"/>
              </a:rPr>
              <a:t> </a:t>
            </a:r>
            <a:r>
              <a:rPr lang="en-US" sz="4000" spc="-1325" dirty="0">
                <a:solidFill>
                  <a:srgbClr val="FFFFFF"/>
                </a:solidFill>
                <a:latin typeface="Arial Black"/>
                <a:cs typeface="Arial Black"/>
              </a:rPr>
              <a:t>    </a:t>
            </a:r>
            <a:r>
              <a:rPr sz="4000" spc="5" dirty="0">
                <a:solidFill>
                  <a:srgbClr val="FFFFFF"/>
                </a:solidFill>
                <a:latin typeface="Arial Black"/>
                <a:cs typeface="Arial Black"/>
              </a:rPr>
              <a:t>A</a:t>
            </a:r>
            <a:r>
              <a:rPr lang="en-US" sz="4000" spc="5" dirty="0">
                <a:solidFill>
                  <a:srgbClr val="FFFFFF"/>
                </a:solidFill>
                <a:latin typeface="Arial Black"/>
                <a:cs typeface="Arial Black"/>
              </a:rPr>
              <a:t> </a:t>
            </a:r>
            <a:r>
              <a:rPr sz="4000" spc="-1325" dirty="0">
                <a:solidFill>
                  <a:srgbClr val="FFFFFF"/>
                </a:solidFill>
                <a:latin typeface="Arial Black"/>
                <a:cs typeface="Arial Black"/>
              </a:rPr>
              <a:t> </a:t>
            </a:r>
            <a:r>
              <a:rPr sz="4000" spc="5" dirty="0">
                <a:solidFill>
                  <a:srgbClr val="FFFFFF"/>
                </a:solidFill>
                <a:latin typeface="Arial Black"/>
                <a:cs typeface="Arial Black"/>
              </a:rPr>
              <a:t>W</a:t>
            </a:r>
            <a:endParaRPr sz="4000" dirty="0">
              <a:latin typeface="Arial Black"/>
              <a:cs typeface="Arial Black"/>
            </a:endParaRPr>
          </a:p>
        </p:txBody>
      </p:sp>
      <p:sp>
        <p:nvSpPr>
          <p:cNvPr id="21" name="object 21"/>
          <p:cNvSpPr/>
          <p:nvPr/>
        </p:nvSpPr>
        <p:spPr>
          <a:xfrm>
            <a:off x="6097523" y="1653539"/>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2" name="object 22"/>
          <p:cNvSpPr/>
          <p:nvPr/>
        </p:nvSpPr>
        <p:spPr>
          <a:xfrm>
            <a:off x="4792725" y="2291842"/>
            <a:ext cx="1271270" cy="347980"/>
          </a:xfrm>
          <a:custGeom>
            <a:avLst/>
            <a:gdLst/>
            <a:ahLst/>
            <a:cxnLst/>
            <a:rect l="l" t="t" r="r" b="b"/>
            <a:pathLst>
              <a:path w="1271270" h="347980">
                <a:moveTo>
                  <a:pt x="1097280" y="0"/>
                </a:moveTo>
                <a:lnTo>
                  <a:pt x="173736" y="0"/>
                </a:lnTo>
                <a:lnTo>
                  <a:pt x="127529" y="6201"/>
                </a:lnTo>
                <a:lnTo>
                  <a:pt x="86021" y="23706"/>
                </a:lnTo>
                <a:lnTo>
                  <a:pt x="50863" y="50863"/>
                </a:lnTo>
                <a:lnTo>
                  <a:pt x="23706" y="86021"/>
                </a:lnTo>
                <a:lnTo>
                  <a:pt x="6201" y="127529"/>
                </a:lnTo>
                <a:lnTo>
                  <a:pt x="0" y="173735"/>
                </a:lnTo>
                <a:lnTo>
                  <a:pt x="6201" y="219942"/>
                </a:lnTo>
                <a:lnTo>
                  <a:pt x="23706" y="261450"/>
                </a:lnTo>
                <a:lnTo>
                  <a:pt x="50863" y="296608"/>
                </a:lnTo>
                <a:lnTo>
                  <a:pt x="86021" y="323765"/>
                </a:lnTo>
                <a:lnTo>
                  <a:pt x="127529" y="341270"/>
                </a:lnTo>
                <a:lnTo>
                  <a:pt x="173736" y="347471"/>
                </a:lnTo>
                <a:lnTo>
                  <a:pt x="1097280" y="347471"/>
                </a:lnTo>
                <a:lnTo>
                  <a:pt x="1143486" y="341270"/>
                </a:lnTo>
                <a:lnTo>
                  <a:pt x="1184994" y="323765"/>
                </a:lnTo>
                <a:lnTo>
                  <a:pt x="1220152" y="296608"/>
                </a:lnTo>
                <a:lnTo>
                  <a:pt x="1247309" y="261450"/>
                </a:lnTo>
                <a:lnTo>
                  <a:pt x="1264814" y="219942"/>
                </a:lnTo>
                <a:lnTo>
                  <a:pt x="1271015" y="173735"/>
                </a:lnTo>
                <a:lnTo>
                  <a:pt x="1264814" y="127529"/>
                </a:lnTo>
                <a:lnTo>
                  <a:pt x="1247309" y="86021"/>
                </a:lnTo>
                <a:lnTo>
                  <a:pt x="1220152" y="50863"/>
                </a:lnTo>
                <a:lnTo>
                  <a:pt x="1184994" y="23706"/>
                </a:lnTo>
                <a:lnTo>
                  <a:pt x="1143486" y="6201"/>
                </a:lnTo>
                <a:lnTo>
                  <a:pt x="1097280" y="0"/>
                </a:lnTo>
                <a:close/>
              </a:path>
            </a:pathLst>
          </a:custGeom>
          <a:solidFill>
            <a:srgbClr val="D53439"/>
          </a:solidFill>
        </p:spPr>
        <p:txBody>
          <a:bodyPr wrap="square" lIns="0" tIns="0" rIns="0" bIns="0" rtlCol="0"/>
          <a:lstStyle/>
          <a:p>
            <a:pPr algn="ctr"/>
            <a:r>
              <a:rPr lang="en-US" sz="1800" b="1" spc="-5" dirty="0">
                <a:solidFill>
                  <a:srgbClr val="F1F1F1"/>
                </a:solidFill>
                <a:latin typeface="Arial"/>
                <a:cs typeface="Arial"/>
              </a:rPr>
              <a:t>#1</a:t>
            </a:r>
            <a:r>
              <a:rPr lang="en-US" sz="1800" b="1" spc="-30" dirty="0">
                <a:solidFill>
                  <a:srgbClr val="F1F1F1"/>
                </a:solidFill>
                <a:latin typeface="Arial"/>
                <a:cs typeface="Arial"/>
              </a:rPr>
              <a:t> </a:t>
            </a:r>
            <a:r>
              <a:rPr lang="en-US" sz="1800" b="1" dirty="0">
                <a:solidFill>
                  <a:srgbClr val="F1F1F1"/>
                </a:solidFill>
                <a:latin typeface="Arial"/>
                <a:cs typeface="Arial"/>
              </a:rPr>
              <a:t>priority</a:t>
            </a:r>
            <a:endParaRPr lang="en-US" sz="1800" dirty="0">
              <a:latin typeface="Arial"/>
              <a:cs typeface="Arial"/>
            </a:endParaRPr>
          </a:p>
          <a:p>
            <a:pPr algn="ctr"/>
            <a:endParaRPr dirty="0"/>
          </a:p>
        </p:txBody>
      </p:sp>
      <p:sp>
        <p:nvSpPr>
          <p:cNvPr id="24" name="object 24"/>
          <p:cNvSpPr txBox="1"/>
          <p:nvPr/>
        </p:nvSpPr>
        <p:spPr>
          <a:xfrm>
            <a:off x="6781800" y="1496384"/>
            <a:ext cx="4641850" cy="4142416"/>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AFTER</a:t>
            </a:r>
            <a:r>
              <a:rPr sz="2400" b="1" spc="5" dirty="0">
                <a:solidFill>
                  <a:srgbClr val="FFFFFF"/>
                </a:solidFill>
                <a:latin typeface="Arial"/>
                <a:cs typeface="Arial"/>
              </a:rPr>
              <a:t> </a:t>
            </a:r>
            <a:r>
              <a:rPr sz="2400" b="1" spc="-5" dirty="0">
                <a:solidFill>
                  <a:srgbClr val="FFFFFF"/>
                </a:solidFill>
                <a:latin typeface="Arial"/>
                <a:cs typeface="Arial"/>
              </a:rPr>
              <a:t>LIFE-THREATENING</a:t>
            </a:r>
            <a:endParaRPr sz="2400" dirty="0">
              <a:latin typeface="Arial"/>
              <a:cs typeface="Arial"/>
            </a:endParaRPr>
          </a:p>
          <a:p>
            <a:pPr>
              <a:lnSpc>
                <a:spcPct val="100000"/>
              </a:lnSpc>
              <a:spcBef>
                <a:spcPts val="35"/>
              </a:spcBef>
            </a:pPr>
            <a:endParaRPr sz="3050" dirty="0">
              <a:latin typeface="Arial"/>
              <a:cs typeface="Arial"/>
            </a:endParaRPr>
          </a:p>
          <a:p>
            <a:pPr marL="1007744" marR="1127125">
              <a:lnSpc>
                <a:spcPct val="227000"/>
              </a:lnSpc>
            </a:pPr>
            <a:r>
              <a:rPr sz="2400" b="1" spc="-25" dirty="0">
                <a:solidFill>
                  <a:srgbClr val="FFFFFF"/>
                </a:solidFill>
                <a:latin typeface="Arial"/>
                <a:cs typeface="Arial"/>
              </a:rPr>
              <a:t>PAIN </a:t>
            </a:r>
            <a:r>
              <a:rPr sz="2400" b="1" spc="-20" dirty="0">
                <a:solidFill>
                  <a:srgbClr val="FFFFFF"/>
                </a:solidFill>
                <a:latin typeface="Arial"/>
                <a:cs typeface="Arial"/>
              </a:rPr>
              <a:t> </a:t>
            </a:r>
            <a:r>
              <a:rPr sz="2400" b="1" spc="-85" dirty="0">
                <a:solidFill>
                  <a:srgbClr val="FFFFFF"/>
                </a:solidFill>
                <a:latin typeface="Arial"/>
                <a:cs typeface="Arial"/>
              </a:rPr>
              <a:t>A</a:t>
            </a:r>
            <a:r>
              <a:rPr sz="2400" b="1" dirty="0">
                <a:solidFill>
                  <a:srgbClr val="FFFFFF"/>
                </a:solidFill>
                <a:latin typeface="Arial"/>
                <a:cs typeface="Arial"/>
              </a:rPr>
              <a:t>N</a:t>
            </a:r>
            <a:r>
              <a:rPr sz="2400" b="1" spc="-10" dirty="0">
                <a:solidFill>
                  <a:srgbClr val="FFFFFF"/>
                </a:solidFill>
                <a:latin typeface="Arial"/>
                <a:cs typeface="Arial"/>
              </a:rPr>
              <a:t>T</a:t>
            </a:r>
            <a:r>
              <a:rPr sz="2400" b="1" dirty="0">
                <a:solidFill>
                  <a:srgbClr val="FFFFFF"/>
                </a:solidFill>
                <a:latin typeface="Arial"/>
                <a:cs typeface="Arial"/>
              </a:rPr>
              <a:t>IBI</a:t>
            </a:r>
            <a:r>
              <a:rPr sz="2400" b="1" spc="5" dirty="0">
                <a:solidFill>
                  <a:srgbClr val="FFFFFF"/>
                </a:solidFill>
                <a:latin typeface="Arial"/>
                <a:cs typeface="Arial"/>
              </a:rPr>
              <a:t>O</a:t>
            </a:r>
            <a:r>
              <a:rPr sz="2400" b="1" dirty="0">
                <a:solidFill>
                  <a:srgbClr val="FFFFFF"/>
                </a:solidFill>
                <a:latin typeface="Arial"/>
                <a:cs typeface="Arial"/>
              </a:rPr>
              <a:t>TICS</a:t>
            </a:r>
            <a:endParaRPr sz="2400" dirty="0">
              <a:latin typeface="Arial"/>
              <a:cs typeface="Arial"/>
            </a:endParaRPr>
          </a:p>
          <a:p>
            <a:pPr marL="1007744" marR="1437640">
              <a:lnSpc>
                <a:spcPct val="226700"/>
              </a:lnSpc>
              <a:spcBef>
                <a:spcPts val="640"/>
              </a:spcBef>
            </a:pPr>
            <a:r>
              <a:rPr sz="2400" b="1" spc="-5" dirty="0">
                <a:solidFill>
                  <a:srgbClr val="FFFFFF"/>
                </a:solidFill>
                <a:latin typeface="Arial"/>
                <a:cs typeface="Arial"/>
              </a:rPr>
              <a:t>WOUNDS </a:t>
            </a:r>
            <a:r>
              <a:rPr sz="2400" b="1" dirty="0">
                <a:solidFill>
                  <a:srgbClr val="FFFFFF"/>
                </a:solidFill>
                <a:latin typeface="Arial"/>
                <a:cs typeface="Arial"/>
              </a:rPr>
              <a:t> SPLINTING</a:t>
            </a:r>
            <a:endParaRPr sz="2400" dirty="0">
              <a:latin typeface="Arial"/>
              <a:cs typeface="Arial"/>
            </a:endParaRPr>
          </a:p>
        </p:txBody>
      </p:sp>
      <p:sp>
        <p:nvSpPr>
          <p:cNvPr id="23" name="object 23"/>
          <p:cNvSpPr txBox="1"/>
          <p:nvPr/>
        </p:nvSpPr>
        <p:spPr>
          <a:xfrm>
            <a:off x="1704594" y="1369263"/>
            <a:ext cx="3545204" cy="1274708"/>
          </a:xfrm>
          <a:prstGeom prst="rect">
            <a:avLst/>
          </a:prstGeom>
        </p:spPr>
        <p:txBody>
          <a:bodyPr vert="horz" wrap="square" lIns="0" tIns="12700" rIns="0" bIns="0" rtlCol="0">
            <a:spAutoFit/>
          </a:bodyPr>
          <a:lstStyle/>
          <a:p>
            <a:pPr marR="470534" algn="ctr">
              <a:lnSpc>
                <a:spcPct val="100000"/>
              </a:lnSpc>
              <a:spcBef>
                <a:spcPts val="100"/>
              </a:spcBef>
            </a:pPr>
            <a:r>
              <a:rPr sz="2400" b="1" spc="-10" dirty="0">
                <a:solidFill>
                  <a:srgbClr val="FFFFFF"/>
                </a:solidFill>
                <a:latin typeface="Arial"/>
                <a:cs typeface="Arial"/>
              </a:rPr>
              <a:t>POTENTIALLY</a:t>
            </a:r>
            <a:r>
              <a:rPr sz="2400" b="1" spc="15" dirty="0">
                <a:solidFill>
                  <a:srgbClr val="FFFFFF"/>
                </a:solidFill>
                <a:latin typeface="Arial"/>
                <a:cs typeface="Arial"/>
              </a:rPr>
              <a:t> </a:t>
            </a:r>
            <a:r>
              <a:rPr sz="2400" b="1" spc="-5" dirty="0">
                <a:solidFill>
                  <a:srgbClr val="FFFFFF"/>
                </a:solidFill>
                <a:latin typeface="Arial"/>
                <a:cs typeface="Arial"/>
              </a:rPr>
              <a:t>LIFE</a:t>
            </a:r>
            <a:r>
              <a:rPr lang="en-US" sz="2400" b="1" spc="-5" dirty="0">
                <a:solidFill>
                  <a:srgbClr val="FFFFFF"/>
                </a:solidFill>
                <a:latin typeface="Arial"/>
                <a:cs typeface="Arial"/>
              </a:rPr>
              <a:t>-</a:t>
            </a:r>
            <a:r>
              <a:rPr sz="2400" b="1" spc="-10" dirty="0">
                <a:solidFill>
                  <a:srgbClr val="FFFFFF"/>
                </a:solidFill>
                <a:latin typeface="Arial"/>
                <a:cs typeface="Arial"/>
              </a:rPr>
              <a:t>THREATENING</a:t>
            </a:r>
            <a:endParaRPr sz="2400" dirty="0">
              <a:latin typeface="Arial"/>
              <a:cs typeface="Arial"/>
            </a:endParaRPr>
          </a:p>
          <a:p>
            <a:pPr marR="480059" algn="ctr">
              <a:lnSpc>
                <a:spcPct val="100000"/>
              </a:lnSpc>
              <a:spcBef>
                <a:spcPts val="1245"/>
              </a:spcBef>
            </a:pPr>
            <a:r>
              <a:rPr sz="2400" b="1" spc="-10" dirty="0">
                <a:solidFill>
                  <a:srgbClr val="FFFFFF"/>
                </a:solidFill>
                <a:latin typeface="Arial"/>
                <a:cs typeface="Arial"/>
              </a:rPr>
              <a:t>MASSIVE</a:t>
            </a:r>
            <a:r>
              <a:rPr sz="2400" b="1" spc="5" dirty="0">
                <a:solidFill>
                  <a:srgbClr val="FFFFFF"/>
                </a:solidFill>
                <a:latin typeface="Arial"/>
                <a:cs typeface="Arial"/>
              </a:rPr>
              <a:t> </a:t>
            </a:r>
            <a:r>
              <a:rPr sz="2400" b="1" spc="-5" dirty="0">
                <a:solidFill>
                  <a:srgbClr val="FFFFFF"/>
                </a:solidFill>
                <a:latin typeface="Arial"/>
                <a:cs typeface="Arial"/>
              </a:rPr>
              <a:t>BLEEDING</a:t>
            </a:r>
            <a:endParaRPr sz="2400" dirty="0">
              <a:latin typeface="Arial"/>
              <a:cs typeface="Arial"/>
            </a:endParaRP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12</a:t>
            </a:fld>
            <a:endParaRPr sz="1200"/>
          </a:p>
        </p:txBody>
      </p:sp>
      <p:sp>
        <p:nvSpPr>
          <p:cNvPr id="26" name="TextBox 25">
            <a:extLst>
              <a:ext uri="{FF2B5EF4-FFF2-40B4-BE49-F238E27FC236}">
                <a16:creationId xmlns:a16="http://schemas.microsoft.com/office/drawing/2014/main" id="{2CDED4C7-DFB3-4966-1596-064C1A66524B}"/>
              </a:ext>
            </a:extLst>
          </p:cNvPr>
          <p:cNvSpPr txBox="1"/>
          <p:nvPr/>
        </p:nvSpPr>
        <p:spPr>
          <a:xfrm>
            <a:off x="6439484" y="5149786"/>
            <a:ext cx="1266444" cy="707886"/>
          </a:xfrm>
          <a:prstGeom prst="rect">
            <a:avLst/>
          </a:prstGeom>
          <a:noFill/>
        </p:spPr>
        <p:txBody>
          <a:bodyPr wrap="square" rtlCol="0">
            <a:spAutoFit/>
          </a:bodyPr>
          <a:lstStyle/>
          <a:p>
            <a:pPr algn="ctr"/>
            <a:r>
              <a:rPr lang="en-US" sz="4000" spc="5" dirty="0">
                <a:solidFill>
                  <a:srgbClr val="FFFFFF"/>
                </a:solidFill>
                <a:latin typeface="Arial Black"/>
                <a:cs typeface="Arial Black"/>
              </a:rPr>
              <a:t>S</a:t>
            </a:r>
            <a:endParaRPr lang="en-US" sz="1800" dirty="0">
              <a:latin typeface="Arial Black"/>
              <a:cs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prstGeom prst="rect">
            <a:avLst/>
          </a:prstGeom>
        </p:spPr>
        <p:txBody>
          <a:bodyPr vert="horz" wrap="square" lIns="0" tIns="124333" rIns="0" bIns="0" rtlCol="0">
            <a:spAutoFit/>
          </a:bodyPr>
          <a:lstStyle/>
          <a:p>
            <a:pPr marL="1348740" marR="5080" indent="563880">
              <a:lnSpc>
                <a:spcPts val="3890"/>
              </a:lnSpc>
              <a:spcBef>
                <a:spcPts val="585"/>
              </a:spcBef>
            </a:pPr>
            <a:r>
              <a:rPr spc="-20" dirty="0"/>
              <a:t>TACTICAL</a:t>
            </a:r>
            <a:r>
              <a:rPr spc="120" dirty="0"/>
              <a:t> </a:t>
            </a:r>
            <a:r>
              <a:rPr spc="-20" dirty="0"/>
              <a:t>TRAUMA </a:t>
            </a:r>
            <a:r>
              <a:rPr spc="-15" dirty="0"/>
              <a:t> ASSESSMENT</a:t>
            </a:r>
            <a:r>
              <a:rPr spc="35" dirty="0"/>
              <a:t> </a:t>
            </a:r>
            <a:r>
              <a:rPr dirty="0"/>
              <a:t>PROCESS</a:t>
            </a:r>
          </a:p>
        </p:txBody>
      </p:sp>
      <p:pic>
        <p:nvPicPr>
          <p:cNvPr id="5" name="object 5"/>
          <p:cNvPicPr/>
          <p:nvPr/>
        </p:nvPicPr>
        <p:blipFill>
          <a:blip r:embed="rId4" cstate="print"/>
          <a:stretch>
            <a:fillRect/>
          </a:stretch>
        </p:blipFill>
        <p:spPr>
          <a:xfrm>
            <a:off x="343915" y="2120900"/>
            <a:ext cx="11516360" cy="4152391"/>
          </a:xfrm>
          <a:prstGeom prst="rect">
            <a:avLst/>
          </a:prstGeom>
        </p:spPr>
      </p:pic>
      <p:sp>
        <p:nvSpPr>
          <p:cNvPr id="6" name="object 6"/>
          <p:cNvSpPr txBox="1"/>
          <p:nvPr/>
        </p:nvSpPr>
        <p:spPr>
          <a:xfrm>
            <a:off x="5200015" y="2217546"/>
            <a:ext cx="181737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7E7E7E"/>
                </a:solidFill>
                <a:latin typeface="Arial"/>
                <a:cs typeface="Arial"/>
              </a:rPr>
              <a:t>Assessment</a:t>
            </a:r>
            <a:endParaRPr sz="24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13</a:t>
            </a:fld>
            <a:endParaRPr sz="1200"/>
          </a:p>
        </p:txBody>
      </p:sp>
      <p:sp>
        <p:nvSpPr>
          <p:cNvPr id="7" name="object 7"/>
          <p:cNvSpPr txBox="1"/>
          <p:nvPr/>
        </p:nvSpPr>
        <p:spPr>
          <a:xfrm>
            <a:off x="5041138" y="5842812"/>
            <a:ext cx="214249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7E7E7E"/>
                </a:solidFill>
                <a:latin typeface="Arial"/>
                <a:cs typeface="Arial"/>
              </a:rPr>
              <a:t>Intervention(s)</a:t>
            </a:r>
            <a:endParaRPr sz="2400">
              <a:latin typeface="Arial"/>
              <a:cs typeface="Arial"/>
            </a:endParaRPr>
          </a:p>
        </p:txBody>
      </p:sp>
      <p:graphicFrame>
        <p:nvGraphicFramePr>
          <p:cNvPr id="8" name="object 8"/>
          <p:cNvGraphicFramePr>
            <a:graphicFrameLocks noGrp="1"/>
          </p:cNvGraphicFramePr>
          <p:nvPr/>
        </p:nvGraphicFramePr>
        <p:xfrm>
          <a:off x="818032" y="2741867"/>
          <a:ext cx="10497184" cy="2902042"/>
        </p:xfrm>
        <a:graphic>
          <a:graphicData uri="http://schemas.openxmlformats.org/drawingml/2006/table">
            <a:tbl>
              <a:tblPr firstRow="1" bandRow="1">
                <a:tableStyleId>{2D5ABB26-0587-4C30-8999-92F81FD0307C}</a:tableStyleId>
              </a:tblPr>
              <a:tblGrid>
                <a:gridCol w="989330">
                  <a:extLst>
                    <a:ext uri="{9D8B030D-6E8A-4147-A177-3AD203B41FA5}">
                      <a16:colId xmlns:a16="http://schemas.microsoft.com/office/drawing/2014/main" val="20000"/>
                    </a:ext>
                  </a:extLst>
                </a:gridCol>
                <a:gridCol w="1208405">
                  <a:extLst>
                    <a:ext uri="{9D8B030D-6E8A-4147-A177-3AD203B41FA5}">
                      <a16:colId xmlns:a16="http://schemas.microsoft.com/office/drawing/2014/main" val="20001"/>
                    </a:ext>
                  </a:extLst>
                </a:gridCol>
                <a:gridCol w="1235710">
                  <a:extLst>
                    <a:ext uri="{9D8B030D-6E8A-4147-A177-3AD203B41FA5}">
                      <a16:colId xmlns:a16="http://schemas.microsoft.com/office/drawing/2014/main" val="20002"/>
                    </a:ext>
                  </a:extLst>
                </a:gridCol>
                <a:gridCol w="1226185">
                  <a:extLst>
                    <a:ext uri="{9D8B030D-6E8A-4147-A177-3AD203B41FA5}">
                      <a16:colId xmlns:a16="http://schemas.microsoft.com/office/drawing/2014/main" val="20003"/>
                    </a:ext>
                  </a:extLst>
                </a:gridCol>
                <a:gridCol w="1263014">
                  <a:extLst>
                    <a:ext uri="{9D8B030D-6E8A-4147-A177-3AD203B41FA5}">
                      <a16:colId xmlns:a16="http://schemas.microsoft.com/office/drawing/2014/main" val="20004"/>
                    </a:ext>
                  </a:extLst>
                </a:gridCol>
                <a:gridCol w="1207770">
                  <a:extLst>
                    <a:ext uri="{9D8B030D-6E8A-4147-A177-3AD203B41FA5}">
                      <a16:colId xmlns:a16="http://schemas.microsoft.com/office/drawing/2014/main" val="20005"/>
                    </a:ext>
                  </a:extLst>
                </a:gridCol>
                <a:gridCol w="1207770">
                  <a:extLst>
                    <a:ext uri="{9D8B030D-6E8A-4147-A177-3AD203B41FA5}">
                      <a16:colId xmlns:a16="http://schemas.microsoft.com/office/drawing/2014/main" val="20006"/>
                    </a:ext>
                  </a:extLst>
                </a:gridCol>
                <a:gridCol w="1317625">
                  <a:extLst>
                    <a:ext uri="{9D8B030D-6E8A-4147-A177-3AD203B41FA5}">
                      <a16:colId xmlns:a16="http://schemas.microsoft.com/office/drawing/2014/main" val="20007"/>
                    </a:ext>
                  </a:extLst>
                </a:gridCol>
                <a:gridCol w="841375">
                  <a:extLst>
                    <a:ext uri="{9D8B030D-6E8A-4147-A177-3AD203B41FA5}">
                      <a16:colId xmlns:a16="http://schemas.microsoft.com/office/drawing/2014/main" val="20008"/>
                    </a:ext>
                  </a:extLst>
                </a:gridCol>
              </a:tblGrid>
              <a:tr h="1451236">
                <a:tc>
                  <a:txBody>
                    <a:bodyPr/>
                    <a:lstStyle/>
                    <a:p>
                      <a:pPr marL="31750">
                        <a:lnSpc>
                          <a:spcPct val="100000"/>
                        </a:lnSpc>
                        <a:spcBef>
                          <a:spcPts val="535"/>
                        </a:spcBef>
                      </a:pPr>
                      <a:r>
                        <a:rPr sz="5200" dirty="0">
                          <a:solidFill>
                            <a:srgbClr val="FFFFFF"/>
                          </a:solidFill>
                          <a:latin typeface="Arial Black"/>
                          <a:cs typeface="Arial Black"/>
                        </a:rPr>
                        <a:t>M</a:t>
                      </a:r>
                      <a:endParaRPr sz="5200">
                        <a:latin typeface="Arial Black"/>
                        <a:cs typeface="Arial Black"/>
                      </a:endParaRPr>
                    </a:p>
                  </a:txBody>
                  <a:tcPr marL="0" marR="0" marT="67945" marB="0"/>
                </a:tc>
                <a:tc>
                  <a:txBody>
                    <a:bodyPr/>
                    <a:lstStyle/>
                    <a:p>
                      <a:pPr marL="332740">
                        <a:lnSpc>
                          <a:spcPct val="100000"/>
                        </a:lnSpc>
                        <a:spcBef>
                          <a:spcPts val="535"/>
                        </a:spcBef>
                      </a:pPr>
                      <a:r>
                        <a:rPr sz="5200" dirty="0">
                          <a:solidFill>
                            <a:srgbClr val="FFFFFF"/>
                          </a:solidFill>
                          <a:latin typeface="Arial Black"/>
                          <a:cs typeface="Arial Black"/>
                        </a:rPr>
                        <a:t>A</a:t>
                      </a:r>
                      <a:endParaRPr sz="5200">
                        <a:latin typeface="Arial Black"/>
                        <a:cs typeface="Arial Black"/>
                      </a:endParaRPr>
                    </a:p>
                  </a:txBody>
                  <a:tcPr marL="0" marR="0" marT="67945" marB="0"/>
                </a:tc>
                <a:tc>
                  <a:txBody>
                    <a:bodyPr/>
                    <a:lstStyle/>
                    <a:p>
                      <a:pPr algn="ctr">
                        <a:lnSpc>
                          <a:spcPct val="100000"/>
                        </a:lnSpc>
                        <a:spcBef>
                          <a:spcPts val="535"/>
                        </a:spcBef>
                      </a:pPr>
                      <a:r>
                        <a:rPr sz="5200" dirty="0">
                          <a:solidFill>
                            <a:srgbClr val="FFFFFF"/>
                          </a:solidFill>
                          <a:latin typeface="Arial Black"/>
                          <a:cs typeface="Arial Black"/>
                        </a:rPr>
                        <a:t>R</a:t>
                      </a:r>
                      <a:endParaRPr sz="5200">
                        <a:latin typeface="Arial Black"/>
                        <a:cs typeface="Arial Black"/>
                      </a:endParaRPr>
                    </a:p>
                  </a:txBody>
                  <a:tcPr marL="0" marR="0" marT="67945" marB="0"/>
                </a:tc>
                <a:tc>
                  <a:txBody>
                    <a:bodyPr/>
                    <a:lstStyle/>
                    <a:p>
                      <a:pPr marL="8890" algn="ctr">
                        <a:lnSpc>
                          <a:spcPct val="100000"/>
                        </a:lnSpc>
                        <a:spcBef>
                          <a:spcPts val="535"/>
                        </a:spcBef>
                      </a:pPr>
                      <a:r>
                        <a:rPr sz="5200" dirty="0">
                          <a:solidFill>
                            <a:srgbClr val="FFFFFF"/>
                          </a:solidFill>
                          <a:latin typeface="Arial Black"/>
                          <a:cs typeface="Arial Black"/>
                        </a:rPr>
                        <a:t>C</a:t>
                      </a:r>
                      <a:endParaRPr sz="5200">
                        <a:latin typeface="Arial Black"/>
                        <a:cs typeface="Arial Black"/>
                      </a:endParaRPr>
                    </a:p>
                  </a:txBody>
                  <a:tcPr marL="0" marR="0" marT="67945" marB="0"/>
                </a:tc>
                <a:tc>
                  <a:txBody>
                    <a:bodyPr/>
                    <a:lstStyle/>
                    <a:p>
                      <a:pPr marR="1270" algn="ctr">
                        <a:lnSpc>
                          <a:spcPct val="100000"/>
                        </a:lnSpc>
                        <a:spcBef>
                          <a:spcPts val="535"/>
                        </a:spcBef>
                      </a:pPr>
                      <a:r>
                        <a:rPr sz="5200" dirty="0">
                          <a:solidFill>
                            <a:srgbClr val="FFFFFF"/>
                          </a:solidFill>
                          <a:latin typeface="Arial Black"/>
                          <a:cs typeface="Arial Black"/>
                        </a:rPr>
                        <a:t>H</a:t>
                      </a:r>
                      <a:endParaRPr sz="5200">
                        <a:latin typeface="Arial Black"/>
                        <a:cs typeface="Arial Black"/>
                      </a:endParaRPr>
                    </a:p>
                  </a:txBody>
                  <a:tcPr marL="0" marR="0" marT="67945" marB="0"/>
                </a:tc>
                <a:tc>
                  <a:txBody>
                    <a:bodyPr/>
                    <a:lstStyle/>
                    <a:p>
                      <a:pPr marR="1270" algn="ctr">
                        <a:lnSpc>
                          <a:spcPct val="100000"/>
                        </a:lnSpc>
                        <a:spcBef>
                          <a:spcPts val="535"/>
                        </a:spcBef>
                      </a:pPr>
                      <a:r>
                        <a:rPr sz="5200" dirty="0">
                          <a:solidFill>
                            <a:srgbClr val="FFFFFF"/>
                          </a:solidFill>
                          <a:latin typeface="Arial Black"/>
                          <a:cs typeface="Arial Black"/>
                        </a:rPr>
                        <a:t>P</a:t>
                      </a:r>
                      <a:endParaRPr sz="5200">
                        <a:latin typeface="Arial Black"/>
                        <a:cs typeface="Arial Black"/>
                      </a:endParaRPr>
                    </a:p>
                  </a:txBody>
                  <a:tcPr marL="0" marR="0" marT="67945" marB="0"/>
                </a:tc>
                <a:tc>
                  <a:txBody>
                    <a:bodyPr/>
                    <a:lstStyle/>
                    <a:p>
                      <a:pPr marR="316230" algn="r">
                        <a:lnSpc>
                          <a:spcPct val="100000"/>
                        </a:lnSpc>
                        <a:spcBef>
                          <a:spcPts val="535"/>
                        </a:spcBef>
                      </a:pPr>
                      <a:r>
                        <a:rPr sz="5200" dirty="0">
                          <a:solidFill>
                            <a:srgbClr val="FFFFFF"/>
                          </a:solidFill>
                          <a:latin typeface="Arial Black"/>
                          <a:cs typeface="Arial Black"/>
                        </a:rPr>
                        <a:t>A</a:t>
                      </a:r>
                      <a:endParaRPr sz="5200">
                        <a:latin typeface="Arial Black"/>
                        <a:cs typeface="Arial Black"/>
                      </a:endParaRPr>
                    </a:p>
                  </a:txBody>
                  <a:tcPr marL="0" marR="0" marT="67945" marB="0"/>
                </a:tc>
                <a:tc>
                  <a:txBody>
                    <a:bodyPr/>
                    <a:lstStyle/>
                    <a:p>
                      <a:pPr marR="325120" algn="r">
                        <a:lnSpc>
                          <a:spcPct val="100000"/>
                        </a:lnSpc>
                        <a:spcBef>
                          <a:spcPts val="535"/>
                        </a:spcBef>
                      </a:pPr>
                      <a:r>
                        <a:rPr sz="5200" dirty="0">
                          <a:solidFill>
                            <a:srgbClr val="FFFFFF"/>
                          </a:solidFill>
                          <a:latin typeface="Arial Black"/>
                          <a:cs typeface="Arial Black"/>
                        </a:rPr>
                        <a:t>W</a:t>
                      </a:r>
                      <a:endParaRPr sz="5200">
                        <a:latin typeface="Arial Black"/>
                        <a:cs typeface="Arial Black"/>
                      </a:endParaRPr>
                    </a:p>
                  </a:txBody>
                  <a:tcPr marL="0" marR="0" marT="67945" marB="0"/>
                </a:tc>
                <a:tc>
                  <a:txBody>
                    <a:bodyPr/>
                    <a:lstStyle/>
                    <a:p>
                      <a:pPr marR="24130" algn="r">
                        <a:lnSpc>
                          <a:spcPct val="100000"/>
                        </a:lnSpc>
                        <a:spcBef>
                          <a:spcPts val="535"/>
                        </a:spcBef>
                      </a:pPr>
                      <a:r>
                        <a:rPr sz="5200" dirty="0">
                          <a:solidFill>
                            <a:srgbClr val="FFFFFF"/>
                          </a:solidFill>
                          <a:latin typeface="Arial Black"/>
                          <a:cs typeface="Arial Black"/>
                        </a:rPr>
                        <a:t>S</a:t>
                      </a:r>
                      <a:endParaRPr sz="5200">
                        <a:latin typeface="Arial Black"/>
                        <a:cs typeface="Arial Black"/>
                      </a:endParaRPr>
                    </a:p>
                  </a:txBody>
                  <a:tcPr marL="0" marR="0" marT="67945" marB="0"/>
                </a:tc>
                <a:extLst>
                  <a:ext uri="{0D108BD9-81ED-4DB2-BD59-A6C34878D82A}">
                    <a16:rowId xmlns:a16="http://schemas.microsoft.com/office/drawing/2014/main" val="10000"/>
                  </a:ext>
                </a:extLst>
              </a:tr>
              <a:tr h="1450806">
                <a:tc>
                  <a:txBody>
                    <a:bodyPr/>
                    <a:lstStyle/>
                    <a:p>
                      <a:pPr marL="31750">
                        <a:lnSpc>
                          <a:spcPct val="100000"/>
                        </a:lnSpc>
                        <a:spcBef>
                          <a:spcPts val="4610"/>
                        </a:spcBef>
                      </a:pPr>
                      <a:r>
                        <a:rPr sz="5200" dirty="0">
                          <a:solidFill>
                            <a:srgbClr val="D53139"/>
                          </a:solidFill>
                          <a:latin typeface="Arial Black"/>
                          <a:cs typeface="Arial Black"/>
                        </a:rPr>
                        <a:t>M</a:t>
                      </a:r>
                      <a:endParaRPr sz="5200">
                        <a:latin typeface="Arial Black"/>
                        <a:cs typeface="Arial Black"/>
                      </a:endParaRPr>
                    </a:p>
                  </a:txBody>
                  <a:tcPr marL="0" marR="0" marT="585470" marB="0"/>
                </a:tc>
                <a:tc>
                  <a:txBody>
                    <a:bodyPr/>
                    <a:lstStyle/>
                    <a:p>
                      <a:pPr marL="332740">
                        <a:lnSpc>
                          <a:spcPct val="100000"/>
                        </a:lnSpc>
                        <a:spcBef>
                          <a:spcPts val="4610"/>
                        </a:spcBef>
                      </a:pPr>
                      <a:r>
                        <a:rPr sz="5200" dirty="0">
                          <a:solidFill>
                            <a:srgbClr val="8BB7CE"/>
                          </a:solidFill>
                          <a:latin typeface="Arial Black"/>
                          <a:cs typeface="Arial Black"/>
                        </a:rPr>
                        <a:t>A</a:t>
                      </a:r>
                      <a:endParaRPr sz="5200">
                        <a:latin typeface="Arial Black"/>
                        <a:cs typeface="Arial Black"/>
                      </a:endParaRPr>
                    </a:p>
                  </a:txBody>
                  <a:tcPr marL="0" marR="0" marT="585470" marB="0"/>
                </a:tc>
                <a:tc>
                  <a:txBody>
                    <a:bodyPr/>
                    <a:lstStyle/>
                    <a:p>
                      <a:pPr algn="ctr">
                        <a:lnSpc>
                          <a:spcPct val="100000"/>
                        </a:lnSpc>
                        <a:spcBef>
                          <a:spcPts val="4610"/>
                        </a:spcBef>
                      </a:pPr>
                      <a:r>
                        <a:rPr sz="5200" dirty="0">
                          <a:solidFill>
                            <a:srgbClr val="798667"/>
                          </a:solidFill>
                          <a:latin typeface="Arial Black"/>
                          <a:cs typeface="Arial Black"/>
                        </a:rPr>
                        <a:t>R</a:t>
                      </a:r>
                      <a:endParaRPr sz="5200">
                        <a:latin typeface="Arial Black"/>
                        <a:cs typeface="Arial Black"/>
                      </a:endParaRPr>
                    </a:p>
                  </a:txBody>
                  <a:tcPr marL="0" marR="0" marT="585470" marB="0"/>
                </a:tc>
                <a:tc>
                  <a:txBody>
                    <a:bodyPr/>
                    <a:lstStyle/>
                    <a:p>
                      <a:pPr marL="8255" algn="ctr">
                        <a:lnSpc>
                          <a:spcPct val="100000"/>
                        </a:lnSpc>
                        <a:spcBef>
                          <a:spcPts val="4610"/>
                        </a:spcBef>
                      </a:pPr>
                      <a:r>
                        <a:rPr sz="5200" dirty="0">
                          <a:solidFill>
                            <a:srgbClr val="F16438"/>
                          </a:solidFill>
                          <a:latin typeface="Arial Black"/>
                          <a:cs typeface="Arial Black"/>
                        </a:rPr>
                        <a:t>C</a:t>
                      </a:r>
                      <a:endParaRPr sz="5200">
                        <a:latin typeface="Arial Black"/>
                        <a:cs typeface="Arial Black"/>
                      </a:endParaRPr>
                    </a:p>
                  </a:txBody>
                  <a:tcPr marL="0" marR="0" marT="585470" marB="0"/>
                </a:tc>
                <a:tc>
                  <a:txBody>
                    <a:bodyPr/>
                    <a:lstStyle/>
                    <a:p>
                      <a:pPr marR="1905" algn="ctr">
                        <a:lnSpc>
                          <a:spcPct val="100000"/>
                        </a:lnSpc>
                        <a:spcBef>
                          <a:spcPts val="4610"/>
                        </a:spcBef>
                      </a:pPr>
                      <a:r>
                        <a:rPr sz="5200" dirty="0">
                          <a:solidFill>
                            <a:srgbClr val="774664"/>
                          </a:solidFill>
                          <a:latin typeface="Arial Black"/>
                          <a:cs typeface="Arial Black"/>
                        </a:rPr>
                        <a:t>H</a:t>
                      </a:r>
                      <a:endParaRPr sz="5200">
                        <a:latin typeface="Arial Black"/>
                        <a:cs typeface="Arial Black"/>
                      </a:endParaRPr>
                    </a:p>
                  </a:txBody>
                  <a:tcPr marL="0" marR="0" marT="585470" marB="0"/>
                </a:tc>
                <a:tc>
                  <a:txBody>
                    <a:bodyPr/>
                    <a:lstStyle/>
                    <a:p>
                      <a:pPr marR="1270" algn="ctr">
                        <a:lnSpc>
                          <a:spcPct val="100000"/>
                        </a:lnSpc>
                        <a:spcBef>
                          <a:spcPts val="4610"/>
                        </a:spcBef>
                      </a:pPr>
                      <a:r>
                        <a:rPr sz="5200" dirty="0">
                          <a:solidFill>
                            <a:srgbClr val="7E7E7E"/>
                          </a:solidFill>
                          <a:latin typeface="Arial Black"/>
                          <a:cs typeface="Arial Black"/>
                        </a:rPr>
                        <a:t>P</a:t>
                      </a:r>
                      <a:endParaRPr sz="5200">
                        <a:latin typeface="Arial Black"/>
                        <a:cs typeface="Arial Black"/>
                      </a:endParaRPr>
                    </a:p>
                  </a:txBody>
                  <a:tcPr marL="0" marR="0" marT="585470" marB="0"/>
                </a:tc>
                <a:tc>
                  <a:txBody>
                    <a:bodyPr/>
                    <a:lstStyle/>
                    <a:p>
                      <a:pPr marR="316230" algn="r">
                        <a:lnSpc>
                          <a:spcPct val="100000"/>
                        </a:lnSpc>
                        <a:spcBef>
                          <a:spcPts val="4610"/>
                        </a:spcBef>
                      </a:pPr>
                      <a:r>
                        <a:rPr sz="5200" dirty="0">
                          <a:solidFill>
                            <a:srgbClr val="7E7E7E"/>
                          </a:solidFill>
                          <a:latin typeface="Arial Black"/>
                          <a:cs typeface="Arial Black"/>
                        </a:rPr>
                        <a:t>A</a:t>
                      </a:r>
                      <a:endParaRPr sz="5200">
                        <a:latin typeface="Arial Black"/>
                        <a:cs typeface="Arial Black"/>
                      </a:endParaRPr>
                    </a:p>
                  </a:txBody>
                  <a:tcPr marL="0" marR="0" marT="585470" marB="0"/>
                </a:tc>
                <a:tc>
                  <a:txBody>
                    <a:bodyPr/>
                    <a:lstStyle/>
                    <a:p>
                      <a:pPr marR="325120" algn="r">
                        <a:lnSpc>
                          <a:spcPct val="100000"/>
                        </a:lnSpc>
                        <a:spcBef>
                          <a:spcPts val="4610"/>
                        </a:spcBef>
                      </a:pPr>
                      <a:r>
                        <a:rPr sz="5200" dirty="0">
                          <a:solidFill>
                            <a:srgbClr val="7E7E7E"/>
                          </a:solidFill>
                          <a:latin typeface="Arial Black"/>
                          <a:cs typeface="Arial Black"/>
                        </a:rPr>
                        <a:t>W</a:t>
                      </a:r>
                      <a:endParaRPr sz="5200">
                        <a:latin typeface="Arial Black"/>
                        <a:cs typeface="Arial Black"/>
                      </a:endParaRPr>
                    </a:p>
                  </a:txBody>
                  <a:tcPr marL="0" marR="0" marT="585470" marB="0"/>
                </a:tc>
                <a:tc>
                  <a:txBody>
                    <a:bodyPr/>
                    <a:lstStyle/>
                    <a:p>
                      <a:pPr marR="24130" algn="r">
                        <a:lnSpc>
                          <a:spcPct val="100000"/>
                        </a:lnSpc>
                        <a:spcBef>
                          <a:spcPts val="4610"/>
                        </a:spcBef>
                      </a:pPr>
                      <a:r>
                        <a:rPr sz="5200" dirty="0">
                          <a:solidFill>
                            <a:srgbClr val="7E7E7E"/>
                          </a:solidFill>
                          <a:latin typeface="Arial Black"/>
                          <a:cs typeface="Arial Black"/>
                        </a:rPr>
                        <a:t>S</a:t>
                      </a:r>
                      <a:endParaRPr sz="5200">
                        <a:latin typeface="Arial Black"/>
                        <a:cs typeface="Arial Black"/>
                      </a:endParaRPr>
                    </a:p>
                  </a:txBody>
                  <a:tcPr marL="0" marR="0" marT="585470" marB="0"/>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396489" y="799541"/>
            <a:ext cx="7404734" cy="574675"/>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BB8542"/>
                </a:solidFill>
              </a:rPr>
              <a:t>PHASE</a:t>
            </a:r>
            <a:r>
              <a:rPr spc="75" dirty="0">
                <a:solidFill>
                  <a:srgbClr val="BB8542"/>
                </a:solidFill>
              </a:rPr>
              <a:t> </a:t>
            </a:r>
            <a:r>
              <a:rPr spc="-10" dirty="0">
                <a:solidFill>
                  <a:srgbClr val="BB8542"/>
                </a:solidFill>
              </a:rPr>
              <a:t>2:</a:t>
            </a:r>
            <a:r>
              <a:rPr dirty="0">
                <a:solidFill>
                  <a:srgbClr val="BB8542"/>
                </a:solidFill>
              </a:rPr>
              <a:t> </a:t>
            </a:r>
            <a:r>
              <a:rPr u="heavy" spc="-15" dirty="0">
                <a:solidFill>
                  <a:srgbClr val="BB8542"/>
                </a:solidFill>
                <a:uFill>
                  <a:solidFill>
                    <a:srgbClr val="BB8542"/>
                  </a:solidFill>
                </a:uFill>
              </a:rPr>
              <a:t>T</a:t>
            </a:r>
            <a:r>
              <a:rPr spc="-15" dirty="0"/>
              <a:t>ACTICAL</a:t>
            </a:r>
            <a:r>
              <a:rPr spc="105" dirty="0"/>
              <a:t> </a:t>
            </a:r>
            <a:r>
              <a:rPr u="heavy" dirty="0">
                <a:solidFill>
                  <a:srgbClr val="BB8542"/>
                </a:solidFill>
                <a:uFill>
                  <a:solidFill>
                    <a:srgbClr val="BB8542"/>
                  </a:solidFill>
                </a:uFill>
              </a:rPr>
              <a:t>F</a:t>
            </a:r>
            <a:r>
              <a:rPr dirty="0"/>
              <a:t>IELD</a:t>
            </a:r>
            <a:r>
              <a:rPr spc="-25" dirty="0"/>
              <a:t> </a:t>
            </a:r>
            <a:r>
              <a:rPr u="heavy" spc="-30" dirty="0">
                <a:solidFill>
                  <a:srgbClr val="BB8542"/>
                </a:solidFill>
                <a:uFill>
                  <a:solidFill>
                    <a:srgbClr val="BB8542"/>
                  </a:solidFill>
                </a:uFill>
              </a:rPr>
              <a:t>C</a:t>
            </a:r>
            <a:r>
              <a:rPr spc="-30" dirty="0"/>
              <a:t>ARE</a:t>
            </a:r>
          </a:p>
        </p:txBody>
      </p:sp>
      <p:sp>
        <p:nvSpPr>
          <p:cNvPr id="5" name="object 5"/>
          <p:cNvSpPr txBox="1"/>
          <p:nvPr/>
        </p:nvSpPr>
        <p:spPr>
          <a:xfrm>
            <a:off x="745032" y="3314827"/>
            <a:ext cx="2965450" cy="667385"/>
          </a:xfrm>
          <a:prstGeom prst="rect">
            <a:avLst/>
          </a:prstGeom>
        </p:spPr>
        <p:txBody>
          <a:bodyPr vert="horz" wrap="square" lIns="0" tIns="13970" rIns="0" bIns="0" rtlCol="0">
            <a:spAutoFit/>
          </a:bodyPr>
          <a:lstStyle/>
          <a:p>
            <a:pPr algn="ctr">
              <a:lnSpc>
                <a:spcPct val="100000"/>
              </a:lnSpc>
              <a:spcBef>
                <a:spcPts val="110"/>
              </a:spcBef>
            </a:pPr>
            <a:r>
              <a:rPr sz="2100" b="1" dirty="0">
                <a:latin typeface="Arial"/>
                <a:cs typeface="Arial"/>
              </a:rPr>
              <a:t>ESTABLISH</a:t>
            </a:r>
            <a:r>
              <a:rPr sz="2100" b="1" spc="-105" dirty="0">
                <a:latin typeface="Arial"/>
                <a:cs typeface="Arial"/>
              </a:rPr>
              <a:t> </a:t>
            </a:r>
            <a:r>
              <a:rPr sz="2100" b="1" spc="5" dirty="0">
                <a:latin typeface="Arial"/>
                <a:cs typeface="Arial"/>
              </a:rPr>
              <a:t>SECURITY</a:t>
            </a:r>
            <a:endParaRPr sz="2100">
              <a:latin typeface="Arial"/>
              <a:cs typeface="Arial"/>
            </a:endParaRPr>
          </a:p>
          <a:p>
            <a:pPr marL="1905" algn="ctr">
              <a:lnSpc>
                <a:spcPct val="100000"/>
              </a:lnSpc>
            </a:pPr>
            <a:r>
              <a:rPr sz="2100" b="1" spc="5" dirty="0">
                <a:latin typeface="Arial"/>
                <a:cs typeface="Arial"/>
              </a:rPr>
              <a:t>PERIMETER</a:t>
            </a:r>
            <a:endParaRPr sz="2100">
              <a:latin typeface="Arial"/>
              <a:cs typeface="Arial"/>
            </a:endParaRPr>
          </a:p>
        </p:txBody>
      </p:sp>
      <p:sp>
        <p:nvSpPr>
          <p:cNvPr id="6" name="object 6"/>
          <p:cNvSpPr txBox="1"/>
          <p:nvPr/>
        </p:nvSpPr>
        <p:spPr>
          <a:xfrm>
            <a:off x="4386834" y="3268421"/>
            <a:ext cx="1726564" cy="668020"/>
          </a:xfrm>
          <a:prstGeom prst="rect">
            <a:avLst/>
          </a:prstGeom>
        </p:spPr>
        <p:txBody>
          <a:bodyPr vert="horz" wrap="square" lIns="0" tIns="14605" rIns="0" bIns="0" rtlCol="0">
            <a:spAutoFit/>
          </a:bodyPr>
          <a:lstStyle/>
          <a:p>
            <a:pPr algn="ctr">
              <a:lnSpc>
                <a:spcPct val="100000"/>
              </a:lnSpc>
              <a:spcBef>
                <a:spcPts val="115"/>
              </a:spcBef>
            </a:pPr>
            <a:r>
              <a:rPr sz="2100" b="1" spc="-5" dirty="0">
                <a:latin typeface="Arial"/>
                <a:cs typeface="Arial"/>
              </a:rPr>
              <a:t>TRIAGE</a:t>
            </a:r>
            <a:endParaRPr sz="2100">
              <a:latin typeface="Arial"/>
              <a:cs typeface="Arial"/>
            </a:endParaRPr>
          </a:p>
          <a:p>
            <a:pPr algn="ctr">
              <a:lnSpc>
                <a:spcPct val="100000"/>
              </a:lnSpc>
            </a:pPr>
            <a:r>
              <a:rPr sz="2100" b="1" spc="-10" dirty="0">
                <a:latin typeface="Arial"/>
                <a:cs typeface="Arial"/>
              </a:rPr>
              <a:t>CASUALTIES</a:t>
            </a:r>
            <a:endParaRPr sz="2100">
              <a:latin typeface="Arial"/>
              <a:cs typeface="Arial"/>
            </a:endParaRPr>
          </a:p>
        </p:txBody>
      </p:sp>
      <p:sp>
        <p:nvSpPr>
          <p:cNvPr id="7" name="object 7"/>
          <p:cNvSpPr txBox="1"/>
          <p:nvPr/>
        </p:nvSpPr>
        <p:spPr>
          <a:xfrm>
            <a:off x="7343393" y="3264535"/>
            <a:ext cx="2327275" cy="667385"/>
          </a:xfrm>
          <a:prstGeom prst="rect">
            <a:avLst/>
          </a:prstGeom>
        </p:spPr>
        <p:txBody>
          <a:bodyPr vert="horz" wrap="square" lIns="0" tIns="13970" rIns="0" bIns="0" rtlCol="0">
            <a:spAutoFit/>
          </a:bodyPr>
          <a:lstStyle/>
          <a:p>
            <a:pPr marL="2540" algn="ctr">
              <a:lnSpc>
                <a:spcPct val="100000"/>
              </a:lnSpc>
              <a:spcBef>
                <a:spcPts val="110"/>
              </a:spcBef>
            </a:pPr>
            <a:r>
              <a:rPr sz="2100" b="1" spc="5" dirty="0">
                <a:latin typeface="Arial"/>
                <a:cs typeface="Arial"/>
              </a:rPr>
              <a:t>ASSESSMENT</a:t>
            </a:r>
            <a:endParaRPr sz="2100">
              <a:latin typeface="Arial"/>
              <a:cs typeface="Arial"/>
            </a:endParaRPr>
          </a:p>
          <a:p>
            <a:pPr algn="ctr">
              <a:lnSpc>
                <a:spcPct val="100000"/>
              </a:lnSpc>
            </a:pPr>
            <a:r>
              <a:rPr sz="2100" b="1" spc="-10" dirty="0">
                <a:latin typeface="Arial"/>
                <a:cs typeface="Arial"/>
              </a:rPr>
              <a:t>AND</a:t>
            </a:r>
            <a:r>
              <a:rPr sz="2100" b="1" spc="-25" dirty="0">
                <a:latin typeface="Arial"/>
                <a:cs typeface="Arial"/>
              </a:rPr>
              <a:t> </a:t>
            </a:r>
            <a:r>
              <a:rPr sz="2100" b="1" dirty="0">
                <a:latin typeface="Arial"/>
                <a:cs typeface="Arial"/>
              </a:rPr>
              <a:t>TREATMENT</a:t>
            </a:r>
            <a:endParaRPr sz="2100">
              <a:latin typeface="Arial"/>
              <a:cs typeface="Arial"/>
            </a:endParaRPr>
          </a:p>
        </p:txBody>
      </p:sp>
      <p:sp>
        <p:nvSpPr>
          <p:cNvPr id="8" name="object 8"/>
          <p:cNvSpPr txBox="1"/>
          <p:nvPr/>
        </p:nvSpPr>
        <p:spPr>
          <a:xfrm>
            <a:off x="2521711" y="5680049"/>
            <a:ext cx="2355215" cy="347345"/>
          </a:xfrm>
          <a:prstGeom prst="rect">
            <a:avLst/>
          </a:prstGeom>
        </p:spPr>
        <p:txBody>
          <a:bodyPr vert="horz" wrap="square" lIns="0" tIns="13970" rIns="0" bIns="0" rtlCol="0">
            <a:spAutoFit/>
          </a:bodyPr>
          <a:lstStyle/>
          <a:p>
            <a:pPr marL="12700">
              <a:lnSpc>
                <a:spcPct val="100000"/>
              </a:lnSpc>
              <a:spcBef>
                <a:spcPts val="110"/>
              </a:spcBef>
            </a:pPr>
            <a:r>
              <a:rPr sz="2100" b="1" spc="-5" dirty="0">
                <a:latin typeface="Arial"/>
                <a:cs typeface="Arial"/>
              </a:rPr>
              <a:t>COMMUNICATION</a:t>
            </a:r>
            <a:endParaRPr sz="2100">
              <a:latin typeface="Arial"/>
              <a:cs typeface="Arial"/>
            </a:endParaRPr>
          </a:p>
        </p:txBody>
      </p:sp>
      <p:sp>
        <p:nvSpPr>
          <p:cNvPr id="9" name="object 9"/>
          <p:cNvSpPr txBox="1"/>
          <p:nvPr/>
        </p:nvSpPr>
        <p:spPr>
          <a:xfrm>
            <a:off x="5665723" y="5680049"/>
            <a:ext cx="2397125" cy="668020"/>
          </a:xfrm>
          <a:prstGeom prst="rect">
            <a:avLst/>
          </a:prstGeom>
        </p:spPr>
        <p:txBody>
          <a:bodyPr vert="horz" wrap="square" lIns="0" tIns="13970" rIns="0" bIns="0" rtlCol="0">
            <a:spAutoFit/>
          </a:bodyPr>
          <a:lstStyle/>
          <a:p>
            <a:pPr marL="597535" marR="5080" indent="-585470">
              <a:lnSpc>
                <a:spcPct val="100000"/>
              </a:lnSpc>
              <a:spcBef>
                <a:spcPts val="110"/>
              </a:spcBef>
            </a:pPr>
            <a:r>
              <a:rPr sz="2100" b="1" spc="10" dirty="0">
                <a:latin typeface="Arial"/>
                <a:cs typeface="Arial"/>
              </a:rPr>
              <a:t>D</a:t>
            </a:r>
            <a:r>
              <a:rPr sz="2100" b="1" spc="-10" dirty="0">
                <a:latin typeface="Arial"/>
                <a:cs typeface="Arial"/>
              </a:rPr>
              <a:t>O</a:t>
            </a:r>
            <a:r>
              <a:rPr sz="2100" b="1" spc="10" dirty="0">
                <a:latin typeface="Arial"/>
                <a:cs typeface="Arial"/>
              </a:rPr>
              <a:t>C</a:t>
            </a:r>
            <a:r>
              <a:rPr sz="2100" b="1" spc="-10" dirty="0">
                <a:latin typeface="Arial"/>
                <a:cs typeface="Arial"/>
              </a:rPr>
              <a:t>U</a:t>
            </a:r>
            <a:r>
              <a:rPr sz="2100" b="1" spc="20" dirty="0">
                <a:latin typeface="Arial"/>
                <a:cs typeface="Arial"/>
              </a:rPr>
              <a:t>M</a:t>
            </a:r>
            <a:r>
              <a:rPr sz="2100" b="1" spc="5" dirty="0">
                <a:latin typeface="Arial"/>
                <a:cs typeface="Arial"/>
              </a:rPr>
              <a:t>E</a:t>
            </a:r>
            <a:r>
              <a:rPr sz="2100" b="1" spc="-10" dirty="0">
                <a:latin typeface="Arial"/>
                <a:cs typeface="Arial"/>
              </a:rPr>
              <a:t>N</a:t>
            </a:r>
            <a:r>
              <a:rPr sz="2100" b="1" spc="-15" dirty="0">
                <a:latin typeface="Arial"/>
                <a:cs typeface="Arial"/>
              </a:rPr>
              <a:t>T</a:t>
            </a:r>
            <a:r>
              <a:rPr sz="2100" b="1" spc="-60" dirty="0">
                <a:latin typeface="Arial"/>
                <a:cs typeface="Arial"/>
              </a:rPr>
              <a:t>A</a:t>
            </a:r>
            <a:r>
              <a:rPr sz="2100" b="1" spc="5" dirty="0">
                <a:latin typeface="Arial"/>
                <a:cs typeface="Arial"/>
              </a:rPr>
              <a:t>TI</a:t>
            </a:r>
            <a:r>
              <a:rPr sz="2100" b="1" spc="-15" dirty="0">
                <a:latin typeface="Arial"/>
                <a:cs typeface="Arial"/>
              </a:rPr>
              <a:t>O</a:t>
            </a:r>
            <a:r>
              <a:rPr sz="2100" b="1" dirty="0">
                <a:latin typeface="Arial"/>
                <a:cs typeface="Arial"/>
              </a:rPr>
              <a:t>N  OF</a:t>
            </a:r>
            <a:r>
              <a:rPr sz="2100" b="1" spc="-10" dirty="0">
                <a:latin typeface="Arial"/>
                <a:cs typeface="Arial"/>
              </a:rPr>
              <a:t> </a:t>
            </a:r>
            <a:r>
              <a:rPr sz="2100" b="1" spc="-5" dirty="0">
                <a:latin typeface="Arial"/>
                <a:cs typeface="Arial"/>
              </a:rPr>
              <a:t>CARE</a:t>
            </a:r>
            <a:endParaRPr sz="2100">
              <a:latin typeface="Arial"/>
              <a:cs typeface="Arial"/>
            </a:endParaRPr>
          </a:p>
        </p:txBody>
      </p:sp>
      <p:sp>
        <p:nvSpPr>
          <p:cNvPr id="10" name="object 10"/>
          <p:cNvSpPr txBox="1"/>
          <p:nvPr/>
        </p:nvSpPr>
        <p:spPr>
          <a:xfrm>
            <a:off x="8709152" y="5684316"/>
            <a:ext cx="2421255" cy="635000"/>
          </a:xfrm>
          <a:prstGeom prst="rect">
            <a:avLst/>
          </a:prstGeom>
        </p:spPr>
        <p:txBody>
          <a:bodyPr vert="horz" wrap="square" lIns="0" tIns="14605" rIns="0" bIns="0" rtlCol="0">
            <a:spAutoFit/>
          </a:bodyPr>
          <a:lstStyle/>
          <a:p>
            <a:pPr algn="ctr">
              <a:lnSpc>
                <a:spcPts val="2390"/>
              </a:lnSpc>
              <a:spcBef>
                <a:spcPts val="115"/>
              </a:spcBef>
            </a:pPr>
            <a:r>
              <a:rPr sz="2100" b="1" spc="-5" dirty="0">
                <a:latin typeface="Arial"/>
                <a:cs typeface="Arial"/>
              </a:rPr>
              <a:t>PREPARATION</a:t>
            </a:r>
            <a:endParaRPr sz="2100">
              <a:latin typeface="Arial"/>
              <a:cs typeface="Arial"/>
            </a:endParaRPr>
          </a:p>
          <a:p>
            <a:pPr algn="ctr">
              <a:lnSpc>
                <a:spcPts val="2390"/>
              </a:lnSpc>
            </a:pPr>
            <a:r>
              <a:rPr sz="2100" b="1" spc="5" dirty="0">
                <a:latin typeface="Arial"/>
                <a:cs typeface="Arial"/>
              </a:rPr>
              <a:t>FOR</a:t>
            </a:r>
            <a:r>
              <a:rPr sz="2100" b="1" spc="-70" dirty="0">
                <a:latin typeface="Arial"/>
                <a:cs typeface="Arial"/>
              </a:rPr>
              <a:t> </a:t>
            </a:r>
            <a:r>
              <a:rPr sz="2100" b="1" spc="-10" dirty="0">
                <a:latin typeface="Arial"/>
                <a:cs typeface="Arial"/>
              </a:rPr>
              <a:t>EVACUATION</a:t>
            </a:r>
            <a:endParaRPr sz="2100">
              <a:latin typeface="Arial"/>
              <a:cs typeface="Arial"/>
            </a:endParaRPr>
          </a:p>
        </p:txBody>
      </p:sp>
      <p:pic>
        <p:nvPicPr>
          <p:cNvPr id="11" name="object 11"/>
          <p:cNvPicPr/>
          <p:nvPr/>
        </p:nvPicPr>
        <p:blipFill>
          <a:blip r:embed="rId4" cstate="print"/>
          <a:stretch>
            <a:fillRect/>
          </a:stretch>
        </p:blipFill>
        <p:spPr>
          <a:xfrm>
            <a:off x="7616952" y="1840992"/>
            <a:ext cx="1914144" cy="1255776"/>
          </a:xfrm>
          <a:prstGeom prst="rect">
            <a:avLst/>
          </a:prstGeom>
        </p:spPr>
      </p:pic>
      <p:pic>
        <p:nvPicPr>
          <p:cNvPr id="12" name="object 12"/>
          <p:cNvPicPr/>
          <p:nvPr/>
        </p:nvPicPr>
        <p:blipFill>
          <a:blip r:embed="rId5" cstate="print"/>
          <a:stretch>
            <a:fillRect/>
          </a:stretch>
        </p:blipFill>
        <p:spPr>
          <a:xfrm>
            <a:off x="1373238" y="1737360"/>
            <a:ext cx="1691000" cy="1402080"/>
          </a:xfrm>
          <a:prstGeom prst="rect">
            <a:avLst/>
          </a:prstGeom>
        </p:spPr>
      </p:pic>
      <p:pic>
        <p:nvPicPr>
          <p:cNvPr id="13" name="object 13"/>
          <p:cNvPicPr/>
          <p:nvPr/>
        </p:nvPicPr>
        <p:blipFill>
          <a:blip r:embed="rId6" cstate="print"/>
          <a:stretch>
            <a:fillRect/>
          </a:stretch>
        </p:blipFill>
        <p:spPr>
          <a:xfrm>
            <a:off x="4199382" y="1701805"/>
            <a:ext cx="2200275" cy="1436612"/>
          </a:xfrm>
          <a:prstGeom prst="rect">
            <a:avLst/>
          </a:prstGeom>
        </p:spPr>
      </p:pic>
      <p:pic>
        <p:nvPicPr>
          <p:cNvPr id="14" name="object 14"/>
          <p:cNvPicPr/>
          <p:nvPr/>
        </p:nvPicPr>
        <p:blipFill>
          <a:blip r:embed="rId7" cstate="print"/>
          <a:stretch>
            <a:fillRect/>
          </a:stretch>
        </p:blipFill>
        <p:spPr>
          <a:xfrm>
            <a:off x="6205728" y="3886200"/>
            <a:ext cx="1182624" cy="1642872"/>
          </a:xfrm>
          <a:prstGeom prst="rect">
            <a:avLst/>
          </a:prstGeom>
        </p:spPr>
      </p:pic>
      <p:pic>
        <p:nvPicPr>
          <p:cNvPr id="15" name="object 15"/>
          <p:cNvPicPr/>
          <p:nvPr/>
        </p:nvPicPr>
        <p:blipFill>
          <a:blip r:embed="rId8" cstate="print"/>
          <a:stretch>
            <a:fillRect/>
          </a:stretch>
        </p:blipFill>
        <p:spPr>
          <a:xfrm>
            <a:off x="2938272" y="4191000"/>
            <a:ext cx="1377696" cy="1173480"/>
          </a:xfrm>
          <a:prstGeom prst="rect">
            <a:avLst/>
          </a:prstGeom>
        </p:spPr>
      </p:pic>
      <p:pic>
        <p:nvPicPr>
          <p:cNvPr id="16" name="object 16"/>
          <p:cNvPicPr/>
          <p:nvPr/>
        </p:nvPicPr>
        <p:blipFill>
          <a:blip r:embed="rId9" cstate="print"/>
          <a:stretch>
            <a:fillRect/>
          </a:stretch>
        </p:blipFill>
        <p:spPr>
          <a:xfrm>
            <a:off x="9217152" y="3843528"/>
            <a:ext cx="1728216" cy="1728216"/>
          </a:xfrm>
          <a:prstGeom prst="rect">
            <a:avLst/>
          </a:prstGeom>
        </p:spPr>
      </p:pic>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14</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624964" y="790143"/>
            <a:ext cx="8944610" cy="574675"/>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BB8542"/>
                </a:solidFill>
              </a:rPr>
              <a:t>PHASE</a:t>
            </a:r>
            <a:r>
              <a:rPr spc="95" dirty="0">
                <a:solidFill>
                  <a:srgbClr val="BB8542"/>
                </a:solidFill>
              </a:rPr>
              <a:t> </a:t>
            </a:r>
            <a:r>
              <a:rPr dirty="0">
                <a:solidFill>
                  <a:srgbClr val="BB8542"/>
                </a:solidFill>
              </a:rPr>
              <a:t>2:</a:t>
            </a:r>
            <a:r>
              <a:rPr spc="-20" dirty="0">
                <a:solidFill>
                  <a:srgbClr val="BB8542"/>
                </a:solidFill>
              </a:rPr>
              <a:t> </a:t>
            </a:r>
            <a:r>
              <a:rPr u="heavy" spc="-15" dirty="0">
                <a:solidFill>
                  <a:srgbClr val="BB8542"/>
                </a:solidFill>
                <a:uFill>
                  <a:solidFill>
                    <a:srgbClr val="BB8542"/>
                  </a:solidFill>
                </a:uFill>
              </a:rPr>
              <a:t>T</a:t>
            </a:r>
            <a:r>
              <a:rPr spc="-15" dirty="0"/>
              <a:t>ACTICAL</a:t>
            </a:r>
            <a:r>
              <a:rPr spc="100" dirty="0"/>
              <a:t> </a:t>
            </a:r>
            <a:r>
              <a:rPr u="heavy" dirty="0">
                <a:solidFill>
                  <a:srgbClr val="BB8542"/>
                </a:solidFill>
                <a:uFill>
                  <a:solidFill>
                    <a:srgbClr val="BB8542"/>
                  </a:solidFill>
                </a:uFill>
              </a:rPr>
              <a:t>F</a:t>
            </a:r>
            <a:r>
              <a:rPr dirty="0"/>
              <a:t>IELD</a:t>
            </a:r>
            <a:r>
              <a:rPr spc="-20" dirty="0"/>
              <a:t> </a:t>
            </a:r>
            <a:r>
              <a:rPr u="heavy" spc="-30" dirty="0">
                <a:solidFill>
                  <a:srgbClr val="BB8542"/>
                </a:solidFill>
                <a:uFill>
                  <a:solidFill>
                    <a:srgbClr val="BB8542"/>
                  </a:solidFill>
                </a:uFill>
              </a:rPr>
              <a:t>C</a:t>
            </a:r>
            <a:r>
              <a:rPr spc="-30" dirty="0"/>
              <a:t>ARE</a:t>
            </a:r>
            <a:r>
              <a:rPr spc="110" dirty="0"/>
              <a:t> </a:t>
            </a:r>
            <a:r>
              <a:rPr i="1" dirty="0">
                <a:latin typeface="Arial"/>
                <a:cs typeface="Arial"/>
              </a:rPr>
              <a:t>(cont.)</a:t>
            </a:r>
          </a:p>
        </p:txBody>
      </p:sp>
      <p:sp>
        <p:nvSpPr>
          <p:cNvPr id="5" name="object 5"/>
          <p:cNvSpPr txBox="1"/>
          <p:nvPr/>
        </p:nvSpPr>
        <p:spPr>
          <a:xfrm>
            <a:off x="904443" y="3401695"/>
            <a:ext cx="4360545" cy="2106930"/>
          </a:xfrm>
          <a:prstGeom prst="rect">
            <a:avLst/>
          </a:prstGeom>
        </p:spPr>
        <p:txBody>
          <a:bodyPr vert="horz" wrap="square" lIns="0" tIns="46355" rIns="0" bIns="0" rtlCol="0">
            <a:spAutoFit/>
          </a:bodyPr>
          <a:lstStyle/>
          <a:p>
            <a:pPr marL="12700" marR="5080">
              <a:lnSpc>
                <a:spcPts val="2160"/>
              </a:lnSpc>
              <a:spcBef>
                <a:spcPts val="365"/>
              </a:spcBef>
            </a:pPr>
            <a:r>
              <a:rPr sz="2000" dirty="0">
                <a:latin typeface="Arial MT"/>
                <a:cs typeface="Arial MT"/>
              </a:rPr>
              <a:t>The </a:t>
            </a:r>
            <a:r>
              <a:rPr sz="2000" spc="-5" dirty="0">
                <a:latin typeface="Arial MT"/>
                <a:cs typeface="Arial MT"/>
              </a:rPr>
              <a:t>casualty </a:t>
            </a:r>
            <a:r>
              <a:rPr sz="2000" spc="-10" dirty="0">
                <a:latin typeface="Arial MT"/>
                <a:cs typeface="Arial MT"/>
              </a:rPr>
              <a:t>and </a:t>
            </a:r>
            <a:r>
              <a:rPr sz="2000" spc="-5" dirty="0">
                <a:latin typeface="Arial MT"/>
                <a:cs typeface="Arial MT"/>
              </a:rPr>
              <a:t>the person </a:t>
            </a:r>
            <a:r>
              <a:rPr sz="2000" spc="-10" dirty="0">
                <a:latin typeface="Arial MT"/>
                <a:cs typeface="Arial MT"/>
              </a:rPr>
              <a:t>rendering </a:t>
            </a:r>
            <a:r>
              <a:rPr sz="2000" spc="-545" dirty="0">
                <a:latin typeface="Arial MT"/>
                <a:cs typeface="Arial MT"/>
              </a:rPr>
              <a:t> </a:t>
            </a:r>
            <a:r>
              <a:rPr sz="2000" spc="-5" dirty="0">
                <a:latin typeface="Arial MT"/>
                <a:cs typeface="Arial MT"/>
              </a:rPr>
              <a:t>care</a:t>
            </a:r>
            <a:r>
              <a:rPr sz="2000" spc="-10" dirty="0">
                <a:latin typeface="Arial MT"/>
                <a:cs typeface="Arial MT"/>
              </a:rPr>
              <a:t> </a:t>
            </a:r>
            <a:r>
              <a:rPr sz="2000" spc="-5" dirty="0">
                <a:latin typeface="Arial MT"/>
                <a:cs typeface="Arial MT"/>
              </a:rPr>
              <a:t>are</a:t>
            </a:r>
            <a:r>
              <a:rPr sz="2000" dirty="0">
                <a:latin typeface="Arial MT"/>
                <a:cs typeface="Arial MT"/>
              </a:rPr>
              <a:t> </a:t>
            </a:r>
            <a:r>
              <a:rPr sz="2000" b="1" spc="-5" dirty="0">
                <a:latin typeface="Arial"/>
                <a:cs typeface="Arial"/>
              </a:rPr>
              <a:t>NOT</a:t>
            </a:r>
            <a:r>
              <a:rPr sz="2000" b="1" dirty="0">
                <a:latin typeface="Arial"/>
                <a:cs typeface="Arial"/>
              </a:rPr>
              <a:t> </a:t>
            </a:r>
            <a:r>
              <a:rPr sz="2000" spc="-10" dirty="0">
                <a:latin typeface="Arial MT"/>
                <a:cs typeface="Arial MT"/>
              </a:rPr>
              <a:t>under</a:t>
            </a:r>
            <a:r>
              <a:rPr sz="2000" spc="20" dirty="0">
                <a:latin typeface="Arial MT"/>
                <a:cs typeface="Arial MT"/>
              </a:rPr>
              <a:t> </a:t>
            </a:r>
            <a:r>
              <a:rPr sz="2000" spc="-5" dirty="0">
                <a:latin typeface="Arial MT"/>
                <a:cs typeface="Arial MT"/>
              </a:rPr>
              <a:t>direct</a:t>
            </a:r>
            <a:r>
              <a:rPr sz="2000" spc="10" dirty="0">
                <a:latin typeface="Arial MT"/>
                <a:cs typeface="Arial MT"/>
              </a:rPr>
              <a:t> </a:t>
            </a:r>
            <a:r>
              <a:rPr sz="2000" spc="-5" dirty="0">
                <a:latin typeface="Arial MT"/>
                <a:cs typeface="Arial MT"/>
              </a:rPr>
              <a:t>fire</a:t>
            </a:r>
            <a:endParaRPr sz="2000">
              <a:latin typeface="Arial MT"/>
              <a:cs typeface="Arial MT"/>
            </a:endParaRPr>
          </a:p>
          <a:p>
            <a:pPr marL="12700">
              <a:lnSpc>
                <a:spcPts val="2280"/>
              </a:lnSpc>
              <a:spcBef>
                <a:spcPts val="1335"/>
              </a:spcBef>
            </a:pPr>
            <a:r>
              <a:rPr sz="2000" dirty="0">
                <a:latin typeface="Arial MT"/>
                <a:cs typeface="Arial MT"/>
              </a:rPr>
              <a:t>TFC</a:t>
            </a:r>
            <a:r>
              <a:rPr sz="2000" spc="-45" dirty="0">
                <a:latin typeface="Arial MT"/>
                <a:cs typeface="Arial MT"/>
              </a:rPr>
              <a:t> </a:t>
            </a:r>
            <a:r>
              <a:rPr sz="2000" spc="-5" dirty="0">
                <a:latin typeface="Arial MT"/>
                <a:cs typeface="Arial MT"/>
              </a:rPr>
              <a:t>can turn</a:t>
            </a:r>
            <a:r>
              <a:rPr sz="2000" spc="-20" dirty="0">
                <a:latin typeface="Arial MT"/>
                <a:cs typeface="Arial MT"/>
              </a:rPr>
              <a:t> </a:t>
            </a:r>
            <a:r>
              <a:rPr sz="2000" spc="-10" dirty="0">
                <a:latin typeface="Arial MT"/>
                <a:cs typeface="Arial MT"/>
              </a:rPr>
              <a:t>into</a:t>
            </a:r>
            <a:endParaRPr sz="2000">
              <a:latin typeface="Arial MT"/>
              <a:cs typeface="Arial MT"/>
            </a:endParaRPr>
          </a:p>
          <a:p>
            <a:pPr marL="12700">
              <a:lnSpc>
                <a:spcPts val="2280"/>
              </a:lnSpc>
            </a:pPr>
            <a:r>
              <a:rPr sz="2000" spc="-5" dirty="0">
                <a:latin typeface="Arial MT"/>
                <a:cs typeface="Arial MT"/>
              </a:rPr>
              <a:t>Care</a:t>
            </a:r>
            <a:r>
              <a:rPr sz="2000" spc="5" dirty="0">
                <a:latin typeface="Arial MT"/>
                <a:cs typeface="Arial MT"/>
              </a:rPr>
              <a:t> </a:t>
            </a:r>
            <a:r>
              <a:rPr sz="2000" spc="-10" dirty="0">
                <a:latin typeface="Arial MT"/>
                <a:cs typeface="Arial MT"/>
              </a:rPr>
              <a:t>Under</a:t>
            </a:r>
            <a:r>
              <a:rPr sz="2000" spc="15" dirty="0">
                <a:latin typeface="Arial MT"/>
                <a:cs typeface="Arial MT"/>
              </a:rPr>
              <a:t> </a:t>
            </a:r>
            <a:r>
              <a:rPr sz="2000" spc="-5" dirty="0">
                <a:latin typeface="Arial MT"/>
                <a:cs typeface="Arial MT"/>
              </a:rPr>
              <a:t>Fire</a:t>
            </a:r>
            <a:r>
              <a:rPr sz="2000" spc="-10" dirty="0">
                <a:latin typeface="Arial MT"/>
                <a:cs typeface="Arial MT"/>
              </a:rPr>
              <a:t> unexpectedly</a:t>
            </a:r>
            <a:endParaRPr sz="2000">
              <a:latin typeface="Arial MT"/>
              <a:cs typeface="Arial MT"/>
            </a:endParaRPr>
          </a:p>
          <a:p>
            <a:pPr marL="12700">
              <a:lnSpc>
                <a:spcPts val="2280"/>
              </a:lnSpc>
              <a:spcBef>
                <a:spcPts val="1350"/>
              </a:spcBef>
            </a:pPr>
            <a:r>
              <a:rPr sz="2000" spc="-10" dirty="0">
                <a:latin typeface="Arial MT"/>
                <a:cs typeface="Arial MT"/>
              </a:rPr>
              <a:t>Personnel</a:t>
            </a:r>
            <a:r>
              <a:rPr sz="2000" spc="20" dirty="0">
                <a:latin typeface="Arial MT"/>
                <a:cs typeface="Arial MT"/>
              </a:rPr>
              <a:t> </a:t>
            </a:r>
            <a:r>
              <a:rPr sz="2000" spc="-10" dirty="0">
                <a:latin typeface="Arial MT"/>
                <a:cs typeface="Arial MT"/>
              </a:rPr>
              <a:t>should</a:t>
            </a:r>
            <a:r>
              <a:rPr sz="2000" spc="25" dirty="0">
                <a:latin typeface="Arial MT"/>
                <a:cs typeface="Arial MT"/>
              </a:rPr>
              <a:t> </a:t>
            </a:r>
            <a:r>
              <a:rPr sz="2000" spc="-5" dirty="0">
                <a:latin typeface="Arial MT"/>
                <a:cs typeface="Arial MT"/>
              </a:rPr>
              <a:t>maintain</a:t>
            </a:r>
            <a:endParaRPr sz="2000">
              <a:latin typeface="Arial MT"/>
              <a:cs typeface="Arial MT"/>
            </a:endParaRPr>
          </a:p>
          <a:p>
            <a:pPr marL="12700">
              <a:lnSpc>
                <a:spcPts val="2280"/>
              </a:lnSpc>
            </a:pPr>
            <a:r>
              <a:rPr sz="2000" b="1" spc="-15" dirty="0">
                <a:latin typeface="Arial"/>
                <a:cs typeface="Arial"/>
              </a:rPr>
              <a:t>SITUATIONAL</a:t>
            </a:r>
            <a:r>
              <a:rPr sz="2000" b="1" spc="110" dirty="0">
                <a:latin typeface="Arial"/>
                <a:cs typeface="Arial"/>
              </a:rPr>
              <a:t> </a:t>
            </a:r>
            <a:r>
              <a:rPr sz="2000" b="1" spc="-15" dirty="0">
                <a:latin typeface="Arial"/>
                <a:cs typeface="Arial"/>
              </a:rPr>
              <a:t>AWARENESS</a:t>
            </a:r>
            <a:endParaRPr sz="2000">
              <a:latin typeface="Arial"/>
              <a:cs typeface="Arial"/>
            </a:endParaRPr>
          </a:p>
        </p:txBody>
      </p:sp>
      <p:sp>
        <p:nvSpPr>
          <p:cNvPr id="6" name="object 6"/>
          <p:cNvSpPr txBox="1"/>
          <p:nvPr/>
        </p:nvSpPr>
        <p:spPr>
          <a:xfrm>
            <a:off x="6354571" y="2367787"/>
            <a:ext cx="1787525" cy="837565"/>
          </a:xfrm>
          <a:prstGeom prst="rect">
            <a:avLst/>
          </a:prstGeom>
        </p:spPr>
        <p:txBody>
          <a:bodyPr vert="horz" wrap="square" lIns="0" tIns="62230" rIns="0" bIns="0" rtlCol="0">
            <a:spAutoFit/>
          </a:bodyPr>
          <a:lstStyle/>
          <a:p>
            <a:pPr marL="12700" marR="5080">
              <a:lnSpc>
                <a:spcPts val="3020"/>
              </a:lnSpc>
              <a:spcBef>
                <a:spcPts val="490"/>
              </a:spcBef>
            </a:pPr>
            <a:r>
              <a:rPr sz="2800" b="1" spc="5" dirty="0">
                <a:latin typeface="Arial"/>
                <a:cs typeface="Arial"/>
              </a:rPr>
              <a:t>LIMITED </a:t>
            </a:r>
            <a:r>
              <a:rPr sz="2800" b="1" spc="10" dirty="0">
                <a:latin typeface="Arial"/>
                <a:cs typeface="Arial"/>
              </a:rPr>
              <a:t> </a:t>
            </a:r>
            <a:r>
              <a:rPr sz="2800" b="1" spc="5" dirty="0">
                <a:latin typeface="Arial"/>
                <a:cs typeface="Arial"/>
              </a:rPr>
              <a:t>S</a:t>
            </a:r>
            <a:r>
              <a:rPr sz="2800" b="1" spc="-15" dirty="0">
                <a:latin typeface="Arial"/>
                <a:cs typeface="Arial"/>
              </a:rPr>
              <a:t>U</a:t>
            </a:r>
            <a:r>
              <a:rPr sz="2800" b="1" spc="5" dirty="0">
                <a:latin typeface="Arial"/>
                <a:cs typeface="Arial"/>
              </a:rPr>
              <a:t>PP</a:t>
            </a:r>
            <a:r>
              <a:rPr sz="2800" b="1" spc="-15" dirty="0">
                <a:latin typeface="Arial"/>
                <a:cs typeface="Arial"/>
              </a:rPr>
              <a:t>L</a:t>
            </a:r>
            <a:r>
              <a:rPr sz="2800" b="1" spc="5" dirty="0">
                <a:latin typeface="Arial"/>
                <a:cs typeface="Arial"/>
              </a:rPr>
              <a:t>IES</a:t>
            </a:r>
            <a:endParaRPr sz="2800">
              <a:latin typeface="Arial"/>
              <a:cs typeface="Arial"/>
            </a:endParaRPr>
          </a:p>
        </p:txBody>
      </p:sp>
      <p:sp>
        <p:nvSpPr>
          <p:cNvPr id="7" name="object 7"/>
          <p:cNvSpPr txBox="1"/>
          <p:nvPr/>
        </p:nvSpPr>
        <p:spPr>
          <a:xfrm>
            <a:off x="6550279" y="3431489"/>
            <a:ext cx="5175885" cy="2007235"/>
          </a:xfrm>
          <a:prstGeom prst="rect">
            <a:avLst/>
          </a:prstGeom>
        </p:spPr>
        <p:txBody>
          <a:bodyPr vert="horz" wrap="square" lIns="0" tIns="12065" rIns="0" bIns="0" rtlCol="0">
            <a:spAutoFit/>
          </a:bodyPr>
          <a:lstStyle/>
          <a:p>
            <a:pPr marL="12700" marR="5080">
              <a:lnSpc>
                <a:spcPct val="100000"/>
              </a:lnSpc>
              <a:spcBef>
                <a:spcPts val="95"/>
              </a:spcBef>
            </a:pPr>
            <a:r>
              <a:rPr sz="2000" spc="-10" dirty="0">
                <a:latin typeface="Arial MT"/>
                <a:cs typeface="Arial MT"/>
              </a:rPr>
              <a:t>Medical</a:t>
            </a:r>
            <a:r>
              <a:rPr sz="2000" spc="20" dirty="0">
                <a:latin typeface="Arial MT"/>
                <a:cs typeface="Arial MT"/>
              </a:rPr>
              <a:t> </a:t>
            </a:r>
            <a:r>
              <a:rPr sz="2000" spc="-5" dirty="0">
                <a:latin typeface="Arial MT"/>
                <a:cs typeface="Arial MT"/>
              </a:rPr>
              <a:t>equipment</a:t>
            </a:r>
            <a:r>
              <a:rPr sz="2000" spc="15" dirty="0">
                <a:latin typeface="Arial MT"/>
                <a:cs typeface="Arial MT"/>
              </a:rPr>
              <a:t> </a:t>
            </a:r>
            <a:r>
              <a:rPr sz="2000" spc="-10" dirty="0">
                <a:latin typeface="Arial MT"/>
                <a:cs typeface="Arial MT"/>
              </a:rPr>
              <a:t>and</a:t>
            </a:r>
            <a:r>
              <a:rPr sz="2000" spc="5" dirty="0">
                <a:latin typeface="Arial MT"/>
                <a:cs typeface="Arial MT"/>
              </a:rPr>
              <a:t> </a:t>
            </a:r>
            <a:r>
              <a:rPr sz="2000" spc="-10" dirty="0">
                <a:latin typeface="Arial MT"/>
                <a:cs typeface="Arial MT"/>
              </a:rPr>
              <a:t>supplies</a:t>
            </a:r>
            <a:r>
              <a:rPr sz="2000" spc="70" dirty="0">
                <a:latin typeface="Arial MT"/>
                <a:cs typeface="Arial MT"/>
              </a:rPr>
              <a:t> </a:t>
            </a:r>
            <a:r>
              <a:rPr sz="2000" spc="-5" dirty="0">
                <a:latin typeface="Arial MT"/>
                <a:cs typeface="Arial MT"/>
              </a:rPr>
              <a:t>are</a:t>
            </a:r>
            <a:r>
              <a:rPr sz="2000" spc="-10" dirty="0">
                <a:latin typeface="Arial MT"/>
                <a:cs typeface="Arial MT"/>
              </a:rPr>
              <a:t> </a:t>
            </a:r>
            <a:r>
              <a:rPr sz="2000" spc="-5" dirty="0">
                <a:latin typeface="Arial MT"/>
                <a:cs typeface="Arial MT"/>
              </a:rPr>
              <a:t>limited</a:t>
            </a:r>
            <a:r>
              <a:rPr sz="2000" spc="10" dirty="0">
                <a:latin typeface="Arial MT"/>
                <a:cs typeface="Arial MT"/>
              </a:rPr>
              <a:t> </a:t>
            </a:r>
            <a:r>
              <a:rPr sz="2000" spc="-5" dirty="0">
                <a:latin typeface="Arial MT"/>
                <a:cs typeface="Arial MT"/>
              </a:rPr>
              <a:t>to </a:t>
            </a:r>
            <a:r>
              <a:rPr sz="2000" spc="-540" dirty="0">
                <a:latin typeface="Arial MT"/>
                <a:cs typeface="Arial MT"/>
              </a:rPr>
              <a:t> </a:t>
            </a:r>
            <a:r>
              <a:rPr sz="2000" spc="-15" dirty="0">
                <a:latin typeface="Arial MT"/>
                <a:cs typeface="Arial MT"/>
              </a:rPr>
              <a:t>what</a:t>
            </a:r>
            <a:r>
              <a:rPr sz="2000" spc="30" dirty="0">
                <a:latin typeface="Arial MT"/>
                <a:cs typeface="Arial MT"/>
              </a:rPr>
              <a:t> </a:t>
            </a:r>
            <a:r>
              <a:rPr sz="2000" spc="-10" dirty="0">
                <a:latin typeface="Arial MT"/>
                <a:cs typeface="Arial MT"/>
              </a:rPr>
              <a:t>is</a:t>
            </a:r>
            <a:r>
              <a:rPr sz="2000" spc="5" dirty="0">
                <a:latin typeface="Arial MT"/>
                <a:cs typeface="Arial MT"/>
              </a:rPr>
              <a:t> </a:t>
            </a:r>
            <a:r>
              <a:rPr sz="2000" spc="-5" dirty="0">
                <a:latin typeface="Arial MT"/>
                <a:cs typeface="Arial MT"/>
              </a:rPr>
              <a:t>carried</a:t>
            </a:r>
            <a:r>
              <a:rPr sz="2000" spc="10" dirty="0">
                <a:latin typeface="Arial MT"/>
                <a:cs typeface="Arial MT"/>
              </a:rPr>
              <a:t> </a:t>
            </a:r>
            <a:r>
              <a:rPr sz="2000" spc="-10" dirty="0">
                <a:latin typeface="Arial MT"/>
                <a:cs typeface="Arial MT"/>
              </a:rPr>
              <a:t>into</a:t>
            </a:r>
            <a:r>
              <a:rPr sz="2000" spc="5" dirty="0">
                <a:latin typeface="Arial MT"/>
                <a:cs typeface="Arial MT"/>
              </a:rPr>
              <a:t> </a:t>
            </a:r>
            <a:r>
              <a:rPr sz="2000" spc="-5" dirty="0">
                <a:latin typeface="Arial MT"/>
                <a:cs typeface="Arial MT"/>
              </a:rPr>
              <a:t>the</a:t>
            </a:r>
            <a:r>
              <a:rPr sz="2000" spc="10" dirty="0">
                <a:latin typeface="Arial MT"/>
                <a:cs typeface="Arial MT"/>
              </a:rPr>
              <a:t> </a:t>
            </a:r>
            <a:r>
              <a:rPr sz="2000" spc="-10" dirty="0">
                <a:latin typeface="Arial MT"/>
                <a:cs typeface="Arial MT"/>
              </a:rPr>
              <a:t>field</a:t>
            </a:r>
            <a:r>
              <a:rPr sz="2000" spc="10" dirty="0">
                <a:latin typeface="Arial MT"/>
                <a:cs typeface="Arial MT"/>
              </a:rPr>
              <a:t> </a:t>
            </a:r>
            <a:r>
              <a:rPr sz="2000" spc="-5" dirty="0">
                <a:latin typeface="Arial MT"/>
                <a:cs typeface="Arial MT"/>
              </a:rPr>
              <a:t>by the</a:t>
            </a:r>
            <a:r>
              <a:rPr sz="2000" spc="15" dirty="0">
                <a:latin typeface="Arial MT"/>
                <a:cs typeface="Arial MT"/>
              </a:rPr>
              <a:t> </a:t>
            </a:r>
            <a:r>
              <a:rPr sz="2000" b="1" spc="-10" dirty="0">
                <a:latin typeface="Arial"/>
                <a:cs typeface="Arial"/>
              </a:rPr>
              <a:t>CPP</a:t>
            </a:r>
            <a:r>
              <a:rPr sz="2000" spc="-10" dirty="0">
                <a:latin typeface="Arial MT"/>
                <a:cs typeface="Arial MT"/>
              </a:rPr>
              <a:t>,</a:t>
            </a:r>
            <a:r>
              <a:rPr sz="2000" spc="35" dirty="0">
                <a:latin typeface="Arial MT"/>
                <a:cs typeface="Arial MT"/>
              </a:rPr>
              <a:t> </a:t>
            </a:r>
            <a:r>
              <a:rPr sz="2000" spc="-10" dirty="0">
                <a:latin typeface="Arial MT"/>
                <a:cs typeface="Arial MT"/>
              </a:rPr>
              <a:t>any </a:t>
            </a:r>
            <a:r>
              <a:rPr sz="2000" spc="-5" dirty="0">
                <a:latin typeface="Arial MT"/>
                <a:cs typeface="Arial MT"/>
              </a:rPr>
              <a:t> </a:t>
            </a:r>
            <a:r>
              <a:rPr sz="2000" b="1" spc="5" dirty="0">
                <a:latin typeface="Arial"/>
                <a:cs typeface="Arial"/>
              </a:rPr>
              <a:t>CMC</a:t>
            </a:r>
            <a:r>
              <a:rPr sz="2000" spc="5" dirty="0">
                <a:latin typeface="Arial MT"/>
                <a:cs typeface="Arial MT"/>
              </a:rPr>
              <a:t>,</a:t>
            </a:r>
            <a:r>
              <a:rPr sz="2000" spc="-40" dirty="0">
                <a:latin typeface="Arial MT"/>
                <a:cs typeface="Arial MT"/>
              </a:rPr>
              <a:t> </a:t>
            </a:r>
            <a:r>
              <a:rPr sz="2000" b="1" spc="-5" dirty="0">
                <a:latin typeface="Arial"/>
                <a:cs typeface="Arial"/>
              </a:rPr>
              <a:t>CLS,</a:t>
            </a:r>
            <a:r>
              <a:rPr sz="2000" b="1" spc="5" dirty="0">
                <a:latin typeface="Arial"/>
                <a:cs typeface="Arial"/>
              </a:rPr>
              <a:t> </a:t>
            </a:r>
            <a:r>
              <a:rPr sz="2000" spc="-5" dirty="0">
                <a:latin typeface="Arial MT"/>
                <a:cs typeface="Arial MT"/>
              </a:rPr>
              <a:t>and</a:t>
            </a:r>
            <a:r>
              <a:rPr sz="2000" spc="10" dirty="0">
                <a:latin typeface="Arial MT"/>
                <a:cs typeface="Arial MT"/>
              </a:rPr>
              <a:t> </a:t>
            </a:r>
            <a:r>
              <a:rPr sz="2000" spc="-5" dirty="0">
                <a:latin typeface="Arial MT"/>
                <a:cs typeface="Arial MT"/>
              </a:rPr>
              <a:t>the</a:t>
            </a:r>
            <a:r>
              <a:rPr sz="2000" spc="-25" dirty="0">
                <a:latin typeface="Arial MT"/>
                <a:cs typeface="Arial MT"/>
              </a:rPr>
              <a:t> </a:t>
            </a:r>
            <a:r>
              <a:rPr sz="2000" b="1" spc="-15" dirty="0">
                <a:latin typeface="Arial"/>
                <a:cs typeface="Arial"/>
              </a:rPr>
              <a:t>INDIVIDUAL</a:t>
            </a:r>
            <a:r>
              <a:rPr sz="2000" b="1" spc="120" dirty="0">
                <a:latin typeface="Arial"/>
                <a:cs typeface="Arial"/>
              </a:rPr>
              <a:t> </a:t>
            </a:r>
            <a:r>
              <a:rPr sz="2000" b="1" spc="-10" dirty="0">
                <a:latin typeface="Arial"/>
                <a:cs typeface="Arial"/>
              </a:rPr>
              <a:t>SERVICE </a:t>
            </a:r>
            <a:r>
              <a:rPr sz="2000" b="1" spc="-5" dirty="0">
                <a:latin typeface="Arial"/>
                <a:cs typeface="Arial"/>
              </a:rPr>
              <a:t> </a:t>
            </a:r>
            <a:r>
              <a:rPr sz="2000" b="1" spc="5" dirty="0">
                <a:latin typeface="Arial"/>
                <a:cs typeface="Arial"/>
              </a:rPr>
              <a:t>MEMBER</a:t>
            </a:r>
            <a:endParaRPr sz="2000">
              <a:latin typeface="Arial"/>
              <a:cs typeface="Arial"/>
            </a:endParaRPr>
          </a:p>
          <a:p>
            <a:pPr marL="12700">
              <a:lnSpc>
                <a:spcPct val="100000"/>
              </a:lnSpc>
              <a:spcBef>
                <a:spcPts val="1205"/>
              </a:spcBef>
            </a:pPr>
            <a:r>
              <a:rPr sz="2000" spc="-20" dirty="0">
                <a:latin typeface="Arial MT"/>
                <a:cs typeface="Arial MT"/>
              </a:rPr>
              <a:t>Always</a:t>
            </a:r>
            <a:r>
              <a:rPr sz="2000" spc="100" dirty="0">
                <a:latin typeface="Arial MT"/>
                <a:cs typeface="Arial MT"/>
              </a:rPr>
              <a:t> </a:t>
            </a:r>
            <a:r>
              <a:rPr sz="2000" spc="-10" dirty="0">
                <a:latin typeface="Arial MT"/>
                <a:cs typeface="Arial MT"/>
              </a:rPr>
              <a:t>use</a:t>
            </a:r>
            <a:r>
              <a:rPr sz="2000" spc="-15" dirty="0">
                <a:latin typeface="Arial MT"/>
                <a:cs typeface="Arial MT"/>
              </a:rPr>
              <a:t> </a:t>
            </a:r>
            <a:r>
              <a:rPr sz="2000" spc="-10" dirty="0">
                <a:latin typeface="Arial MT"/>
                <a:cs typeface="Arial MT"/>
              </a:rPr>
              <a:t>the</a:t>
            </a:r>
            <a:r>
              <a:rPr sz="2000" spc="-25" dirty="0">
                <a:latin typeface="Arial MT"/>
                <a:cs typeface="Arial MT"/>
              </a:rPr>
              <a:t> </a:t>
            </a:r>
            <a:r>
              <a:rPr sz="2000" spc="-15" dirty="0">
                <a:latin typeface="Arial MT"/>
                <a:cs typeface="Arial MT"/>
              </a:rPr>
              <a:t>casualty’s</a:t>
            </a:r>
            <a:endParaRPr sz="2000">
              <a:latin typeface="Arial MT"/>
              <a:cs typeface="Arial MT"/>
            </a:endParaRPr>
          </a:p>
          <a:p>
            <a:pPr marL="12700">
              <a:lnSpc>
                <a:spcPct val="100000"/>
              </a:lnSpc>
            </a:pPr>
            <a:r>
              <a:rPr sz="2000" b="1" spc="-5" dirty="0">
                <a:latin typeface="Arial"/>
                <a:cs typeface="Arial"/>
              </a:rPr>
              <a:t>Joint </a:t>
            </a:r>
            <a:r>
              <a:rPr sz="2000" b="1" spc="-10" dirty="0">
                <a:latin typeface="Arial"/>
                <a:cs typeface="Arial"/>
              </a:rPr>
              <a:t>First</a:t>
            </a:r>
            <a:r>
              <a:rPr sz="2000" b="1" spc="-5" dirty="0">
                <a:latin typeface="Arial"/>
                <a:cs typeface="Arial"/>
              </a:rPr>
              <a:t> </a:t>
            </a:r>
            <a:r>
              <a:rPr sz="2000" b="1" spc="-30" dirty="0">
                <a:latin typeface="Arial"/>
                <a:cs typeface="Arial"/>
              </a:rPr>
              <a:t>Aid</a:t>
            </a:r>
            <a:r>
              <a:rPr sz="2000" b="1" spc="65" dirty="0">
                <a:latin typeface="Arial"/>
                <a:cs typeface="Arial"/>
              </a:rPr>
              <a:t> </a:t>
            </a:r>
            <a:r>
              <a:rPr sz="2000" b="1" spc="-5" dirty="0">
                <a:latin typeface="Arial"/>
                <a:cs typeface="Arial"/>
              </a:rPr>
              <a:t>Kit </a:t>
            </a:r>
            <a:r>
              <a:rPr sz="2000" b="1" spc="-20" dirty="0">
                <a:latin typeface="Arial"/>
                <a:cs typeface="Arial"/>
              </a:rPr>
              <a:t>(JFAK)</a:t>
            </a:r>
            <a:r>
              <a:rPr sz="2000" b="1" spc="120" dirty="0">
                <a:latin typeface="Arial"/>
                <a:cs typeface="Arial"/>
              </a:rPr>
              <a:t> </a:t>
            </a:r>
            <a:r>
              <a:rPr sz="2000" dirty="0">
                <a:latin typeface="Arial MT"/>
                <a:cs typeface="Arial MT"/>
              </a:rPr>
              <a:t>first</a:t>
            </a:r>
            <a:endParaRPr sz="2000">
              <a:latin typeface="Arial MT"/>
              <a:cs typeface="Arial MT"/>
            </a:endParaRPr>
          </a:p>
        </p:txBody>
      </p:sp>
      <p:pic>
        <p:nvPicPr>
          <p:cNvPr id="8" name="object 8"/>
          <p:cNvPicPr/>
          <p:nvPr/>
        </p:nvPicPr>
        <p:blipFill>
          <a:blip r:embed="rId4" cstate="print"/>
          <a:stretch>
            <a:fillRect/>
          </a:stretch>
        </p:blipFill>
        <p:spPr>
          <a:xfrm>
            <a:off x="3048000" y="1728216"/>
            <a:ext cx="2633472" cy="1496567"/>
          </a:xfrm>
          <a:prstGeom prst="rect">
            <a:avLst/>
          </a:prstGeom>
        </p:spPr>
      </p:pic>
      <p:sp>
        <p:nvSpPr>
          <p:cNvPr id="9" name="object 9"/>
          <p:cNvSpPr txBox="1"/>
          <p:nvPr/>
        </p:nvSpPr>
        <p:spPr>
          <a:xfrm>
            <a:off x="637438" y="2285745"/>
            <a:ext cx="2149475" cy="880744"/>
          </a:xfrm>
          <a:prstGeom prst="rect">
            <a:avLst/>
          </a:prstGeom>
        </p:spPr>
        <p:txBody>
          <a:bodyPr vert="horz" wrap="square" lIns="0" tIns="13335" rIns="0" bIns="0" rtlCol="0">
            <a:spAutoFit/>
          </a:bodyPr>
          <a:lstStyle/>
          <a:p>
            <a:pPr marL="12700" marR="5080">
              <a:lnSpc>
                <a:spcPct val="100000"/>
              </a:lnSpc>
              <a:spcBef>
                <a:spcPts val="105"/>
              </a:spcBef>
            </a:pPr>
            <a:r>
              <a:rPr sz="2800" b="1" spc="-15" dirty="0">
                <a:latin typeface="Arial"/>
                <a:cs typeface="Arial"/>
              </a:rPr>
              <a:t>TACTICAL </a:t>
            </a:r>
            <a:r>
              <a:rPr sz="2800" b="1" spc="-10" dirty="0">
                <a:latin typeface="Arial"/>
                <a:cs typeface="Arial"/>
              </a:rPr>
              <a:t> </a:t>
            </a:r>
            <a:r>
              <a:rPr sz="2800" b="1" dirty="0">
                <a:latin typeface="Arial"/>
                <a:cs typeface="Arial"/>
              </a:rPr>
              <a:t>FIELD</a:t>
            </a:r>
            <a:r>
              <a:rPr sz="2800" b="1" spc="-95" dirty="0">
                <a:latin typeface="Arial"/>
                <a:cs typeface="Arial"/>
              </a:rPr>
              <a:t> </a:t>
            </a:r>
            <a:r>
              <a:rPr sz="2800" b="1" spc="-25" dirty="0">
                <a:latin typeface="Arial"/>
                <a:cs typeface="Arial"/>
              </a:rPr>
              <a:t>CARE</a:t>
            </a:r>
            <a:endParaRPr sz="2800">
              <a:latin typeface="Arial"/>
              <a:cs typeface="Arial"/>
            </a:endParaRPr>
          </a:p>
        </p:txBody>
      </p:sp>
      <p:sp>
        <p:nvSpPr>
          <p:cNvPr id="10" name="object 10"/>
          <p:cNvSpPr/>
          <p:nvPr/>
        </p:nvSpPr>
        <p:spPr>
          <a:xfrm>
            <a:off x="6374891" y="3506723"/>
            <a:ext cx="0" cy="1151255"/>
          </a:xfrm>
          <a:custGeom>
            <a:avLst/>
            <a:gdLst/>
            <a:ahLst/>
            <a:cxnLst/>
            <a:rect l="l" t="t" r="r" b="b"/>
            <a:pathLst>
              <a:path h="1151254">
                <a:moveTo>
                  <a:pt x="0" y="1151255"/>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729995" y="3473196"/>
            <a:ext cx="0" cy="490855"/>
          </a:xfrm>
          <a:custGeom>
            <a:avLst/>
            <a:gdLst/>
            <a:ahLst/>
            <a:cxnLst/>
            <a:rect l="l" t="t" r="r" b="b"/>
            <a:pathLst>
              <a:path h="490854">
                <a:moveTo>
                  <a:pt x="0" y="490727"/>
                </a:moveTo>
                <a:lnTo>
                  <a:pt x="0" y="0"/>
                </a:lnTo>
              </a:path>
            </a:pathLst>
          </a:custGeom>
          <a:ln w="101600">
            <a:solidFill>
              <a:srgbClr val="CD9146"/>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8551202" y="1757368"/>
            <a:ext cx="2183388" cy="1503131"/>
          </a:xfrm>
          <a:prstGeom prst="rect">
            <a:avLst/>
          </a:prstGeom>
        </p:spPr>
      </p:pic>
      <p:sp>
        <p:nvSpPr>
          <p:cNvPr id="13" name="object 13"/>
          <p:cNvSpPr/>
          <p:nvPr/>
        </p:nvSpPr>
        <p:spPr>
          <a:xfrm>
            <a:off x="1655064" y="5721096"/>
            <a:ext cx="8882380" cy="661670"/>
          </a:xfrm>
          <a:custGeom>
            <a:avLst/>
            <a:gdLst/>
            <a:ahLst/>
            <a:cxnLst/>
            <a:rect l="l" t="t" r="r" b="b"/>
            <a:pathLst>
              <a:path w="8882380" h="661670">
                <a:moveTo>
                  <a:pt x="8813673" y="0"/>
                </a:moveTo>
                <a:lnTo>
                  <a:pt x="68199" y="0"/>
                </a:lnTo>
                <a:lnTo>
                  <a:pt x="41630" y="5358"/>
                </a:lnTo>
                <a:lnTo>
                  <a:pt x="19954" y="19972"/>
                </a:lnTo>
                <a:lnTo>
                  <a:pt x="5351" y="41646"/>
                </a:lnTo>
                <a:lnTo>
                  <a:pt x="0" y="68186"/>
                </a:lnTo>
                <a:lnTo>
                  <a:pt x="0" y="593229"/>
                </a:lnTo>
                <a:lnTo>
                  <a:pt x="5351" y="619769"/>
                </a:lnTo>
                <a:lnTo>
                  <a:pt x="19954" y="641443"/>
                </a:lnTo>
                <a:lnTo>
                  <a:pt x="41630" y="656057"/>
                </a:lnTo>
                <a:lnTo>
                  <a:pt x="68199" y="661415"/>
                </a:lnTo>
                <a:lnTo>
                  <a:pt x="8813673" y="661415"/>
                </a:lnTo>
                <a:lnTo>
                  <a:pt x="8840241" y="656057"/>
                </a:lnTo>
                <a:lnTo>
                  <a:pt x="8861917" y="641443"/>
                </a:lnTo>
                <a:lnTo>
                  <a:pt x="8876520" y="619769"/>
                </a:lnTo>
                <a:lnTo>
                  <a:pt x="8881871" y="593229"/>
                </a:lnTo>
                <a:lnTo>
                  <a:pt x="8881871" y="68186"/>
                </a:lnTo>
                <a:lnTo>
                  <a:pt x="8876520" y="41646"/>
                </a:lnTo>
                <a:lnTo>
                  <a:pt x="8861917" y="19972"/>
                </a:lnTo>
                <a:lnTo>
                  <a:pt x="8840241" y="5358"/>
                </a:lnTo>
                <a:lnTo>
                  <a:pt x="8813673" y="0"/>
                </a:lnTo>
                <a:close/>
              </a:path>
            </a:pathLst>
          </a:custGeom>
          <a:solidFill>
            <a:srgbClr val="FFF5D2"/>
          </a:solidFill>
        </p:spPr>
        <p:txBody>
          <a:bodyPr wrap="square" lIns="0" tIns="0" rIns="0" bIns="0" rtlCol="0"/>
          <a:lstStyle/>
          <a:p>
            <a:endParaRPr/>
          </a:p>
        </p:txBody>
      </p:sp>
      <p:sp>
        <p:nvSpPr>
          <p:cNvPr id="14" name="object 14"/>
          <p:cNvSpPr txBox="1"/>
          <p:nvPr/>
        </p:nvSpPr>
        <p:spPr>
          <a:xfrm>
            <a:off x="2680461" y="5903772"/>
            <a:ext cx="7398384"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901727"/>
                </a:solidFill>
                <a:latin typeface="Arial"/>
                <a:cs typeface="Arial"/>
              </a:rPr>
              <a:t>REMEMBER:</a:t>
            </a:r>
            <a:r>
              <a:rPr sz="2000" b="1" spc="15" dirty="0">
                <a:solidFill>
                  <a:srgbClr val="901727"/>
                </a:solidFill>
                <a:latin typeface="Arial"/>
                <a:cs typeface="Arial"/>
              </a:rPr>
              <a:t> </a:t>
            </a:r>
            <a:r>
              <a:rPr sz="2000" spc="-10" dirty="0">
                <a:latin typeface="Arial MT"/>
                <a:cs typeface="Arial MT"/>
              </a:rPr>
              <a:t>Intervention</a:t>
            </a:r>
            <a:r>
              <a:rPr sz="2000" spc="35" dirty="0">
                <a:latin typeface="Arial MT"/>
                <a:cs typeface="Arial MT"/>
              </a:rPr>
              <a:t> </a:t>
            </a:r>
            <a:r>
              <a:rPr sz="2000" spc="-10" dirty="0">
                <a:latin typeface="Arial MT"/>
                <a:cs typeface="Arial MT"/>
              </a:rPr>
              <a:t>priorities</a:t>
            </a:r>
            <a:r>
              <a:rPr sz="2000" spc="55" dirty="0">
                <a:latin typeface="Arial MT"/>
                <a:cs typeface="Arial MT"/>
              </a:rPr>
              <a:t> </a:t>
            </a:r>
            <a:r>
              <a:rPr sz="2000" spc="-10" dirty="0">
                <a:latin typeface="Arial MT"/>
                <a:cs typeface="Arial MT"/>
              </a:rPr>
              <a:t>should</a:t>
            </a:r>
            <a:r>
              <a:rPr sz="2000" spc="45" dirty="0">
                <a:latin typeface="Arial MT"/>
                <a:cs typeface="Arial MT"/>
              </a:rPr>
              <a:t> </a:t>
            </a:r>
            <a:r>
              <a:rPr sz="2000" spc="-10" dirty="0">
                <a:latin typeface="Arial MT"/>
                <a:cs typeface="Arial MT"/>
              </a:rPr>
              <a:t>follow</a:t>
            </a:r>
            <a:r>
              <a:rPr sz="2000" spc="70" dirty="0">
                <a:latin typeface="Arial MT"/>
                <a:cs typeface="Arial MT"/>
              </a:rPr>
              <a:t> </a:t>
            </a:r>
            <a:r>
              <a:rPr sz="2000" b="1" spc="-15" dirty="0">
                <a:latin typeface="Arial"/>
                <a:cs typeface="Arial"/>
              </a:rPr>
              <a:t>MARCH</a:t>
            </a:r>
            <a:r>
              <a:rPr sz="2000" b="1" spc="55" dirty="0">
                <a:latin typeface="Arial"/>
                <a:cs typeface="Arial"/>
              </a:rPr>
              <a:t> </a:t>
            </a:r>
            <a:r>
              <a:rPr sz="2000" b="1" spc="-25" dirty="0">
                <a:latin typeface="Arial"/>
                <a:cs typeface="Arial"/>
              </a:rPr>
              <a:t>PAWS</a:t>
            </a:r>
            <a:endParaRPr sz="2000">
              <a:latin typeface="Arial"/>
              <a:cs typeface="Arial"/>
            </a:endParaRPr>
          </a:p>
        </p:txBody>
      </p:sp>
      <p:pic>
        <p:nvPicPr>
          <p:cNvPr id="15" name="object 15"/>
          <p:cNvPicPr/>
          <p:nvPr/>
        </p:nvPicPr>
        <p:blipFill>
          <a:blip r:embed="rId6" cstate="print"/>
          <a:stretch>
            <a:fillRect/>
          </a:stretch>
        </p:blipFill>
        <p:spPr>
          <a:xfrm>
            <a:off x="2060448" y="5852159"/>
            <a:ext cx="445007" cy="390143"/>
          </a:xfrm>
          <a:prstGeom prst="rect">
            <a:avLst/>
          </a:prstGeom>
        </p:spPr>
      </p:pic>
      <p:sp>
        <p:nvSpPr>
          <p:cNvPr id="16" name="object 16"/>
          <p:cNvSpPr/>
          <p:nvPr/>
        </p:nvSpPr>
        <p:spPr>
          <a:xfrm>
            <a:off x="6374891" y="4863084"/>
            <a:ext cx="0" cy="540385"/>
          </a:xfrm>
          <a:custGeom>
            <a:avLst/>
            <a:gdLst/>
            <a:ahLst/>
            <a:cxnLst/>
            <a:rect l="l" t="t" r="r" b="b"/>
            <a:pathLst>
              <a:path h="540385">
                <a:moveTo>
                  <a:pt x="0" y="540385"/>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729995" y="4216908"/>
            <a:ext cx="0" cy="490855"/>
          </a:xfrm>
          <a:custGeom>
            <a:avLst/>
            <a:gdLst/>
            <a:ahLst/>
            <a:cxnLst/>
            <a:rect l="l" t="t" r="r" b="b"/>
            <a:pathLst>
              <a:path h="490854">
                <a:moveTo>
                  <a:pt x="0" y="490728"/>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729995" y="4969764"/>
            <a:ext cx="0" cy="490855"/>
          </a:xfrm>
          <a:custGeom>
            <a:avLst/>
            <a:gdLst/>
            <a:ahLst/>
            <a:cxnLst/>
            <a:rect l="l" t="t" r="r" b="b"/>
            <a:pathLst>
              <a:path h="490854">
                <a:moveTo>
                  <a:pt x="0" y="490728"/>
                </a:moveTo>
                <a:lnTo>
                  <a:pt x="0" y="0"/>
                </a:lnTo>
              </a:path>
            </a:pathLst>
          </a:custGeom>
          <a:ln w="101600">
            <a:solidFill>
              <a:srgbClr val="CD9146"/>
            </a:solidFill>
          </a:ln>
        </p:spPr>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15</a:t>
            </a:fld>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609725" y="782573"/>
            <a:ext cx="9103995" cy="574040"/>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BB8542"/>
                </a:solidFill>
              </a:rPr>
              <a:t>PHASE</a:t>
            </a:r>
            <a:r>
              <a:rPr spc="90" dirty="0">
                <a:solidFill>
                  <a:srgbClr val="BB8542"/>
                </a:solidFill>
              </a:rPr>
              <a:t> </a:t>
            </a:r>
            <a:r>
              <a:rPr spc="-5" dirty="0">
                <a:solidFill>
                  <a:srgbClr val="BB8542"/>
                </a:solidFill>
              </a:rPr>
              <a:t>3:</a:t>
            </a:r>
            <a:r>
              <a:rPr spc="-10" dirty="0">
                <a:solidFill>
                  <a:srgbClr val="BB8542"/>
                </a:solidFill>
              </a:rPr>
              <a:t> </a:t>
            </a:r>
            <a:r>
              <a:rPr u="heavy" spc="-20" dirty="0">
                <a:solidFill>
                  <a:srgbClr val="BB8542"/>
                </a:solidFill>
                <a:uFill>
                  <a:solidFill>
                    <a:srgbClr val="BB8542"/>
                  </a:solidFill>
                </a:uFill>
              </a:rPr>
              <a:t>TAC</a:t>
            </a:r>
            <a:r>
              <a:rPr spc="-20" dirty="0"/>
              <a:t>TICAL</a:t>
            </a:r>
            <a:r>
              <a:rPr spc="135" dirty="0"/>
              <a:t> </a:t>
            </a:r>
            <a:r>
              <a:rPr u="heavy" spc="-15" dirty="0">
                <a:solidFill>
                  <a:srgbClr val="BB8542"/>
                </a:solidFill>
                <a:uFill>
                  <a:solidFill>
                    <a:srgbClr val="BB8542"/>
                  </a:solidFill>
                </a:uFill>
              </a:rPr>
              <a:t>EVAC</a:t>
            </a:r>
            <a:r>
              <a:rPr spc="-15" dirty="0"/>
              <a:t>UATION</a:t>
            </a:r>
            <a:r>
              <a:rPr spc="95" dirty="0"/>
              <a:t> </a:t>
            </a:r>
            <a:r>
              <a:rPr spc="-30" dirty="0"/>
              <a:t>CARE</a:t>
            </a:r>
          </a:p>
        </p:txBody>
      </p:sp>
      <p:sp>
        <p:nvSpPr>
          <p:cNvPr id="5" name="object 5"/>
          <p:cNvSpPr txBox="1"/>
          <p:nvPr/>
        </p:nvSpPr>
        <p:spPr>
          <a:xfrm>
            <a:off x="503021" y="3724478"/>
            <a:ext cx="3375025" cy="1308735"/>
          </a:xfrm>
          <a:prstGeom prst="rect">
            <a:avLst/>
          </a:prstGeom>
        </p:spPr>
        <p:txBody>
          <a:bodyPr vert="horz" wrap="square" lIns="0" tIns="14605" rIns="0" bIns="0" rtlCol="0">
            <a:spAutoFit/>
          </a:bodyPr>
          <a:lstStyle/>
          <a:p>
            <a:pPr marL="12700" marR="5080" algn="ctr">
              <a:lnSpc>
                <a:spcPct val="100000"/>
              </a:lnSpc>
              <a:spcBef>
                <a:spcPts val="115"/>
              </a:spcBef>
            </a:pPr>
            <a:r>
              <a:rPr sz="2100" b="1" dirty="0">
                <a:latin typeface="Arial"/>
                <a:cs typeface="Arial"/>
              </a:rPr>
              <a:t>ESTABLISH</a:t>
            </a:r>
            <a:r>
              <a:rPr sz="2100" b="1" spc="-80" dirty="0">
                <a:latin typeface="Arial"/>
                <a:cs typeface="Arial"/>
              </a:rPr>
              <a:t> </a:t>
            </a:r>
            <a:r>
              <a:rPr sz="2100" b="1" spc="-5" dirty="0">
                <a:latin typeface="Arial"/>
                <a:cs typeface="Arial"/>
              </a:rPr>
              <a:t>EVACUATION </a:t>
            </a:r>
            <a:r>
              <a:rPr sz="2100" b="1" spc="-565" dirty="0">
                <a:latin typeface="Arial"/>
                <a:cs typeface="Arial"/>
              </a:rPr>
              <a:t> </a:t>
            </a:r>
            <a:r>
              <a:rPr sz="2100" b="1" dirty="0">
                <a:latin typeface="Arial"/>
                <a:cs typeface="Arial"/>
              </a:rPr>
              <a:t>POINT </a:t>
            </a:r>
            <a:r>
              <a:rPr sz="2100" b="1" spc="-5" dirty="0">
                <a:latin typeface="Arial"/>
                <a:cs typeface="Arial"/>
              </a:rPr>
              <a:t>SECURITY/STAGE </a:t>
            </a:r>
            <a:r>
              <a:rPr sz="2100" b="1" dirty="0">
                <a:latin typeface="Arial"/>
                <a:cs typeface="Arial"/>
              </a:rPr>
              <a:t> </a:t>
            </a:r>
            <a:r>
              <a:rPr sz="2100" b="1" spc="-5" dirty="0">
                <a:latin typeface="Arial"/>
                <a:cs typeface="Arial"/>
              </a:rPr>
              <a:t>CASUALTIES </a:t>
            </a:r>
            <a:r>
              <a:rPr sz="2100" b="1" spc="5" dirty="0">
                <a:latin typeface="Arial"/>
                <a:cs typeface="Arial"/>
              </a:rPr>
              <a:t>FOR </a:t>
            </a:r>
            <a:r>
              <a:rPr sz="2100" b="1" spc="10" dirty="0">
                <a:latin typeface="Arial"/>
                <a:cs typeface="Arial"/>
              </a:rPr>
              <a:t> </a:t>
            </a:r>
            <a:r>
              <a:rPr sz="2100" b="1" spc="-10" dirty="0">
                <a:latin typeface="Arial"/>
                <a:cs typeface="Arial"/>
              </a:rPr>
              <a:t>EVACUATION</a:t>
            </a:r>
            <a:endParaRPr sz="2100">
              <a:latin typeface="Arial"/>
              <a:cs typeface="Arial"/>
            </a:endParaRPr>
          </a:p>
        </p:txBody>
      </p:sp>
      <p:sp>
        <p:nvSpPr>
          <p:cNvPr id="6" name="object 6"/>
          <p:cNvSpPr txBox="1"/>
          <p:nvPr/>
        </p:nvSpPr>
        <p:spPr>
          <a:xfrm>
            <a:off x="4524502" y="5746191"/>
            <a:ext cx="1973580" cy="667385"/>
          </a:xfrm>
          <a:prstGeom prst="rect">
            <a:avLst/>
          </a:prstGeom>
        </p:spPr>
        <p:txBody>
          <a:bodyPr vert="horz" wrap="square" lIns="0" tIns="13970" rIns="0" bIns="0" rtlCol="0">
            <a:spAutoFit/>
          </a:bodyPr>
          <a:lstStyle/>
          <a:p>
            <a:pPr marL="134620" marR="5080" indent="-121920">
              <a:lnSpc>
                <a:spcPct val="100000"/>
              </a:lnSpc>
              <a:spcBef>
                <a:spcPts val="110"/>
              </a:spcBef>
            </a:pPr>
            <a:r>
              <a:rPr sz="2100" b="1" spc="5" dirty="0">
                <a:latin typeface="Arial"/>
                <a:cs typeface="Arial"/>
              </a:rPr>
              <a:t>LO</a:t>
            </a:r>
            <a:r>
              <a:rPr sz="2100" b="1" spc="-60" dirty="0">
                <a:latin typeface="Arial"/>
                <a:cs typeface="Arial"/>
              </a:rPr>
              <a:t>A</a:t>
            </a:r>
            <a:r>
              <a:rPr sz="2100" b="1" spc="10" dirty="0">
                <a:latin typeface="Arial"/>
                <a:cs typeface="Arial"/>
              </a:rPr>
              <a:t>D</a:t>
            </a:r>
            <a:r>
              <a:rPr sz="2100" b="1" spc="-15" dirty="0">
                <a:latin typeface="Arial"/>
                <a:cs typeface="Arial"/>
              </a:rPr>
              <a:t>/</a:t>
            </a:r>
            <a:r>
              <a:rPr sz="2100" b="1" spc="5" dirty="0">
                <a:latin typeface="Arial"/>
                <a:cs typeface="Arial"/>
              </a:rPr>
              <a:t>SE</a:t>
            </a:r>
            <a:r>
              <a:rPr sz="2100" b="1" spc="10" dirty="0">
                <a:latin typeface="Arial"/>
                <a:cs typeface="Arial"/>
              </a:rPr>
              <a:t>CUR</a:t>
            </a:r>
            <a:r>
              <a:rPr sz="2100" b="1" dirty="0">
                <a:latin typeface="Arial"/>
                <a:cs typeface="Arial"/>
              </a:rPr>
              <a:t>E  </a:t>
            </a:r>
            <a:r>
              <a:rPr sz="2100" b="1" spc="-5" dirty="0">
                <a:latin typeface="Arial"/>
                <a:cs typeface="Arial"/>
              </a:rPr>
              <a:t>CASUALTIES</a:t>
            </a:r>
            <a:endParaRPr sz="2100">
              <a:latin typeface="Arial"/>
              <a:cs typeface="Arial"/>
            </a:endParaRPr>
          </a:p>
        </p:txBody>
      </p:sp>
      <p:sp>
        <p:nvSpPr>
          <p:cNvPr id="7" name="object 7"/>
          <p:cNvSpPr txBox="1"/>
          <p:nvPr/>
        </p:nvSpPr>
        <p:spPr>
          <a:xfrm>
            <a:off x="7414641" y="5746191"/>
            <a:ext cx="2219960" cy="667385"/>
          </a:xfrm>
          <a:prstGeom prst="rect">
            <a:avLst/>
          </a:prstGeom>
        </p:spPr>
        <p:txBody>
          <a:bodyPr vert="horz" wrap="square" lIns="0" tIns="13970" rIns="0" bIns="0" rtlCol="0">
            <a:spAutoFit/>
          </a:bodyPr>
          <a:lstStyle/>
          <a:p>
            <a:pPr marL="12700" marR="5080" indent="91440">
              <a:lnSpc>
                <a:spcPct val="100000"/>
              </a:lnSpc>
              <a:spcBef>
                <a:spcPts val="110"/>
              </a:spcBef>
            </a:pPr>
            <a:r>
              <a:rPr sz="2100" b="1" dirty="0">
                <a:latin typeface="Arial"/>
                <a:cs typeface="Arial"/>
              </a:rPr>
              <a:t>REASSESSING/ </a:t>
            </a:r>
            <a:r>
              <a:rPr sz="2100" b="1" spc="5" dirty="0">
                <a:latin typeface="Arial"/>
                <a:cs typeface="Arial"/>
              </a:rPr>
              <a:t> </a:t>
            </a:r>
            <a:r>
              <a:rPr sz="2100" b="1" spc="15" dirty="0">
                <a:latin typeface="Arial"/>
                <a:cs typeface="Arial"/>
              </a:rPr>
              <a:t>R</a:t>
            </a:r>
            <a:r>
              <a:rPr sz="2100" b="1" spc="10" dirty="0">
                <a:latin typeface="Arial"/>
                <a:cs typeface="Arial"/>
              </a:rPr>
              <a:t>E</a:t>
            </a:r>
            <a:r>
              <a:rPr sz="2100" b="1" spc="-10" dirty="0">
                <a:latin typeface="Arial"/>
                <a:cs typeface="Arial"/>
              </a:rPr>
              <a:t>-</a:t>
            </a:r>
            <a:r>
              <a:rPr sz="2100" b="1" spc="5" dirty="0">
                <a:latin typeface="Arial"/>
                <a:cs typeface="Arial"/>
              </a:rPr>
              <a:t>EV</a:t>
            </a:r>
            <a:r>
              <a:rPr sz="2100" b="1" spc="-60" dirty="0">
                <a:latin typeface="Arial"/>
                <a:cs typeface="Arial"/>
              </a:rPr>
              <a:t>A</a:t>
            </a:r>
            <a:r>
              <a:rPr sz="2100" b="1" spc="5" dirty="0">
                <a:latin typeface="Arial"/>
                <a:cs typeface="Arial"/>
              </a:rPr>
              <a:t>L</a:t>
            </a:r>
            <a:r>
              <a:rPr sz="2100" b="1" spc="15" dirty="0">
                <a:latin typeface="Arial"/>
                <a:cs typeface="Arial"/>
              </a:rPr>
              <a:t>U</a:t>
            </a:r>
            <a:r>
              <a:rPr sz="2100" b="1" spc="-60" dirty="0">
                <a:latin typeface="Arial"/>
                <a:cs typeface="Arial"/>
              </a:rPr>
              <a:t>A</a:t>
            </a:r>
            <a:r>
              <a:rPr sz="2100" b="1" spc="5" dirty="0">
                <a:latin typeface="Arial"/>
                <a:cs typeface="Arial"/>
              </a:rPr>
              <a:t>TING</a:t>
            </a:r>
            <a:endParaRPr sz="2100">
              <a:latin typeface="Arial"/>
              <a:cs typeface="Arial"/>
            </a:endParaRPr>
          </a:p>
        </p:txBody>
      </p:sp>
      <p:sp>
        <p:nvSpPr>
          <p:cNvPr id="8" name="object 8"/>
          <p:cNvSpPr txBox="1"/>
          <p:nvPr/>
        </p:nvSpPr>
        <p:spPr>
          <a:xfrm>
            <a:off x="8571738" y="3476700"/>
            <a:ext cx="2540000" cy="668020"/>
          </a:xfrm>
          <a:prstGeom prst="rect">
            <a:avLst/>
          </a:prstGeom>
        </p:spPr>
        <p:txBody>
          <a:bodyPr vert="horz" wrap="square" lIns="0" tIns="14605" rIns="0" bIns="0" rtlCol="0">
            <a:spAutoFit/>
          </a:bodyPr>
          <a:lstStyle/>
          <a:p>
            <a:pPr algn="ctr">
              <a:lnSpc>
                <a:spcPct val="100000"/>
              </a:lnSpc>
              <a:spcBef>
                <a:spcPts val="115"/>
              </a:spcBef>
            </a:pPr>
            <a:r>
              <a:rPr sz="2100" b="1" spc="-5" dirty="0">
                <a:latin typeface="Arial"/>
                <a:cs typeface="Arial"/>
              </a:rPr>
              <a:t>STAGING/LOADING</a:t>
            </a:r>
            <a:endParaRPr sz="2100">
              <a:latin typeface="Arial"/>
              <a:cs typeface="Arial"/>
            </a:endParaRPr>
          </a:p>
          <a:p>
            <a:pPr algn="ctr">
              <a:lnSpc>
                <a:spcPct val="100000"/>
              </a:lnSpc>
            </a:pPr>
            <a:r>
              <a:rPr sz="2100" b="1" spc="-10" dirty="0">
                <a:latin typeface="Arial"/>
                <a:cs typeface="Arial"/>
              </a:rPr>
              <a:t>CASUALTIES</a:t>
            </a:r>
            <a:endParaRPr sz="2100">
              <a:latin typeface="Arial"/>
              <a:cs typeface="Arial"/>
            </a:endParaRPr>
          </a:p>
        </p:txBody>
      </p:sp>
      <p:sp>
        <p:nvSpPr>
          <p:cNvPr id="9" name="object 9"/>
          <p:cNvSpPr txBox="1"/>
          <p:nvPr/>
        </p:nvSpPr>
        <p:spPr>
          <a:xfrm>
            <a:off x="4793360" y="3201111"/>
            <a:ext cx="2357755" cy="988060"/>
          </a:xfrm>
          <a:prstGeom prst="rect">
            <a:avLst/>
          </a:prstGeom>
        </p:spPr>
        <p:txBody>
          <a:bodyPr vert="horz" wrap="square" lIns="0" tIns="14605" rIns="0" bIns="0" rtlCol="0">
            <a:spAutoFit/>
          </a:bodyPr>
          <a:lstStyle/>
          <a:p>
            <a:pPr marL="12700" marR="5080" algn="ctr">
              <a:lnSpc>
                <a:spcPct val="100000"/>
              </a:lnSpc>
              <a:spcBef>
                <a:spcPts val="115"/>
              </a:spcBef>
            </a:pPr>
            <a:r>
              <a:rPr sz="2100" b="1" spc="15" dirty="0">
                <a:latin typeface="Arial"/>
                <a:cs typeface="Arial"/>
              </a:rPr>
              <a:t>C</a:t>
            </a:r>
            <a:r>
              <a:rPr sz="2100" b="1" spc="-5" dirty="0">
                <a:latin typeface="Arial"/>
                <a:cs typeface="Arial"/>
              </a:rPr>
              <a:t>O</a:t>
            </a:r>
            <a:r>
              <a:rPr sz="2100" b="1" spc="20" dirty="0">
                <a:latin typeface="Arial"/>
                <a:cs typeface="Arial"/>
              </a:rPr>
              <a:t>MM</a:t>
            </a:r>
            <a:r>
              <a:rPr sz="2100" b="1" spc="-5" dirty="0">
                <a:latin typeface="Arial"/>
                <a:cs typeface="Arial"/>
              </a:rPr>
              <a:t>UN</a:t>
            </a:r>
            <a:r>
              <a:rPr sz="2100" b="1" spc="-15" dirty="0">
                <a:latin typeface="Arial"/>
                <a:cs typeface="Arial"/>
              </a:rPr>
              <a:t>I</a:t>
            </a:r>
            <a:r>
              <a:rPr sz="2100" b="1" spc="15" dirty="0">
                <a:latin typeface="Arial"/>
                <a:cs typeface="Arial"/>
              </a:rPr>
              <a:t>C</a:t>
            </a:r>
            <a:r>
              <a:rPr sz="2100" b="1" spc="-55" dirty="0">
                <a:latin typeface="Arial"/>
                <a:cs typeface="Arial"/>
              </a:rPr>
              <a:t>A</a:t>
            </a:r>
            <a:r>
              <a:rPr sz="2100" b="1" spc="5" dirty="0">
                <a:latin typeface="Arial"/>
                <a:cs typeface="Arial"/>
              </a:rPr>
              <a:t>T</a:t>
            </a:r>
            <a:r>
              <a:rPr sz="2100" b="1" spc="-10" dirty="0">
                <a:latin typeface="Arial"/>
                <a:cs typeface="Arial"/>
              </a:rPr>
              <a:t>I</a:t>
            </a:r>
            <a:r>
              <a:rPr sz="2100" b="1" spc="15" dirty="0">
                <a:latin typeface="Arial"/>
                <a:cs typeface="Arial"/>
              </a:rPr>
              <a:t>N</a:t>
            </a:r>
            <a:r>
              <a:rPr sz="2100" b="1" spc="5" dirty="0">
                <a:latin typeface="Arial"/>
                <a:cs typeface="Arial"/>
              </a:rPr>
              <a:t>G  </a:t>
            </a:r>
            <a:r>
              <a:rPr sz="2100" b="1" spc="-10" dirty="0">
                <a:latin typeface="Arial"/>
                <a:cs typeface="Arial"/>
              </a:rPr>
              <a:t>CASUALTY </a:t>
            </a:r>
            <a:r>
              <a:rPr sz="2100" b="1" spc="-5" dirty="0">
                <a:latin typeface="Arial"/>
                <a:cs typeface="Arial"/>
              </a:rPr>
              <a:t> </a:t>
            </a:r>
            <a:r>
              <a:rPr sz="2100" b="1" dirty="0">
                <a:latin typeface="Arial"/>
                <a:cs typeface="Arial"/>
              </a:rPr>
              <a:t>INFORMATION</a:t>
            </a:r>
            <a:endParaRPr sz="2100">
              <a:latin typeface="Arial"/>
              <a:cs typeface="Arial"/>
            </a:endParaRPr>
          </a:p>
        </p:txBody>
      </p:sp>
      <p:grpSp>
        <p:nvGrpSpPr>
          <p:cNvPr id="10" name="object 10"/>
          <p:cNvGrpSpPr/>
          <p:nvPr/>
        </p:nvGrpSpPr>
        <p:grpSpPr>
          <a:xfrm>
            <a:off x="7370064" y="4069067"/>
            <a:ext cx="2493645" cy="1841500"/>
            <a:chOff x="7370064" y="4069067"/>
            <a:chExt cx="2493645" cy="1841500"/>
          </a:xfrm>
        </p:grpSpPr>
        <p:pic>
          <p:nvPicPr>
            <p:cNvPr id="11" name="object 11"/>
            <p:cNvPicPr/>
            <p:nvPr/>
          </p:nvPicPr>
          <p:blipFill>
            <a:blip r:embed="rId3" cstate="print"/>
            <a:stretch>
              <a:fillRect/>
            </a:stretch>
          </p:blipFill>
          <p:spPr>
            <a:xfrm>
              <a:off x="7370064" y="4069067"/>
              <a:ext cx="2493264" cy="1840991"/>
            </a:xfrm>
            <a:prstGeom prst="rect">
              <a:avLst/>
            </a:prstGeom>
          </p:spPr>
        </p:pic>
        <p:pic>
          <p:nvPicPr>
            <p:cNvPr id="12" name="object 12"/>
            <p:cNvPicPr/>
            <p:nvPr/>
          </p:nvPicPr>
          <p:blipFill>
            <a:blip r:embed="rId4" cstate="print"/>
            <a:stretch>
              <a:fillRect/>
            </a:stretch>
          </p:blipFill>
          <p:spPr>
            <a:xfrm>
              <a:off x="7568184" y="4267199"/>
              <a:ext cx="1911096" cy="1258824"/>
            </a:xfrm>
            <a:prstGeom prst="rect">
              <a:avLst/>
            </a:prstGeom>
          </p:spPr>
        </p:pic>
      </p:grpSp>
      <p:grpSp>
        <p:nvGrpSpPr>
          <p:cNvPr id="13" name="object 13"/>
          <p:cNvGrpSpPr/>
          <p:nvPr/>
        </p:nvGrpSpPr>
        <p:grpSpPr>
          <a:xfrm>
            <a:off x="496823" y="1557553"/>
            <a:ext cx="6678295" cy="4758055"/>
            <a:chOff x="496823" y="1557553"/>
            <a:chExt cx="6678295" cy="4758055"/>
          </a:xfrm>
        </p:grpSpPr>
        <p:pic>
          <p:nvPicPr>
            <p:cNvPr id="14" name="object 14"/>
            <p:cNvPicPr/>
            <p:nvPr/>
          </p:nvPicPr>
          <p:blipFill>
            <a:blip r:embed="rId5" cstate="print"/>
            <a:stretch>
              <a:fillRect/>
            </a:stretch>
          </p:blipFill>
          <p:spPr>
            <a:xfrm>
              <a:off x="496823" y="1828799"/>
              <a:ext cx="2359152" cy="1984248"/>
            </a:xfrm>
            <a:prstGeom prst="rect">
              <a:avLst/>
            </a:prstGeom>
          </p:spPr>
        </p:pic>
        <p:pic>
          <p:nvPicPr>
            <p:cNvPr id="15" name="object 15"/>
            <p:cNvPicPr/>
            <p:nvPr/>
          </p:nvPicPr>
          <p:blipFill>
            <a:blip r:embed="rId6" cstate="print"/>
            <a:stretch>
              <a:fillRect/>
            </a:stretch>
          </p:blipFill>
          <p:spPr>
            <a:xfrm>
              <a:off x="694943" y="2026919"/>
              <a:ext cx="1776983" cy="1402079"/>
            </a:xfrm>
            <a:prstGeom prst="rect">
              <a:avLst/>
            </a:prstGeom>
          </p:spPr>
        </p:pic>
        <p:pic>
          <p:nvPicPr>
            <p:cNvPr id="16" name="object 16"/>
            <p:cNvPicPr/>
            <p:nvPr/>
          </p:nvPicPr>
          <p:blipFill>
            <a:blip r:embed="rId7" cstate="print"/>
            <a:stretch>
              <a:fillRect/>
            </a:stretch>
          </p:blipFill>
          <p:spPr>
            <a:xfrm>
              <a:off x="1920240" y="1557553"/>
              <a:ext cx="2234184" cy="1164310"/>
            </a:xfrm>
            <a:prstGeom prst="rect">
              <a:avLst/>
            </a:prstGeom>
          </p:spPr>
        </p:pic>
        <p:pic>
          <p:nvPicPr>
            <p:cNvPr id="17" name="object 17"/>
            <p:cNvPicPr/>
            <p:nvPr/>
          </p:nvPicPr>
          <p:blipFill>
            <a:blip r:embed="rId8" cstate="print"/>
            <a:stretch>
              <a:fillRect/>
            </a:stretch>
          </p:blipFill>
          <p:spPr>
            <a:xfrm>
              <a:off x="2118359" y="1755647"/>
              <a:ext cx="1652015" cy="582167"/>
            </a:xfrm>
            <a:prstGeom prst="rect">
              <a:avLst/>
            </a:prstGeom>
          </p:spPr>
        </p:pic>
        <p:pic>
          <p:nvPicPr>
            <p:cNvPr id="18" name="object 18"/>
            <p:cNvPicPr/>
            <p:nvPr/>
          </p:nvPicPr>
          <p:blipFill>
            <a:blip r:embed="rId9" cstate="print"/>
            <a:stretch>
              <a:fillRect/>
            </a:stretch>
          </p:blipFill>
          <p:spPr>
            <a:xfrm>
              <a:off x="3764279" y="3733825"/>
              <a:ext cx="3410712" cy="2581655"/>
            </a:xfrm>
            <a:prstGeom prst="rect">
              <a:avLst/>
            </a:prstGeom>
          </p:spPr>
        </p:pic>
        <p:pic>
          <p:nvPicPr>
            <p:cNvPr id="19" name="object 19"/>
            <p:cNvPicPr/>
            <p:nvPr/>
          </p:nvPicPr>
          <p:blipFill>
            <a:blip r:embed="rId10" cstate="print"/>
            <a:stretch>
              <a:fillRect/>
            </a:stretch>
          </p:blipFill>
          <p:spPr>
            <a:xfrm>
              <a:off x="4977383" y="1581911"/>
              <a:ext cx="2197608" cy="1959864"/>
            </a:xfrm>
            <a:prstGeom prst="rect">
              <a:avLst/>
            </a:prstGeom>
          </p:spPr>
        </p:pic>
        <p:pic>
          <p:nvPicPr>
            <p:cNvPr id="20" name="object 20"/>
            <p:cNvPicPr/>
            <p:nvPr/>
          </p:nvPicPr>
          <p:blipFill>
            <a:blip r:embed="rId11" cstate="print"/>
            <a:stretch>
              <a:fillRect/>
            </a:stretch>
          </p:blipFill>
          <p:spPr>
            <a:xfrm>
              <a:off x="5175503" y="1780031"/>
              <a:ext cx="1615440" cy="1377696"/>
            </a:xfrm>
            <a:prstGeom prst="rect">
              <a:avLst/>
            </a:prstGeom>
          </p:spPr>
        </p:pic>
        <p:pic>
          <p:nvPicPr>
            <p:cNvPr id="21" name="object 21"/>
            <p:cNvPicPr/>
            <p:nvPr/>
          </p:nvPicPr>
          <p:blipFill>
            <a:blip r:embed="rId12" cstate="print"/>
            <a:stretch>
              <a:fillRect/>
            </a:stretch>
          </p:blipFill>
          <p:spPr>
            <a:xfrm>
              <a:off x="3962400" y="3931919"/>
              <a:ext cx="2828544" cy="1999488"/>
            </a:xfrm>
            <a:prstGeom prst="rect">
              <a:avLst/>
            </a:prstGeom>
          </p:spPr>
        </p:pic>
        <p:pic>
          <p:nvPicPr>
            <p:cNvPr id="22" name="object 22"/>
            <p:cNvPicPr/>
            <p:nvPr/>
          </p:nvPicPr>
          <p:blipFill>
            <a:blip r:embed="rId13" cstate="print"/>
            <a:stretch>
              <a:fillRect/>
            </a:stretch>
          </p:blipFill>
          <p:spPr>
            <a:xfrm>
              <a:off x="2612135" y="2112263"/>
              <a:ext cx="1880615" cy="1880616"/>
            </a:xfrm>
            <a:prstGeom prst="rect">
              <a:avLst/>
            </a:prstGeom>
          </p:spPr>
        </p:pic>
        <p:pic>
          <p:nvPicPr>
            <p:cNvPr id="23" name="object 23"/>
            <p:cNvPicPr/>
            <p:nvPr/>
          </p:nvPicPr>
          <p:blipFill>
            <a:blip r:embed="rId14" cstate="print"/>
            <a:stretch>
              <a:fillRect/>
            </a:stretch>
          </p:blipFill>
          <p:spPr>
            <a:xfrm>
              <a:off x="2809620" y="2308123"/>
              <a:ext cx="1297178" cy="1297470"/>
            </a:xfrm>
            <a:prstGeom prst="rect">
              <a:avLst/>
            </a:prstGeom>
          </p:spPr>
        </p:pic>
      </p:grpSp>
      <p:grpSp>
        <p:nvGrpSpPr>
          <p:cNvPr id="24" name="object 24"/>
          <p:cNvGrpSpPr/>
          <p:nvPr/>
        </p:nvGrpSpPr>
        <p:grpSpPr>
          <a:xfrm>
            <a:off x="8122919" y="1274063"/>
            <a:ext cx="3804285" cy="2597150"/>
            <a:chOff x="8122919" y="1274063"/>
            <a:chExt cx="3804285" cy="2597150"/>
          </a:xfrm>
        </p:grpSpPr>
        <p:pic>
          <p:nvPicPr>
            <p:cNvPr id="25" name="object 25"/>
            <p:cNvPicPr/>
            <p:nvPr/>
          </p:nvPicPr>
          <p:blipFill>
            <a:blip r:embed="rId15" cstate="print"/>
            <a:stretch>
              <a:fillRect/>
            </a:stretch>
          </p:blipFill>
          <p:spPr>
            <a:xfrm>
              <a:off x="9515855" y="1426463"/>
              <a:ext cx="2410968" cy="2410968"/>
            </a:xfrm>
            <a:prstGeom prst="rect">
              <a:avLst/>
            </a:prstGeom>
          </p:spPr>
        </p:pic>
        <p:pic>
          <p:nvPicPr>
            <p:cNvPr id="26" name="object 26"/>
            <p:cNvPicPr/>
            <p:nvPr/>
          </p:nvPicPr>
          <p:blipFill>
            <a:blip r:embed="rId16" cstate="print"/>
            <a:stretch>
              <a:fillRect/>
            </a:stretch>
          </p:blipFill>
          <p:spPr>
            <a:xfrm>
              <a:off x="9714610" y="1623593"/>
              <a:ext cx="1827403" cy="1827656"/>
            </a:xfrm>
            <a:prstGeom prst="rect">
              <a:avLst/>
            </a:prstGeom>
          </p:spPr>
        </p:pic>
        <p:pic>
          <p:nvPicPr>
            <p:cNvPr id="27" name="object 27"/>
            <p:cNvPicPr/>
            <p:nvPr/>
          </p:nvPicPr>
          <p:blipFill>
            <a:blip r:embed="rId17" cstate="print"/>
            <a:stretch>
              <a:fillRect/>
            </a:stretch>
          </p:blipFill>
          <p:spPr>
            <a:xfrm>
              <a:off x="8122919" y="1274063"/>
              <a:ext cx="2599944" cy="2596895"/>
            </a:xfrm>
            <a:prstGeom prst="rect">
              <a:avLst/>
            </a:prstGeom>
          </p:spPr>
        </p:pic>
        <p:pic>
          <p:nvPicPr>
            <p:cNvPr id="28" name="object 28"/>
            <p:cNvPicPr/>
            <p:nvPr/>
          </p:nvPicPr>
          <p:blipFill>
            <a:blip r:embed="rId18" cstate="print"/>
            <a:stretch>
              <a:fillRect/>
            </a:stretch>
          </p:blipFill>
          <p:spPr>
            <a:xfrm>
              <a:off x="8319896" y="1470533"/>
              <a:ext cx="2016505" cy="2016594"/>
            </a:xfrm>
            <a:prstGeom prst="rect">
              <a:avLst/>
            </a:prstGeom>
          </p:spPr>
        </p:pic>
      </p:gr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16</a:t>
            </a:fld>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3" name="object 3"/>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A0A6AA"/>
                </a:solidFill>
                <a:latin typeface="Arial"/>
                <a:cs typeface="Arial"/>
              </a:rPr>
              <a:t>Module</a:t>
            </a:r>
            <a:r>
              <a:rPr sz="2000" b="1" spc="-35" dirty="0">
                <a:solidFill>
                  <a:srgbClr val="A0A6AA"/>
                </a:solidFill>
                <a:latin typeface="Arial"/>
                <a:cs typeface="Arial"/>
              </a:rPr>
              <a:t> </a:t>
            </a:r>
            <a:r>
              <a:rPr sz="2000" b="1" spc="-5" dirty="0">
                <a:solidFill>
                  <a:srgbClr val="A0A6AA"/>
                </a:solidFill>
                <a:latin typeface="Arial"/>
                <a:cs typeface="Arial"/>
              </a:rPr>
              <a:t>1:</a:t>
            </a:r>
            <a:r>
              <a:rPr sz="2000" b="1" spc="-25" dirty="0">
                <a:solidFill>
                  <a:srgbClr val="A0A6AA"/>
                </a:solidFill>
                <a:latin typeface="Arial"/>
                <a:cs typeface="Arial"/>
              </a:rPr>
              <a:t> </a:t>
            </a:r>
            <a:r>
              <a:rPr sz="2000" b="1" spc="-10" dirty="0">
                <a:solidFill>
                  <a:srgbClr val="A0A6AA"/>
                </a:solidFill>
                <a:latin typeface="Arial"/>
                <a:cs typeface="Arial"/>
              </a:rPr>
              <a:t>Principles</a:t>
            </a:r>
            <a:r>
              <a:rPr sz="2000" b="1" spc="35" dirty="0">
                <a:solidFill>
                  <a:srgbClr val="A0A6AA"/>
                </a:solidFill>
                <a:latin typeface="Arial"/>
                <a:cs typeface="Arial"/>
              </a:rPr>
              <a:t> </a:t>
            </a:r>
            <a:r>
              <a:rPr sz="2000" b="1" spc="-5" dirty="0">
                <a:solidFill>
                  <a:srgbClr val="A0A6AA"/>
                </a:solidFill>
                <a:latin typeface="Arial"/>
                <a:cs typeface="Arial"/>
              </a:rPr>
              <a:t>and</a:t>
            </a:r>
            <a:r>
              <a:rPr sz="2000" b="1" spc="25" dirty="0">
                <a:solidFill>
                  <a:srgbClr val="A0A6AA"/>
                </a:solidFill>
                <a:latin typeface="Arial"/>
                <a:cs typeface="Arial"/>
              </a:rPr>
              <a:t> </a:t>
            </a:r>
            <a:r>
              <a:rPr sz="2000" b="1" spc="-15" dirty="0">
                <a:solidFill>
                  <a:srgbClr val="A0A6AA"/>
                </a:solidFill>
                <a:latin typeface="Arial"/>
                <a:cs typeface="Arial"/>
              </a:rPr>
              <a:t>Application</a:t>
            </a:r>
            <a:r>
              <a:rPr sz="2000" b="1" spc="70" dirty="0">
                <a:solidFill>
                  <a:srgbClr val="A0A6AA"/>
                </a:solidFill>
                <a:latin typeface="Arial"/>
                <a:cs typeface="Arial"/>
              </a:rPr>
              <a:t> </a:t>
            </a:r>
            <a:r>
              <a:rPr sz="2000" b="1" spc="-5" dirty="0">
                <a:solidFill>
                  <a:srgbClr val="A0A6AA"/>
                </a:solidFill>
                <a:latin typeface="Arial"/>
                <a:cs typeface="Arial"/>
              </a:rPr>
              <a:t>of</a:t>
            </a:r>
            <a:r>
              <a:rPr sz="2000" b="1" dirty="0">
                <a:solidFill>
                  <a:srgbClr val="A0A6AA"/>
                </a:solidFill>
                <a:latin typeface="Arial"/>
                <a:cs typeface="Arial"/>
              </a:rPr>
              <a:t> TCCC</a:t>
            </a:r>
            <a:endParaRPr sz="2000">
              <a:latin typeface="Arial"/>
              <a:cs typeface="Arial"/>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2902076" y="739267"/>
            <a:ext cx="6391910" cy="695325"/>
          </a:xfrm>
          <a:prstGeom prst="rect">
            <a:avLst/>
          </a:prstGeom>
        </p:spPr>
        <p:txBody>
          <a:bodyPr vert="horz" wrap="square" lIns="0" tIns="11430" rIns="0" bIns="0" rtlCol="0">
            <a:spAutoFit/>
          </a:bodyPr>
          <a:lstStyle/>
          <a:p>
            <a:pPr marL="12700">
              <a:lnSpc>
                <a:spcPct val="100000"/>
              </a:lnSpc>
              <a:spcBef>
                <a:spcPts val="90"/>
              </a:spcBef>
            </a:pPr>
            <a:r>
              <a:rPr sz="4400" spc="-5" dirty="0">
                <a:solidFill>
                  <a:srgbClr val="F1F1F1"/>
                </a:solidFill>
              </a:rPr>
              <a:t>Three</a:t>
            </a:r>
            <a:r>
              <a:rPr sz="4400" spc="10" dirty="0">
                <a:solidFill>
                  <a:srgbClr val="F1F1F1"/>
                </a:solidFill>
              </a:rPr>
              <a:t> </a:t>
            </a:r>
            <a:r>
              <a:rPr sz="4400" u="heavy" spc="-10" dirty="0">
                <a:solidFill>
                  <a:srgbClr val="FFFFFF"/>
                </a:solidFill>
                <a:uFill>
                  <a:solidFill>
                    <a:srgbClr val="FFFFFF"/>
                  </a:solidFill>
                </a:uFill>
              </a:rPr>
              <a:t>PHASES</a:t>
            </a:r>
            <a:r>
              <a:rPr sz="4400" spc="20" dirty="0">
                <a:solidFill>
                  <a:srgbClr val="FFFFFF"/>
                </a:solidFill>
              </a:rPr>
              <a:t> </a:t>
            </a:r>
            <a:r>
              <a:rPr sz="4400" spc="-5" dirty="0">
                <a:solidFill>
                  <a:srgbClr val="FFFFFF"/>
                </a:solidFill>
              </a:rPr>
              <a:t>of</a:t>
            </a:r>
            <a:r>
              <a:rPr sz="4400" spc="-25" dirty="0">
                <a:solidFill>
                  <a:srgbClr val="FFFFFF"/>
                </a:solidFill>
              </a:rPr>
              <a:t> </a:t>
            </a:r>
            <a:r>
              <a:rPr sz="4400" spc="-5" dirty="0">
                <a:solidFill>
                  <a:srgbClr val="FFFFFF"/>
                </a:solidFill>
              </a:rPr>
              <a:t>TCCC</a:t>
            </a:r>
            <a:endParaRPr sz="4400"/>
          </a:p>
        </p:txBody>
      </p:sp>
      <p:sp>
        <p:nvSpPr>
          <p:cNvPr id="6" name="object 6"/>
          <p:cNvSpPr txBox="1"/>
          <p:nvPr/>
        </p:nvSpPr>
        <p:spPr>
          <a:xfrm>
            <a:off x="1472564" y="3259582"/>
            <a:ext cx="2630170" cy="2922905"/>
          </a:xfrm>
          <a:prstGeom prst="rect">
            <a:avLst/>
          </a:prstGeom>
        </p:spPr>
        <p:txBody>
          <a:bodyPr vert="horz" wrap="square" lIns="0" tIns="13335" rIns="0" bIns="0" rtlCol="0">
            <a:spAutoFit/>
          </a:bodyPr>
          <a:lstStyle/>
          <a:p>
            <a:pPr marL="12700" marR="589915">
              <a:lnSpc>
                <a:spcPct val="100000"/>
              </a:lnSpc>
              <a:spcBef>
                <a:spcPts val="105"/>
              </a:spcBef>
            </a:pPr>
            <a:r>
              <a:rPr sz="1700" dirty="0">
                <a:solidFill>
                  <a:srgbClr val="FFFFFF"/>
                </a:solidFill>
                <a:latin typeface="Arial MT"/>
                <a:cs typeface="Arial MT"/>
              </a:rPr>
              <a:t>Direct</a:t>
            </a:r>
            <a:r>
              <a:rPr sz="1700" spc="-30" dirty="0">
                <a:solidFill>
                  <a:srgbClr val="FFFFFF"/>
                </a:solidFill>
                <a:latin typeface="Arial MT"/>
                <a:cs typeface="Arial MT"/>
              </a:rPr>
              <a:t> </a:t>
            </a:r>
            <a:r>
              <a:rPr sz="1700" spc="-5" dirty="0">
                <a:solidFill>
                  <a:srgbClr val="FFFFFF"/>
                </a:solidFill>
                <a:latin typeface="Arial MT"/>
                <a:cs typeface="Arial MT"/>
              </a:rPr>
              <a:t>the</a:t>
            </a:r>
            <a:r>
              <a:rPr sz="1700" spc="-25" dirty="0">
                <a:solidFill>
                  <a:srgbClr val="FFFFFF"/>
                </a:solidFill>
                <a:latin typeface="Arial MT"/>
                <a:cs typeface="Arial MT"/>
              </a:rPr>
              <a:t> </a:t>
            </a:r>
            <a:r>
              <a:rPr sz="1700" spc="-5" dirty="0">
                <a:solidFill>
                  <a:srgbClr val="FFFFFF"/>
                </a:solidFill>
                <a:latin typeface="Arial MT"/>
                <a:cs typeface="Arial MT"/>
              </a:rPr>
              <a:t>casualty </a:t>
            </a:r>
            <a:r>
              <a:rPr sz="1700" dirty="0">
                <a:solidFill>
                  <a:srgbClr val="FFFFFF"/>
                </a:solidFill>
                <a:latin typeface="Arial MT"/>
                <a:cs typeface="Arial MT"/>
              </a:rPr>
              <a:t>to </a:t>
            </a:r>
            <a:r>
              <a:rPr sz="1700" spc="-455" dirty="0">
                <a:solidFill>
                  <a:srgbClr val="FFFFFF"/>
                </a:solidFill>
                <a:latin typeface="Arial MT"/>
                <a:cs typeface="Arial MT"/>
              </a:rPr>
              <a:t> </a:t>
            </a:r>
            <a:r>
              <a:rPr sz="1700" spc="-5" dirty="0">
                <a:solidFill>
                  <a:srgbClr val="FFFFFF"/>
                </a:solidFill>
                <a:latin typeface="Arial MT"/>
                <a:cs typeface="Arial MT"/>
              </a:rPr>
              <a:t>remain</a:t>
            </a:r>
            <a:r>
              <a:rPr sz="1700" spc="-20" dirty="0">
                <a:solidFill>
                  <a:srgbClr val="FFFFFF"/>
                </a:solidFill>
                <a:latin typeface="Arial MT"/>
                <a:cs typeface="Arial MT"/>
              </a:rPr>
              <a:t> </a:t>
            </a:r>
            <a:r>
              <a:rPr sz="1700" spc="-15" dirty="0">
                <a:solidFill>
                  <a:srgbClr val="FFFFFF"/>
                </a:solidFill>
                <a:latin typeface="Arial MT"/>
                <a:cs typeface="Arial MT"/>
              </a:rPr>
              <a:t>engaged</a:t>
            </a:r>
            <a:endParaRPr sz="1700">
              <a:latin typeface="Arial MT"/>
              <a:cs typeface="Arial MT"/>
            </a:endParaRPr>
          </a:p>
          <a:p>
            <a:pPr marL="12700" marR="5080">
              <a:lnSpc>
                <a:spcPct val="100000"/>
              </a:lnSpc>
              <a:spcBef>
                <a:spcPts val="600"/>
              </a:spcBef>
            </a:pPr>
            <a:r>
              <a:rPr sz="1700" dirty="0">
                <a:solidFill>
                  <a:srgbClr val="FFFFFF"/>
                </a:solidFill>
                <a:latin typeface="Arial MT"/>
                <a:cs typeface="Arial MT"/>
              </a:rPr>
              <a:t>Direct </a:t>
            </a:r>
            <a:r>
              <a:rPr sz="1700" spc="-5" dirty="0">
                <a:solidFill>
                  <a:srgbClr val="FFFFFF"/>
                </a:solidFill>
                <a:latin typeface="Arial MT"/>
                <a:cs typeface="Arial MT"/>
              </a:rPr>
              <a:t>the casualty </a:t>
            </a:r>
            <a:r>
              <a:rPr sz="1700" dirty="0">
                <a:solidFill>
                  <a:srgbClr val="FFFFFF"/>
                </a:solidFill>
                <a:latin typeface="Arial MT"/>
                <a:cs typeface="Arial MT"/>
              </a:rPr>
              <a:t>to </a:t>
            </a:r>
            <a:r>
              <a:rPr sz="1700" spc="-10" dirty="0">
                <a:solidFill>
                  <a:srgbClr val="FFFFFF"/>
                </a:solidFill>
                <a:latin typeface="Arial MT"/>
                <a:cs typeface="Arial MT"/>
              </a:rPr>
              <a:t>move </a:t>
            </a:r>
            <a:r>
              <a:rPr sz="1700" spc="-459" dirty="0">
                <a:solidFill>
                  <a:srgbClr val="FFFFFF"/>
                </a:solidFill>
                <a:latin typeface="Arial MT"/>
                <a:cs typeface="Arial MT"/>
              </a:rPr>
              <a:t> </a:t>
            </a:r>
            <a:r>
              <a:rPr sz="1700" dirty="0">
                <a:solidFill>
                  <a:srgbClr val="FFFFFF"/>
                </a:solidFill>
                <a:latin typeface="Arial MT"/>
                <a:cs typeface="Arial MT"/>
              </a:rPr>
              <a:t>to</a:t>
            </a:r>
            <a:r>
              <a:rPr sz="1700" spc="-15" dirty="0">
                <a:solidFill>
                  <a:srgbClr val="FFFFFF"/>
                </a:solidFill>
                <a:latin typeface="Arial MT"/>
                <a:cs typeface="Arial MT"/>
              </a:rPr>
              <a:t> </a:t>
            </a:r>
            <a:r>
              <a:rPr sz="1700" spc="-10" dirty="0">
                <a:solidFill>
                  <a:srgbClr val="FFFFFF"/>
                </a:solidFill>
                <a:latin typeface="Arial MT"/>
                <a:cs typeface="Arial MT"/>
              </a:rPr>
              <a:t>cover</a:t>
            </a:r>
            <a:endParaRPr sz="1700">
              <a:latin typeface="Arial MT"/>
              <a:cs typeface="Arial MT"/>
            </a:endParaRPr>
          </a:p>
          <a:p>
            <a:pPr marL="12700" marR="655955">
              <a:lnSpc>
                <a:spcPct val="100000"/>
              </a:lnSpc>
              <a:spcBef>
                <a:spcPts val="600"/>
              </a:spcBef>
            </a:pPr>
            <a:r>
              <a:rPr sz="1700" spc="-10" dirty="0">
                <a:solidFill>
                  <a:srgbClr val="FFFFFF"/>
                </a:solidFill>
                <a:latin typeface="Arial MT"/>
                <a:cs typeface="Arial MT"/>
              </a:rPr>
              <a:t>Keep</a:t>
            </a:r>
            <a:r>
              <a:rPr sz="1700" spc="20" dirty="0">
                <a:solidFill>
                  <a:srgbClr val="FFFFFF"/>
                </a:solidFill>
                <a:latin typeface="Arial MT"/>
                <a:cs typeface="Arial MT"/>
              </a:rPr>
              <a:t> </a:t>
            </a:r>
            <a:r>
              <a:rPr sz="1700" spc="-5" dirty="0">
                <a:solidFill>
                  <a:srgbClr val="FFFFFF"/>
                </a:solidFill>
                <a:latin typeface="Arial MT"/>
                <a:cs typeface="Arial MT"/>
              </a:rPr>
              <a:t>casualty</a:t>
            </a:r>
            <a:r>
              <a:rPr sz="1700" spc="-25" dirty="0">
                <a:solidFill>
                  <a:srgbClr val="FFFFFF"/>
                </a:solidFill>
                <a:latin typeface="Arial MT"/>
                <a:cs typeface="Arial MT"/>
              </a:rPr>
              <a:t> </a:t>
            </a:r>
            <a:r>
              <a:rPr sz="1700" dirty="0">
                <a:solidFill>
                  <a:srgbClr val="FFFFFF"/>
                </a:solidFill>
                <a:latin typeface="Arial MT"/>
                <a:cs typeface="Arial MT"/>
              </a:rPr>
              <a:t>from </a:t>
            </a:r>
            <a:r>
              <a:rPr sz="1700" spc="5" dirty="0">
                <a:solidFill>
                  <a:srgbClr val="FFFFFF"/>
                </a:solidFill>
                <a:latin typeface="Arial MT"/>
                <a:cs typeface="Arial MT"/>
              </a:rPr>
              <a:t> </a:t>
            </a:r>
            <a:r>
              <a:rPr sz="1700" spc="-5" dirty="0">
                <a:solidFill>
                  <a:srgbClr val="FFFFFF"/>
                </a:solidFill>
                <a:latin typeface="Arial MT"/>
                <a:cs typeface="Arial MT"/>
              </a:rPr>
              <a:t>sustaining </a:t>
            </a:r>
            <a:r>
              <a:rPr sz="1700" spc="-10" dirty="0">
                <a:solidFill>
                  <a:srgbClr val="FFFFFF"/>
                </a:solidFill>
                <a:latin typeface="Arial MT"/>
                <a:cs typeface="Arial MT"/>
              </a:rPr>
              <a:t>additional </a:t>
            </a:r>
            <a:r>
              <a:rPr sz="1700" spc="-459" dirty="0">
                <a:solidFill>
                  <a:srgbClr val="FFFFFF"/>
                </a:solidFill>
                <a:latin typeface="Arial MT"/>
                <a:cs typeface="Arial MT"/>
              </a:rPr>
              <a:t> </a:t>
            </a:r>
            <a:r>
              <a:rPr sz="1700" spc="-10" dirty="0">
                <a:solidFill>
                  <a:srgbClr val="FFFFFF"/>
                </a:solidFill>
                <a:latin typeface="Arial MT"/>
                <a:cs typeface="Arial MT"/>
              </a:rPr>
              <a:t>wounds</a:t>
            </a:r>
            <a:endParaRPr sz="1700">
              <a:latin typeface="Arial MT"/>
              <a:cs typeface="Arial MT"/>
            </a:endParaRPr>
          </a:p>
          <a:p>
            <a:pPr marL="12700" marR="622300">
              <a:lnSpc>
                <a:spcPct val="100000"/>
              </a:lnSpc>
              <a:spcBef>
                <a:spcPts val="605"/>
              </a:spcBef>
            </a:pPr>
            <a:r>
              <a:rPr sz="1700" spc="-5" dirty="0">
                <a:solidFill>
                  <a:srgbClr val="FFFFFF"/>
                </a:solidFill>
                <a:latin typeface="Arial MT"/>
                <a:cs typeface="Arial MT"/>
              </a:rPr>
              <a:t>Stop life-threatening </a:t>
            </a:r>
            <a:r>
              <a:rPr sz="1700" spc="-459" dirty="0">
                <a:solidFill>
                  <a:srgbClr val="FFFFFF"/>
                </a:solidFill>
                <a:latin typeface="Arial MT"/>
                <a:cs typeface="Arial MT"/>
              </a:rPr>
              <a:t> </a:t>
            </a:r>
            <a:r>
              <a:rPr sz="1700" spc="-10" dirty="0">
                <a:solidFill>
                  <a:srgbClr val="FFFFFF"/>
                </a:solidFill>
                <a:latin typeface="Arial MT"/>
                <a:cs typeface="Arial MT"/>
              </a:rPr>
              <a:t>external</a:t>
            </a:r>
            <a:r>
              <a:rPr sz="1700" spc="-5" dirty="0">
                <a:solidFill>
                  <a:srgbClr val="FFFFFF"/>
                </a:solidFill>
                <a:latin typeface="Arial MT"/>
                <a:cs typeface="Arial MT"/>
              </a:rPr>
              <a:t> </a:t>
            </a:r>
            <a:r>
              <a:rPr sz="1700" spc="-10" dirty="0">
                <a:solidFill>
                  <a:srgbClr val="FFFFFF"/>
                </a:solidFill>
                <a:latin typeface="Arial MT"/>
                <a:cs typeface="Arial MT"/>
              </a:rPr>
              <a:t>hemorrhage</a:t>
            </a:r>
            <a:endParaRPr sz="1700">
              <a:latin typeface="Arial MT"/>
              <a:cs typeface="Arial MT"/>
            </a:endParaRPr>
          </a:p>
          <a:p>
            <a:pPr marL="12700">
              <a:lnSpc>
                <a:spcPct val="100000"/>
              </a:lnSpc>
              <a:spcBef>
                <a:spcPts val="600"/>
              </a:spcBef>
            </a:pPr>
            <a:r>
              <a:rPr sz="1700" spc="-10" dirty="0">
                <a:solidFill>
                  <a:srgbClr val="FFFFFF"/>
                </a:solidFill>
                <a:latin typeface="Arial MT"/>
                <a:cs typeface="Arial MT"/>
              </a:rPr>
              <a:t>Move</a:t>
            </a:r>
            <a:r>
              <a:rPr sz="1700" dirty="0">
                <a:solidFill>
                  <a:srgbClr val="FFFFFF"/>
                </a:solidFill>
                <a:latin typeface="Arial MT"/>
                <a:cs typeface="Arial MT"/>
              </a:rPr>
              <a:t> </a:t>
            </a:r>
            <a:r>
              <a:rPr sz="1700" spc="-5" dirty="0">
                <a:solidFill>
                  <a:srgbClr val="FFFFFF"/>
                </a:solidFill>
                <a:latin typeface="Arial MT"/>
                <a:cs typeface="Arial MT"/>
              </a:rPr>
              <a:t>casualty</a:t>
            </a:r>
            <a:r>
              <a:rPr sz="1700" spc="-20" dirty="0">
                <a:solidFill>
                  <a:srgbClr val="FFFFFF"/>
                </a:solidFill>
                <a:latin typeface="Arial MT"/>
                <a:cs typeface="Arial MT"/>
              </a:rPr>
              <a:t> </a:t>
            </a:r>
            <a:r>
              <a:rPr sz="1700" dirty="0">
                <a:solidFill>
                  <a:srgbClr val="FFFFFF"/>
                </a:solidFill>
                <a:latin typeface="Arial MT"/>
                <a:cs typeface="Arial MT"/>
              </a:rPr>
              <a:t>to </a:t>
            </a:r>
            <a:r>
              <a:rPr sz="1700" spc="-5" dirty="0">
                <a:solidFill>
                  <a:srgbClr val="FFFFFF"/>
                </a:solidFill>
                <a:latin typeface="Arial MT"/>
                <a:cs typeface="Arial MT"/>
              </a:rPr>
              <a:t>cover</a:t>
            </a:r>
            <a:endParaRPr sz="1700">
              <a:latin typeface="Arial MT"/>
              <a:cs typeface="Arial MT"/>
            </a:endParaRPr>
          </a:p>
        </p:txBody>
      </p:sp>
      <p:sp>
        <p:nvSpPr>
          <p:cNvPr id="7" name="object 7"/>
          <p:cNvSpPr txBox="1"/>
          <p:nvPr/>
        </p:nvSpPr>
        <p:spPr>
          <a:xfrm>
            <a:off x="5341111" y="3259582"/>
            <a:ext cx="2832100" cy="2999105"/>
          </a:xfrm>
          <a:prstGeom prst="rect">
            <a:avLst/>
          </a:prstGeom>
        </p:spPr>
        <p:txBody>
          <a:bodyPr vert="horz" wrap="square" lIns="0" tIns="13335" rIns="0" bIns="0" rtlCol="0">
            <a:spAutoFit/>
          </a:bodyPr>
          <a:lstStyle/>
          <a:p>
            <a:pPr marL="12700" marR="5080">
              <a:lnSpc>
                <a:spcPct val="100000"/>
              </a:lnSpc>
              <a:spcBef>
                <a:spcPts val="105"/>
              </a:spcBef>
            </a:pPr>
            <a:r>
              <a:rPr sz="1700" dirty="0">
                <a:solidFill>
                  <a:srgbClr val="FFFFFF"/>
                </a:solidFill>
                <a:latin typeface="Arial MT"/>
                <a:cs typeface="Arial MT"/>
              </a:rPr>
              <a:t>Establish</a:t>
            </a:r>
            <a:r>
              <a:rPr sz="1700" spc="5" dirty="0">
                <a:solidFill>
                  <a:srgbClr val="FFFFFF"/>
                </a:solidFill>
                <a:latin typeface="Arial MT"/>
                <a:cs typeface="Arial MT"/>
              </a:rPr>
              <a:t> </a:t>
            </a:r>
            <a:r>
              <a:rPr sz="1700" dirty="0">
                <a:solidFill>
                  <a:srgbClr val="FFFFFF"/>
                </a:solidFill>
                <a:latin typeface="Arial MT"/>
                <a:cs typeface="Arial MT"/>
              </a:rPr>
              <a:t>a</a:t>
            </a:r>
            <a:r>
              <a:rPr sz="1700" spc="470" dirty="0">
                <a:solidFill>
                  <a:srgbClr val="FFFFFF"/>
                </a:solidFill>
                <a:latin typeface="Arial MT"/>
                <a:cs typeface="Arial MT"/>
              </a:rPr>
              <a:t> </a:t>
            </a:r>
            <a:r>
              <a:rPr sz="1700" dirty="0">
                <a:solidFill>
                  <a:srgbClr val="FFFFFF"/>
                </a:solidFill>
                <a:latin typeface="Arial MT"/>
                <a:cs typeface="Arial MT"/>
              </a:rPr>
              <a:t>security </a:t>
            </a:r>
            <a:r>
              <a:rPr sz="1700" spc="5" dirty="0">
                <a:solidFill>
                  <a:srgbClr val="FFFFFF"/>
                </a:solidFill>
                <a:latin typeface="Arial MT"/>
                <a:cs typeface="Arial MT"/>
              </a:rPr>
              <a:t> </a:t>
            </a:r>
            <a:r>
              <a:rPr sz="1700" spc="-5" dirty="0">
                <a:solidFill>
                  <a:srgbClr val="FFFFFF"/>
                </a:solidFill>
                <a:latin typeface="Arial MT"/>
                <a:cs typeface="Arial MT"/>
              </a:rPr>
              <a:t>perimeter</a:t>
            </a:r>
            <a:r>
              <a:rPr sz="1700" dirty="0">
                <a:solidFill>
                  <a:srgbClr val="FFFFFF"/>
                </a:solidFill>
                <a:latin typeface="Arial MT"/>
                <a:cs typeface="Arial MT"/>
              </a:rPr>
              <a:t> </a:t>
            </a:r>
            <a:r>
              <a:rPr sz="1700" spc="-10" dirty="0">
                <a:solidFill>
                  <a:srgbClr val="FFFFFF"/>
                </a:solidFill>
                <a:latin typeface="Arial MT"/>
                <a:cs typeface="Arial MT"/>
              </a:rPr>
              <a:t>and</a:t>
            </a:r>
            <a:r>
              <a:rPr sz="1700" spc="35" dirty="0">
                <a:solidFill>
                  <a:srgbClr val="FFFFFF"/>
                </a:solidFill>
                <a:latin typeface="Arial MT"/>
                <a:cs typeface="Arial MT"/>
              </a:rPr>
              <a:t> </a:t>
            </a:r>
            <a:r>
              <a:rPr sz="1700" spc="-5" dirty="0">
                <a:solidFill>
                  <a:srgbClr val="FFFFFF"/>
                </a:solidFill>
                <a:latin typeface="Arial MT"/>
                <a:cs typeface="Arial MT"/>
              </a:rPr>
              <a:t>maintain </a:t>
            </a:r>
            <a:r>
              <a:rPr sz="1700" dirty="0">
                <a:solidFill>
                  <a:srgbClr val="FFFFFF"/>
                </a:solidFill>
                <a:latin typeface="Arial MT"/>
                <a:cs typeface="Arial MT"/>
              </a:rPr>
              <a:t> </a:t>
            </a:r>
            <a:r>
              <a:rPr sz="1700" spc="-5" dirty="0">
                <a:solidFill>
                  <a:srgbClr val="FFFFFF"/>
                </a:solidFill>
                <a:latin typeface="Arial MT"/>
                <a:cs typeface="Arial MT"/>
              </a:rPr>
              <a:t>tactical</a:t>
            </a:r>
            <a:r>
              <a:rPr sz="1700" spc="-20" dirty="0">
                <a:solidFill>
                  <a:srgbClr val="FFFFFF"/>
                </a:solidFill>
                <a:latin typeface="Arial MT"/>
                <a:cs typeface="Arial MT"/>
              </a:rPr>
              <a:t> </a:t>
            </a:r>
            <a:r>
              <a:rPr sz="1700" spc="-5" dirty="0">
                <a:solidFill>
                  <a:srgbClr val="FFFFFF"/>
                </a:solidFill>
                <a:latin typeface="Arial MT"/>
                <a:cs typeface="Arial MT"/>
              </a:rPr>
              <a:t>situational</a:t>
            </a:r>
            <a:r>
              <a:rPr sz="1700" spc="5" dirty="0">
                <a:solidFill>
                  <a:srgbClr val="FFFFFF"/>
                </a:solidFill>
                <a:latin typeface="Arial MT"/>
                <a:cs typeface="Arial MT"/>
              </a:rPr>
              <a:t> </a:t>
            </a:r>
            <a:r>
              <a:rPr sz="1700" spc="-10" dirty="0">
                <a:solidFill>
                  <a:srgbClr val="FFFFFF"/>
                </a:solidFill>
                <a:latin typeface="Arial MT"/>
                <a:cs typeface="Arial MT"/>
              </a:rPr>
              <a:t>awareness</a:t>
            </a:r>
            <a:endParaRPr sz="1700">
              <a:latin typeface="Arial MT"/>
              <a:cs typeface="Arial MT"/>
            </a:endParaRPr>
          </a:p>
          <a:p>
            <a:pPr marL="12700">
              <a:lnSpc>
                <a:spcPct val="100000"/>
              </a:lnSpc>
              <a:spcBef>
                <a:spcPts val="600"/>
              </a:spcBef>
            </a:pPr>
            <a:r>
              <a:rPr sz="1700" spc="-5" dirty="0">
                <a:solidFill>
                  <a:srgbClr val="FFFFFF"/>
                </a:solidFill>
                <a:latin typeface="Arial MT"/>
                <a:cs typeface="Arial MT"/>
              </a:rPr>
              <a:t>Triage</a:t>
            </a:r>
            <a:r>
              <a:rPr sz="1700" spc="-15" dirty="0">
                <a:solidFill>
                  <a:srgbClr val="FFFFFF"/>
                </a:solidFill>
                <a:latin typeface="Arial MT"/>
                <a:cs typeface="Arial MT"/>
              </a:rPr>
              <a:t> </a:t>
            </a:r>
            <a:r>
              <a:rPr sz="1700" spc="-5" dirty="0">
                <a:solidFill>
                  <a:srgbClr val="FFFFFF"/>
                </a:solidFill>
                <a:latin typeface="Arial MT"/>
                <a:cs typeface="Arial MT"/>
              </a:rPr>
              <a:t>casualties</a:t>
            </a:r>
            <a:endParaRPr sz="1700">
              <a:latin typeface="Arial MT"/>
              <a:cs typeface="Arial MT"/>
            </a:endParaRPr>
          </a:p>
          <a:p>
            <a:pPr marL="12700">
              <a:lnSpc>
                <a:spcPct val="100000"/>
              </a:lnSpc>
              <a:spcBef>
                <a:spcPts val="600"/>
              </a:spcBef>
            </a:pPr>
            <a:r>
              <a:rPr sz="1700" dirty="0">
                <a:solidFill>
                  <a:srgbClr val="FFFFFF"/>
                </a:solidFill>
                <a:latin typeface="Arial MT"/>
                <a:cs typeface="Arial MT"/>
              </a:rPr>
              <a:t>Assess</a:t>
            </a:r>
            <a:r>
              <a:rPr sz="1700" spc="-50" dirty="0">
                <a:solidFill>
                  <a:srgbClr val="FFFFFF"/>
                </a:solidFill>
                <a:latin typeface="Arial MT"/>
                <a:cs typeface="Arial MT"/>
              </a:rPr>
              <a:t> </a:t>
            </a:r>
            <a:r>
              <a:rPr sz="1700" spc="-10" dirty="0">
                <a:solidFill>
                  <a:srgbClr val="FFFFFF"/>
                </a:solidFill>
                <a:latin typeface="Arial MT"/>
                <a:cs typeface="Arial MT"/>
              </a:rPr>
              <a:t>and</a:t>
            </a:r>
            <a:r>
              <a:rPr sz="1700" spc="25" dirty="0">
                <a:solidFill>
                  <a:srgbClr val="FFFFFF"/>
                </a:solidFill>
                <a:latin typeface="Arial MT"/>
                <a:cs typeface="Arial MT"/>
              </a:rPr>
              <a:t> </a:t>
            </a:r>
            <a:r>
              <a:rPr sz="1700" spc="-5" dirty="0">
                <a:solidFill>
                  <a:srgbClr val="FFFFFF"/>
                </a:solidFill>
                <a:latin typeface="Arial MT"/>
                <a:cs typeface="Arial MT"/>
              </a:rPr>
              <a:t>treat</a:t>
            </a:r>
            <a:r>
              <a:rPr sz="1700" spc="-10" dirty="0">
                <a:solidFill>
                  <a:srgbClr val="FFFFFF"/>
                </a:solidFill>
                <a:latin typeface="Arial MT"/>
                <a:cs typeface="Arial MT"/>
              </a:rPr>
              <a:t> </a:t>
            </a:r>
            <a:r>
              <a:rPr sz="1700" spc="-5" dirty="0">
                <a:solidFill>
                  <a:srgbClr val="FFFFFF"/>
                </a:solidFill>
                <a:latin typeface="Arial MT"/>
                <a:cs typeface="Arial MT"/>
              </a:rPr>
              <a:t>following</a:t>
            </a:r>
            <a:endParaRPr sz="1700">
              <a:latin typeface="Arial MT"/>
              <a:cs typeface="Arial MT"/>
            </a:endParaRPr>
          </a:p>
          <a:p>
            <a:pPr marL="12700">
              <a:lnSpc>
                <a:spcPct val="100000"/>
              </a:lnSpc>
            </a:pPr>
            <a:r>
              <a:rPr sz="1700" spc="-5" dirty="0">
                <a:solidFill>
                  <a:srgbClr val="FFFFFF"/>
                </a:solidFill>
                <a:latin typeface="Arial MT"/>
                <a:cs typeface="Arial MT"/>
              </a:rPr>
              <a:t>MARCH</a:t>
            </a:r>
            <a:r>
              <a:rPr sz="1700" spc="-35" dirty="0">
                <a:solidFill>
                  <a:srgbClr val="FFFFFF"/>
                </a:solidFill>
                <a:latin typeface="Arial MT"/>
                <a:cs typeface="Arial MT"/>
              </a:rPr>
              <a:t> </a:t>
            </a:r>
            <a:r>
              <a:rPr sz="1700" spc="10" dirty="0">
                <a:solidFill>
                  <a:srgbClr val="FFFFFF"/>
                </a:solidFill>
                <a:latin typeface="Arial MT"/>
                <a:cs typeface="Arial MT"/>
              </a:rPr>
              <a:t>PAWS</a:t>
            </a:r>
            <a:r>
              <a:rPr sz="1700" spc="-70" dirty="0">
                <a:solidFill>
                  <a:srgbClr val="FFFFFF"/>
                </a:solidFill>
                <a:latin typeface="Arial MT"/>
                <a:cs typeface="Arial MT"/>
              </a:rPr>
              <a:t> </a:t>
            </a:r>
            <a:r>
              <a:rPr sz="1700" spc="-5" dirty="0">
                <a:solidFill>
                  <a:srgbClr val="FFFFFF"/>
                </a:solidFill>
                <a:latin typeface="Arial MT"/>
                <a:cs typeface="Arial MT"/>
              </a:rPr>
              <a:t>sequence</a:t>
            </a:r>
            <a:endParaRPr sz="1700">
              <a:latin typeface="Arial MT"/>
              <a:cs typeface="Arial MT"/>
            </a:endParaRPr>
          </a:p>
          <a:p>
            <a:pPr marL="12700">
              <a:lnSpc>
                <a:spcPct val="100000"/>
              </a:lnSpc>
              <a:spcBef>
                <a:spcPts val="600"/>
              </a:spcBef>
            </a:pPr>
            <a:r>
              <a:rPr sz="1700" spc="-5" dirty="0">
                <a:solidFill>
                  <a:srgbClr val="FFFFFF"/>
                </a:solidFill>
                <a:latin typeface="Arial MT"/>
                <a:cs typeface="Arial MT"/>
              </a:rPr>
              <a:t>Communicate</a:t>
            </a:r>
            <a:endParaRPr sz="1700">
              <a:latin typeface="Arial MT"/>
              <a:cs typeface="Arial MT"/>
            </a:endParaRPr>
          </a:p>
          <a:p>
            <a:pPr marL="12700" marR="875665">
              <a:lnSpc>
                <a:spcPct val="129400"/>
              </a:lnSpc>
              <a:spcBef>
                <a:spcPts val="5"/>
              </a:spcBef>
            </a:pPr>
            <a:r>
              <a:rPr sz="1700" spc="-10" dirty="0">
                <a:solidFill>
                  <a:srgbClr val="FFFFFF"/>
                </a:solidFill>
                <a:latin typeface="Arial MT"/>
                <a:cs typeface="Arial MT"/>
              </a:rPr>
              <a:t>Document</a:t>
            </a:r>
            <a:r>
              <a:rPr sz="1700" spc="25" dirty="0">
                <a:solidFill>
                  <a:srgbClr val="FFFFFF"/>
                </a:solidFill>
                <a:latin typeface="Arial MT"/>
                <a:cs typeface="Arial MT"/>
              </a:rPr>
              <a:t> </a:t>
            </a:r>
            <a:r>
              <a:rPr sz="1700" dirty="0">
                <a:solidFill>
                  <a:srgbClr val="FFFFFF"/>
                </a:solidFill>
                <a:latin typeface="Arial MT"/>
                <a:cs typeface="Arial MT"/>
              </a:rPr>
              <a:t>care </a:t>
            </a:r>
            <a:r>
              <a:rPr sz="1700" spc="5" dirty="0">
                <a:solidFill>
                  <a:srgbClr val="FFFFFF"/>
                </a:solidFill>
                <a:latin typeface="Arial MT"/>
                <a:cs typeface="Arial MT"/>
              </a:rPr>
              <a:t> </a:t>
            </a:r>
            <a:r>
              <a:rPr sz="1700" spc="-5" dirty="0">
                <a:solidFill>
                  <a:srgbClr val="FFFFFF"/>
                </a:solidFill>
                <a:latin typeface="Arial MT"/>
                <a:cs typeface="Arial MT"/>
              </a:rPr>
              <a:t>Prepare</a:t>
            </a:r>
            <a:r>
              <a:rPr sz="1700" spc="-15" dirty="0">
                <a:solidFill>
                  <a:srgbClr val="FFFFFF"/>
                </a:solidFill>
                <a:latin typeface="Arial MT"/>
                <a:cs typeface="Arial MT"/>
              </a:rPr>
              <a:t> </a:t>
            </a:r>
            <a:r>
              <a:rPr sz="1700" spc="-5" dirty="0">
                <a:solidFill>
                  <a:srgbClr val="FFFFFF"/>
                </a:solidFill>
                <a:latin typeface="Arial MT"/>
                <a:cs typeface="Arial MT"/>
              </a:rPr>
              <a:t>casualty</a:t>
            </a:r>
            <a:r>
              <a:rPr sz="1700" spc="-10" dirty="0">
                <a:solidFill>
                  <a:srgbClr val="FFFFFF"/>
                </a:solidFill>
                <a:latin typeface="Arial MT"/>
                <a:cs typeface="Arial MT"/>
              </a:rPr>
              <a:t> </a:t>
            </a:r>
            <a:r>
              <a:rPr sz="1700" spc="-5" dirty="0">
                <a:solidFill>
                  <a:srgbClr val="FFFFFF"/>
                </a:solidFill>
                <a:latin typeface="Arial MT"/>
                <a:cs typeface="Arial MT"/>
              </a:rPr>
              <a:t>for</a:t>
            </a:r>
            <a:endParaRPr sz="1700">
              <a:latin typeface="Arial MT"/>
              <a:cs typeface="Arial MT"/>
            </a:endParaRPr>
          </a:p>
          <a:p>
            <a:pPr marL="12700">
              <a:lnSpc>
                <a:spcPct val="100000"/>
              </a:lnSpc>
            </a:pPr>
            <a:r>
              <a:rPr sz="1700" spc="-10" dirty="0">
                <a:solidFill>
                  <a:srgbClr val="FFFFFF"/>
                </a:solidFill>
                <a:latin typeface="Arial MT"/>
                <a:cs typeface="Arial MT"/>
              </a:rPr>
              <a:t>evacuation</a:t>
            </a:r>
            <a:endParaRPr sz="1700">
              <a:latin typeface="Arial MT"/>
              <a:cs typeface="Arial MT"/>
            </a:endParaRPr>
          </a:p>
        </p:txBody>
      </p:sp>
      <p:sp>
        <p:nvSpPr>
          <p:cNvPr id="8" name="object 8"/>
          <p:cNvSpPr txBox="1"/>
          <p:nvPr/>
        </p:nvSpPr>
        <p:spPr>
          <a:xfrm>
            <a:off x="9252331" y="3310889"/>
            <a:ext cx="2800350" cy="3181985"/>
          </a:xfrm>
          <a:prstGeom prst="rect">
            <a:avLst/>
          </a:prstGeom>
        </p:spPr>
        <p:txBody>
          <a:bodyPr vert="horz" wrap="square" lIns="0" tIns="13335" rIns="0" bIns="0" rtlCol="0">
            <a:spAutoFit/>
          </a:bodyPr>
          <a:lstStyle/>
          <a:p>
            <a:pPr marL="12700" marR="5080">
              <a:lnSpc>
                <a:spcPct val="100000"/>
              </a:lnSpc>
              <a:spcBef>
                <a:spcPts val="105"/>
              </a:spcBef>
            </a:pPr>
            <a:r>
              <a:rPr sz="1700" dirty="0">
                <a:solidFill>
                  <a:srgbClr val="FFFFFF"/>
                </a:solidFill>
                <a:latin typeface="Arial MT"/>
                <a:cs typeface="Arial MT"/>
              </a:rPr>
              <a:t>Establish</a:t>
            </a:r>
            <a:r>
              <a:rPr sz="1700" spc="-20" dirty="0">
                <a:solidFill>
                  <a:srgbClr val="FFFFFF"/>
                </a:solidFill>
                <a:latin typeface="Arial MT"/>
                <a:cs typeface="Arial MT"/>
              </a:rPr>
              <a:t> </a:t>
            </a:r>
            <a:r>
              <a:rPr sz="1700" spc="-10" dirty="0">
                <a:solidFill>
                  <a:srgbClr val="FFFFFF"/>
                </a:solidFill>
                <a:latin typeface="Arial MT"/>
                <a:cs typeface="Arial MT"/>
              </a:rPr>
              <a:t>evacuation</a:t>
            </a:r>
            <a:r>
              <a:rPr sz="1700" spc="35" dirty="0">
                <a:solidFill>
                  <a:srgbClr val="FFFFFF"/>
                </a:solidFill>
                <a:latin typeface="Arial MT"/>
                <a:cs typeface="Arial MT"/>
              </a:rPr>
              <a:t> </a:t>
            </a:r>
            <a:r>
              <a:rPr sz="1700" spc="-10" dirty="0">
                <a:solidFill>
                  <a:srgbClr val="FFFFFF"/>
                </a:solidFill>
                <a:latin typeface="Arial MT"/>
                <a:cs typeface="Arial MT"/>
              </a:rPr>
              <a:t>point </a:t>
            </a:r>
            <a:r>
              <a:rPr sz="1700" spc="-5" dirty="0">
                <a:solidFill>
                  <a:srgbClr val="FFFFFF"/>
                </a:solidFill>
                <a:latin typeface="Arial MT"/>
                <a:cs typeface="Arial MT"/>
              </a:rPr>
              <a:t> </a:t>
            </a:r>
            <a:r>
              <a:rPr sz="1700" dirty="0">
                <a:solidFill>
                  <a:srgbClr val="FFFFFF"/>
                </a:solidFill>
                <a:latin typeface="Arial MT"/>
                <a:cs typeface="Arial MT"/>
              </a:rPr>
              <a:t>security</a:t>
            </a:r>
            <a:r>
              <a:rPr sz="1700" spc="-40" dirty="0">
                <a:solidFill>
                  <a:srgbClr val="FFFFFF"/>
                </a:solidFill>
                <a:latin typeface="Arial MT"/>
                <a:cs typeface="Arial MT"/>
              </a:rPr>
              <a:t> </a:t>
            </a:r>
            <a:r>
              <a:rPr sz="1700" spc="-10" dirty="0">
                <a:solidFill>
                  <a:srgbClr val="FFFFFF"/>
                </a:solidFill>
                <a:latin typeface="Arial MT"/>
                <a:cs typeface="Arial MT"/>
              </a:rPr>
              <a:t>and</a:t>
            </a:r>
            <a:r>
              <a:rPr sz="1700" spc="30" dirty="0">
                <a:solidFill>
                  <a:srgbClr val="FFFFFF"/>
                </a:solidFill>
                <a:latin typeface="Arial MT"/>
                <a:cs typeface="Arial MT"/>
              </a:rPr>
              <a:t> </a:t>
            </a:r>
            <a:r>
              <a:rPr sz="1700" spc="-5" dirty="0">
                <a:solidFill>
                  <a:srgbClr val="FFFFFF"/>
                </a:solidFill>
                <a:latin typeface="Arial MT"/>
                <a:cs typeface="Arial MT"/>
              </a:rPr>
              <a:t>stage</a:t>
            </a:r>
            <a:r>
              <a:rPr sz="1700" spc="-20" dirty="0">
                <a:solidFill>
                  <a:srgbClr val="FFFFFF"/>
                </a:solidFill>
                <a:latin typeface="Arial MT"/>
                <a:cs typeface="Arial MT"/>
              </a:rPr>
              <a:t> </a:t>
            </a:r>
            <a:r>
              <a:rPr sz="1700" spc="-5" dirty="0">
                <a:solidFill>
                  <a:srgbClr val="FFFFFF"/>
                </a:solidFill>
                <a:latin typeface="Arial MT"/>
                <a:cs typeface="Arial MT"/>
              </a:rPr>
              <a:t>casualties</a:t>
            </a:r>
            <a:endParaRPr sz="1700">
              <a:latin typeface="Arial MT"/>
              <a:cs typeface="Arial MT"/>
            </a:endParaRPr>
          </a:p>
          <a:p>
            <a:pPr marL="12700">
              <a:lnSpc>
                <a:spcPct val="100000"/>
              </a:lnSpc>
              <a:spcBef>
                <a:spcPts val="600"/>
              </a:spcBef>
            </a:pPr>
            <a:r>
              <a:rPr sz="1700" spc="-5" dirty="0">
                <a:solidFill>
                  <a:srgbClr val="FFFFFF"/>
                </a:solidFill>
                <a:latin typeface="Arial MT"/>
                <a:cs typeface="Arial MT"/>
              </a:rPr>
              <a:t>Communicate</a:t>
            </a:r>
            <a:r>
              <a:rPr sz="1700" spc="-10" dirty="0">
                <a:solidFill>
                  <a:srgbClr val="FFFFFF"/>
                </a:solidFill>
                <a:latin typeface="Arial MT"/>
                <a:cs typeface="Arial MT"/>
              </a:rPr>
              <a:t> </a:t>
            </a:r>
            <a:r>
              <a:rPr sz="1700" spc="-5" dirty="0">
                <a:solidFill>
                  <a:srgbClr val="FFFFFF"/>
                </a:solidFill>
                <a:latin typeface="Arial MT"/>
                <a:cs typeface="Arial MT"/>
              </a:rPr>
              <a:t>casualty</a:t>
            </a:r>
            <a:endParaRPr sz="1700">
              <a:latin typeface="Arial MT"/>
              <a:cs typeface="Arial MT"/>
            </a:endParaRPr>
          </a:p>
          <a:p>
            <a:pPr marL="12700">
              <a:lnSpc>
                <a:spcPct val="100000"/>
              </a:lnSpc>
            </a:pPr>
            <a:r>
              <a:rPr sz="1700" spc="-5" dirty="0">
                <a:solidFill>
                  <a:srgbClr val="FFFFFF"/>
                </a:solidFill>
                <a:latin typeface="Arial MT"/>
                <a:cs typeface="Arial MT"/>
              </a:rPr>
              <a:t>information </a:t>
            </a:r>
            <a:r>
              <a:rPr sz="1700" dirty="0">
                <a:solidFill>
                  <a:srgbClr val="FFFFFF"/>
                </a:solidFill>
                <a:latin typeface="Arial MT"/>
                <a:cs typeface="Arial MT"/>
              </a:rPr>
              <a:t>to</a:t>
            </a:r>
            <a:r>
              <a:rPr sz="1700" spc="-30" dirty="0">
                <a:solidFill>
                  <a:srgbClr val="FFFFFF"/>
                </a:solidFill>
                <a:latin typeface="Arial MT"/>
                <a:cs typeface="Arial MT"/>
              </a:rPr>
              <a:t> </a:t>
            </a:r>
            <a:r>
              <a:rPr sz="1700" spc="-10" dirty="0">
                <a:solidFill>
                  <a:srgbClr val="FFFFFF"/>
                </a:solidFill>
                <a:latin typeface="Arial MT"/>
                <a:cs typeface="Arial MT"/>
              </a:rPr>
              <a:t>TACEVAC</a:t>
            </a:r>
            <a:endParaRPr sz="1700">
              <a:latin typeface="Arial MT"/>
              <a:cs typeface="Arial MT"/>
            </a:endParaRPr>
          </a:p>
          <a:p>
            <a:pPr marL="12700" marR="161925">
              <a:lnSpc>
                <a:spcPct val="100000"/>
              </a:lnSpc>
              <a:spcBef>
                <a:spcPts val="600"/>
              </a:spcBef>
            </a:pPr>
            <a:r>
              <a:rPr sz="1700" spc="-10" dirty="0">
                <a:solidFill>
                  <a:srgbClr val="FFFFFF"/>
                </a:solidFill>
                <a:latin typeface="Arial MT"/>
                <a:cs typeface="Arial MT"/>
              </a:rPr>
              <a:t>TACEVAC</a:t>
            </a:r>
            <a:r>
              <a:rPr sz="1700" spc="30" dirty="0">
                <a:solidFill>
                  <a:srgbClr val="FFFFFF"/>
                </a:solidFill>
                <a:latin typeface="Arial MT"/>
                <a:cs typeface="Arial MT"/>
              </a:rPr>
              <a:t> </a:t>
            </a:r>
            <a:r>
              <a:rPr sz="1700" spc="-10" dirty="0">
                <a:solidFill>
                  <a:srgbClr val="FFFFFF"/>
                </a:solidFill>
                <a:latin typeface="Arial MT"/>
                <a:cs typeface="Arial MT"/>
              </a:rPr>
              <a:t>personnel</a:t>
            </a:r>
            <a:r>
              <a:rPr sz="1700" spc="20" dirty="0">
                <a:solidFill>
                  <a:srgbClr val="FFFFFF"/>
                </a:solidFill>
                <a:latin typeface="Arial MT"/>
                <a:cs typeface="Arial MT"/>
              </a:rPr>
              <a:t> </a:t>
            </a:r>
            <a:r>
              <a:rPr sz="1700" spc="-5" dirty="0">
                <a:solidFill>
                  <a:srgbClr val="FFFFFF"/>
                </a:solidFill>
                <a:latin typeface="Arial MT"/>
                <a:cs typeface="Arial MT"/>
              </a:rPr>
              <a:t>stage </a:t>
            </a:r>
            <a:r>
              <a:rPr sz="1700" spc="-455" dirty="0">
                <a:solidFill>
                  <a:srgbClr val="FFFFFF"/>
                </a:solidFill>
                <a:latin typeface="Arial MT"/>
                <a:cs typeface="Arial MT"/>
              </a:rPr>
              <a:t> </a:t>
            </a:r>
            <a:r>
              <a:rPr sz="1700" spc="-5" dirty="0">
                <a:solidFill>
                  <a:srgbClr val="FFFFFF"/>
                </a:solidFill>
                <a:latin typeface="Arial MT"/>
                <a:cs typeface="Arial MT"/>
              </a:rPr>
              <a:t>casualties</a:t>
            </a:r>
            <a:r>
              <a:rPr sz="1700" spc="-15" dirty="0">
                <a:solidFill>
                  <a:srgbClr val="FFFFFF"/>
                </a:solidFill>
                <a:latin typeface="Arial MT"/>
                <a:cs typeface="Arial MT"/>
              </a:rPr>
              <a:t> </a:t>
            </a:r>
            <a:r>
              <a:rPr sz="1700" spc="-10" dirty="0">
                <a:solidFill>
                  <a:srgbClr val="FFFFFF"/>
                </a:solidFill>
                <a:latin typeface="Arial MT"/>
                <a:cs typeface="Arial MT"/>
              </a:rPr>
              <a:t>on</a:t>
            </a:r>
            <a:r>
              <a:rPr sz="1700" spc="10" dirty="0">
                <a:solidFill>
                  <a:srgbClr val="FFFFFF"/>
                </a:solidFill>
                <a:latin typeface="Arial MT"/>
                <a:cs typeface="Arial MT"/>
              </a:rPr>
              <a:t> </a:t>
            </a:r>
            <a:r>
              <a:rPr sz="1700" spc="-10" dirty="0">
                <a:solidFill>
                  <a:srgbClr val="FFFFFF"/>
                </a:solidFill>
                <a:latin typeface="Arial MT"/>
                <a:cs typeface="Arial MT"/>
              </a:rPr>
              <a:t>evacuation </a:t>
            </a:r>
            <a:r>
              <a:rPr sz="1700" spc="-5" dirty="0">
                <a:solidFill>
                  <a:srgbClr val="FFFFFF"/>
                </a:solidFill>
                <a:latin typeface="Arial MT"/>
                <a:cs typeface="Arial MT"/>
              </a:rPr>
              <a:t> platforms</a:t>
            </a:r>
            <a:endParaRPr sz="1700">
              <a:latin typeface="Arial MT"/>
              <a:cs typeface="Arial MT"/>
            </a:endParaRPr>
          </a:p>
          <a:p>
            <a:pPr marL="12700">
              <a:lnSpc>
                <a:spcPct val="100000"/>
              </a:lnSpc>
              <a:spcBef>
                <a:spcPts val="605"/>
              </a:spcBef>
            </a:pPr>
            <a:r>
              <a:rPr sz="1700" spc="-5" dirty="0">
                <a:solidFill>
                  <a:srgbClr val="FFFFFF"/>
                </a:solidFill>
                <a:latin typeface="Arial MT"/>
                <a:cs typeface="Arial MT"/>
              </a:rPr>
              <a:t>Secure casualties</a:t>
            </a:r>
            <a:r>
              <a:rPr sz="1700" spc="-25" dirty="0">
                <a:solidFill>
                  <a:srgbClr val="FFFFFF"/>
                </a:solidFill>
                <a:latin typeface="Arial MT"/>
                <a:cs typeface="Arial MT"/>
              </a:rPr>
              <a:t> </a:t>
            </a:r>
            <a:r>
              <a:rPr sz="1700" dirty="0">
                <a:solidFill>
                  <a:srgbClr val="FFFFFF"/>
                </a:solidFill>
                <a:latin typeface="Arial MT"/>
                <a:cs typeface="Arial MT"/>
              </a:rPr>
              <a:t>in</a:t>
            </a:r>
            <a:endParaRPr sz="1700">
              <a:latin typeface="Arial MT"/>
              <a:cs typeface="Arial MT"/>
            </a:endParaRPr>
          </a:p>
          <a:p>
            <a:pPr marL="12700">
              <a:lnSpc>
                <a:spcPct val="100000"/>
              </a:lnSpc>
            </a:pPr>
            <a:r>
              <a:rPr sz="1700" spc="-10" dirty="0">
                <a:solidFill>
                  <a:srgbClr val="FFFFFF"/>
                </a:solidFill>
                <a:latin typeface="Arial MT"/>
                <a:cs typeface="Arial MT"/>
              </a:rPr>
              <a:t>evacuation</a:t>
            </a:r>
            <a:r>
              <a:rPr sz="1700" spc="45" dirty="0">
                <a:solidFill>
                  <a:srgbClr val="FFFFFF"/>
                </a:solidFill>
                <a:latin typeface="Arial MT"/>
                <a:cs typeface="Arial MT"/>
              </a:rPr>
              <a:t> </a:t>
            </a:r>
            <a:r>
              <a:rPr sz="1700" spc="-5" dirty="0">
                <a:solidFill>
                  <a:srgbClr val="FFFFFF"/>
                </a:solidFill>
                <a:latin typeface="Arial MT"/>
                <a:cs typeface="Arial MT"/>
              </a:rPr>
              <a:t>platform</a:t>
            </a:r>
            <a:endParaRPr sz="1700">
              <a:latin typeface="Arial MT"/>
              <a:cs typeface="Arial MT"/>
            </a:endParaRPr>
          </a:p>
          <a:p>
            <a:pPr marL="12700" marR="199390">
              <a:lnSpc>
                <a:spcPct val="100000"/>
              </a:lnSpc>
              <a:spcBef>
                <a:spcPts val="600"/>
              </a:spcBef>
            </a:pPr>
            <a:r>
              <a:rPr sz="1700" spc="-5" dirty="0">
                <a:solidFill>
                  <a:srgbClr val="FFFFFF"/>
                </a:solidFill>
                <a:latin typeface="Arial MT"/>
                <a:cs typeface="Arial MT"/>
              </a:rPr>
              <a:t>Re-assess </a:t>
            </a:r>
            <a:r>
              <a:rPr sz="1700" spc="-10" dirty="0">
                <a:solidFill>
                  <a:srgbClr val="FFFFFF"/>
                </a:solidFill>
                <a:latin typeface="Arial MT"/>
                <a:cs typeface="Arial MT"/>
              </a:rPr>
              <a:t>and </a:t>
            </a:r>
            <a:r>
              <a:rPr sz="1700" spc="-5" dirty="0">
                <a:solidFill>
                  <a:srgbClr val="FFFFFF"/>
                </a:solidFill>
                <a:latin typeface="Arial MT"/>
                <a:cs typeface="Arial MT"/>
              </a:rPr>
              <a:t>re-evaluate </a:t>
            </a:r>
            <a:r>
              <a:rPr sz="1700" spc="-459" dirty="0">
                <a:solidFill>
                  <a:srgbClr val="FFFFFF"/>
                </a:solidFill>
                <a:latin typeface="Arial MT"/>
                <a:cs typeface="Arial MT"/>
              </a:rPr>
              <a:t> </a:t>
            </a:r>
            <a:r>
              <a:rPr sz="1700" spc="-5" dirty="0">
                <a:solidFill>
                  <a:srgbClr val="FFFFFF"/>
                </a:solidFill>
                <a:latin typeface="Arial MT"/>
                <a:cs typeface="Arial MT"/>
              </a:rPr>
              <a:t>all</a:t>
            </a:r>
            <a:r>
              <a:rPr sz="1700" dirty="0">
                <a:solidFill>
                  <a:srgbClr val="FFFFFF"/>
                </a:solidFill>
                <a:latin typeface="Arial MT"/>
                <a:cs typeface="Arial MT"/>
              </a:rPr>
              <a:t> </a:t>
            </a:r>
            <a:r>
              <a:rPr sz="1700" spc="-10" dirty="0">
                <a:solidFill>
                  <a:srgbClr val="FFFFFF"/>
                </a:solidFill>
                <a:latin typeface="Arial MT"/>
                <a:cs typeface="Arial MT"/>
              </a:rPr>
              <a:t>injuries</a:t>
            </a:r>
            <a:r>
              <a:rPr sz="1700" spc="15" dirty="0">
                <a:solidFill>
                  <a:srgbClr val="FFFFFF"/>
                </a:solidFill>
                <a:latin typeface="Arial MT"/>
                <a:cs typeface="Arial MT"/>
              </a:rPr>
              <a:t> </a:t>
            </a:r>
            <a:r>
              <a:rPr sz="1700" dirty="0">
                <a:solidFill>
                  <a:srgbClr val="FFFFFF"/>
                </a:solidFill>
                <a:latin typeface="Arial MT"/>
                <a:cs typeface="Arial MT"/>
              </a:rPr>
              <a:t>/</a:t>
            </a:r>
            <a:r>
              <a:rPr sz="1700" spc="-15" dirty="0">
                <a:solidFill>
                  <a:srgbClr val="FFFFFF"/>
                </a:solidFill>
                <a:latin typeface="Arial MT"/>
                <a:cs typeface="Arial MT"/>
              </a:rPr>
              <a:t> </a:t>
            </a:r>
            <a:r>
              <a:rPr sz="1700" spc="-10" dirty="0">
                <a:solidFill>
                  <a:srgbClr val="FFFFFF"/>
                </a:solidFill>
                <a:latin typeface="Arial MT"/>
                <a:cs typeface="Arial MT"/>
              </a:rPr>
              <a:t>interventions</a:t>
            </a:r>
            <a:endParaRPr sz="1700">
              <a:latin typeface="Arial MT"/>
              <a:cs typeface="Arial MT"/>
            </a:endParaRPr>
          </a:p>
        </p:txBody>
      </p:sp>
      <p:sp>
        <p:nvSpPr>
          <p:cNvPr id="9" name="object 9"/>
          <p:cNvSpPr/>
          <p:nvPr/>
        </p:nvSpPr>
        <p:spPr>
          <a:xfrm>
            <a:off x="1360932" y="3284220"/>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1360932" y="3866388"/>
            <a:ext cx="1270" cy="467995"/>
          </a:xfrm>
          <a:custGeom>
            <a:avLst/>
            <a:gdLst/>
            <a:ahLst/>
            <a:cxnLst/>
            <a:rect l="l" t="t" r="r" b="b"/>
            <a:pathLst>
              <a:path w="1269" h="467995">
                <a:moveTo>
                  <a:pt x="444" y="-50800"/>
                </a:moveTo>
                <a:lnTo>
                  <a:pt x="444" y="518795"/>
                </a:lnTo>
              </a:path>
            </a:pathLst>
          </a:custGeom>
          <a:ln w="102489">
            <a:solidFill>
              <a:srgbClr val="CD9146"/>
            </a:solidFill>
          </a:ln>
        </p:spPr>
        <p:txBody>
          <a:bodyPr wrap="square" lIns="0" tIns="0" rIns="0" bIns="0" rtlCol="0"/>
          <a:lstStyle/>
          <a:p>
            <a:endParaRPr/>
          </a:p>
        </p:txBody>
      </p:sp>
      <p:sp>
        <p:nvSpPr>
          <p:cNvPr id="11" name="object 11"/>
          <p:cNvSpPr/>
          <p:nvPr/>
        </p:nvSpPr>
        <p:spPr>
          <a:xfrm>
            <a:off x="1360932" y="4466844"/>
            <a:ext cx="0" cy="720090"/>
          </a:xfrm>
          <a:custGeom>
            <a:avLst/>
            <a:gdLst/>
            <a:ahLst/>
            <a:cxnLst/>
            <a:rect l="l" t="t" r="r" b="b"/>
            <a:pathLst>
              <a:path h="720089">
                <a:moveTo>
                  <a:pt x="0" y="719962"/>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5234940" y="3299459"/>
            <a:ext cx="0" cy="720090"/>
          </a:xfrm>
          <a:custGeom>
            <a:avLst/>
            <a:gdLst/>
            <a:ahLst/>
            <a:cxnLst/>
            <a:rect l="l" t="t" r="r" b="b"/>
            <a:pathLst>
              <a:path h="720089">
                <a:moveTo>
                  <a:pt x="0" y="719963"/>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5234940" y="4512564"/>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5234940" y="5762244"/>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5234940" y="4131564"/>
            <a:ext cx="0" cy="288290"/>
          </a:xfrm>
          <a:custGeom>
            <a:avLst/>
            <a:gdLst/>
            <a:ahLst/>
            <a:cxnLst/>
            <a:rect l="l" t="t" r="r" b="b"/>
            <a:pathLst>
              <a:path h="288289">
                <a:moveTo>
                  <a:pt x="0" y="288036"/>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5234940" y="5064252"/>
            <a:ext cx="0" cy="288290"/>
          </a:xfrm>
          <a:custGeom>
            <a:avLst/>
            <a:gdLst/>
            <a:ahLst/>
            <a:cxnLst/>
            <a:rect l="l" t="t" r="r" b="b"/>
            <a:pathLst>
              <a:path h="288289">
                <a:moveTo>
                  <a:pt x="0" y="288036"/>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9151619" y="3320796"/>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9151619" y="3909059"/>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1361376" y="5287771"/>
            <a:ext cx="0" cy="965835"/>
          </a:xfrm>
          <a:custGeom>
            <a:avLst/>
            <a:gdLst/>
            <a:ahLst/>
            <a:cxnLst/>
            <a:rect l="l" t="t" r="r" b="b"/>
            <a:pathLst>
              <a:path h="965835">
                <a:moveTo>
                  <a:pt x="0" y="0"/>
                </a:moveTo>
                <a:lnTo>
                  <a:pt x="0" y="569594"/>
                </a:lnTo>
              </a:path>
              <a:path h="965835">
                <a:moveTo>
                  <a:pt x="0" y="576071"/>
                </a:moveTo>
                <a:lnTo>
                  <a:pt x="0" y="965669"/>
                </a:lnTo>
              </a:path>
            </a:pathLst>
          </a:custGeom>
          <a:ln w="102489">
            <a:solidFill>
              <a:srgbClr val="CD9146"/>
            </a:solidFill>
          </a:ln>
        </p:spPr>
        <p:txBody>
          <a:bodyPr wrap="square" lIns="0" tIns="0" rIns="0" bIns="0" rtlCol="0"/>
          <a:lstStyle/>
          <a:p>
            <a:endParaRPr/>
          </a:p>
        </p:txBody>
      </p:sp>
      <p:sp>
        <p:nvSpPr>
          <p:cNvPr id="20" name="object 20"/>
          <p:cNvSpPr/>
          <p:nvPr/>
        </p:nvSpPr>
        <p:spPr>
          <a:xfrm>
            <a:off x="5234940" y="5408676"/>
            <a:ext cx="0" cy="288290"/>
          </a:xfrm>
          <a:custGeom>
            <a:avLst/>
            <a:gdLst/>
            <a:ahLst/>
            <a:cxnLst/>
            <a:rect l="l" t="t" r="r" b="b"/>
            <a:pathLst>
              <a:path h="288289">
                <a:moveTo>
                  <a:pt x="0" y="287997"/>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9151619" y="4500371"/>
            <a:ext cx="8890" cy="720090"/>
          </a:xfrm>
          <a:custGeom>
            <a:avLst/>
            <a:gdLst/>
            <a:ahLst/>
            <a:cxnLst/>
            <a:rect l="l" t="t" r="r" b="b"/>
            <a:pathLst>
              <a:path w="8890" h="720089">
                <a:moveTo>
                  <a:pt x="4445" y="-50800"/>
                </a:moveTo>
                <a:lnTo>
                  <a:pt x="4445" y="770763"/>
                </a:lnTo>
              </a:path>
            </a:pathLst>
          </a:custGeom>
          <a:ln w="110489">
            <a:solidFill>
              <a:srgbClr val="CD9146"/>
            </a:solidFill>
          </a:ln>
        </p:spPr>
        <p:txBody>
          <a:bodyPr wrap="square" lIns="0" tIns="0" rIns="0" bIns="0" rtlCol="0"/>
          <a:lstStyle/>
          <a:p>
            <a:endParaRPr/>
          </a:p>
        </p:txBody>
      </p:sp>
      <p:sp>
        <p:nvSpPr>
          <p:cNvPr id="22" name="object 22"/>
          <p:cNvSpPr/>
          <p:nvPr/>
        </p:nvSpPr>
        <p:spPr>
          <a:xfrm>
            <a:off x="295656" y="2386583"/>
            <a:ext cx="664845" cy="664845"/>
          </a:xfrm>
          <a:custGeom>
            <a:avLst/>
            <a:gdLst/>
            <a:ahLst/>
            <a:cxnLst/>
            <a:rect l="l" t="t" r="r" b="b"/>
            <a:pathLst>
              <a:path w="664844" h="664844">
                <a:moveTo>
                  <a:pt x="332231" y="0"/>
                </a:moveTo>
                <a:lnTo>
                  <a:pt x="283136" y="3601"/>
                </a:lnTo>
                <a:lnTo>
                  <a:pt x="236277" y="14064"/>
                </a:lnTo>
                <a:lnTo>
                  <a:pt x="192170" y="30873"/>
                </a:lnTo>
                <a:lnTo>
                  <a:pt x="151326" y="53517"/>
                </a:lnTo>
                <a:lnTo>
                  <a:pt x="114262" y="81481"/>
                </a:lnTo>
                <a:lnTo>
                  <a:pt x="81489" y="114251"/>
                </a:lnTo>
                <a:lnTo>
                  <a:pt x="53523" y="151315"/>
                </a:lnTo>
                <a:lnTo>
                  <a:pt x="30878" y="192159"/>
                </a:lnTo>
                <a:lnTo>
                  <a:pt x="14066" y="236268"/>
                </a:lnTo>
                <a:lnTo>
                  <a:pt x="3602" y="283130"/>
                </a:lnTo>
                <a:lnTo>
                  <a:pt x="0" y="332231"/>
                </a:lnTo>
                <a:lnTo>
                  <a:pt x="3602" y="381333"/>
                </a:lnTo>
                <a:lnTo>
                  <a:pt x="14066" y="428195"/>
                </a:lnTo>
                <a:lnTo>
                  <a:pt x="30878" y="472304"/>
                </a:lnTo>
                <a:lnTo>
                  <a:pt x="53523" y="513148"/>
                </a:lnTo>
                <a:lnTo>
                  <a:pt x="81489" y="550212"/>
                </a:lnTo>
                <a:lnTo>
                  <a:pt x="114262" y="582982"/>
                </a:lnTo>
                <a:lnTo>
                  <a:pt x="151326" y="610946"/>
                </a:lnTo>
                <a:lnTo>
                  <a:pt x="192170" y="633590"/>
                </a:lnTo>
                <a:lnTo>
                  <a:pt x="236277" y="650399"/>
                </a:lnTo>
                <a:lnTo>
                  <a:pt x="283136" y="660862"/>
                </a:lnTo>
                <a:lnTo>
                  <a:pt x="332231" y="664463"/>
                </a:lnTo>
                <a:lnTo>
                  <a:pt x="381327" y="660862"/>
                </a:lnTo>
                <a:lnTo>
                  <a:pt x="428186" y="650399"/>
                </a:lnTo>
                <a:lnTo>
                  <a:pt x="472293" y="633590"/>
                </a:lnTo>
                <a:lnTo>
                  <a:pt x="513137" y="610946"/>
                </a:lnTo>
                <a:lnTo>
                  <a:pt x="550201" y="582982"/>
                </a:lnTo>
                <a:lnTo>
                  <a:pt x="582974" y="550212"/>
                </a:lnTo>
                <a:lnTo>
                  <a:pt x="610940" y="513148"/>
                </a:lnTo>
                <a:lnTo>
                  <a:pt x="633585" y="472304"/>
                </a:lnTo>
                <a:lnTo>
                  <a:pt x="650397" y="428195"/>
                </a:lnTo>
                <a:lnTo>
                  <a:pt x="660861" y="381333"/>
                </a:lnTo>
                <a:lnTo>
                  <a:pt x="664463" y="332231"/>
                </a:lnTo>
                <a:lnTo>
                  <a:pt x="660861" y="283130"/>
                </a:lnTo>
                <a:lnTo>
                  <a:pt x="650397" y="236268"/>
                </a:lnTo>
                <a:lnTo>
                  <a:pt x="633585" y="192159"/>
                </a:lnTo>
                <a:lnTo>
                  <a:pt x="610940" y="151315"/>
                </a:lnTo>
                <a:lnTo>
                  <a:pt x="582974" y="114251"/>
                </a:lnTo>
                <a:lnTo>
                  <a:pt x="550201" y="81481"/>
                </a:lnTo>
                <a:lnTo>
                  <a:pt x="513137" y="53517"/>
                </a:lnTo>
                <a:lnTo>
                  <a:pt x="472293" y="30873"/>
                </a:lnTo>
                <a:lnTo>
                  <a:pt x="428186" y="14064"/>
                </a:lnTo>
                <a:lnTo>
                  <a:pt x="381327" y="3601"/>
                </a:lnTo>
                <a:lnTo>
                  <a:pt x="332231" y="0"/>
                </a:lnTo>
                <a:close/>
              </a:path>
            </a:pathLst>
          </a:custGeom>
          <a:solidFill>
            <a:srgbClr val="898B8B"/>
          </a:solidFill>
        </p:spPr>
        <p:txBody>
          <a:bodyPr wrap="square" lIns="0" tIns="0" rIns="0" bIns="0" rtlCol="0"/>
          <a:lstStyle/>
          <a:p>
            <a:endParaRPr/>
          </a:p>
        </p:txBody>
      </p:sp>
      <p:sp>
        <p:nvSpPr>
          <p:cNvPr id="23" name="object 23"/>
          <p:cNvSpPr txBox="1"/>
          <p:nvPr/>
        </p:nvSpPr>
        <p:spPr>
          <a:xfrm>
            <a:off x="477723" y="2440889"/>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1</a:t>
            </a:r>
            <a:endParaRPr sz="3200">
              <a:latin typeface="Arial Black"/>
              <a:cs typeface="Arial Black"/>
            </a:endParaRPr>
          </a:p>
        </p:txBody>
      </p:sp>
      <p:sp>
        <p:nvSpPr>
          <p:cNvPr id="24" name="object 24"/>
          <p:cNvSpPr/>
          <p:nvPr/>
        </p:nvSpPr>
        <p:spPr>
          <a:xfrm>
            <a:off x="4218432" y="2362200"/>
            <a:ext cx="668020" cy="664845"/>
          </a:xfrm>
          <a:custGeom>
            <a:avLst/>
            <a:gdLst/>
            <a:ahLst/>
            <a:cxnLst/>
            <a:rect l="l" t="t" r="r" b="b"/>
            <a:pathLst>
              <a:path w="668020" h="664844">
                <a:moveTo>
                  <a:pt x="333755" y="0"/>
                </a:moveTo>
                <a:lnTo>
                  <a:pt x="284447" y="3601"/>
                </a:lnTo>
                <a:lnTo>
                  <a:pt x="237381" y="14064"/>
                </a:lnTo>
                <a:lnTo>
                  <a:pt x="193075" y="30873"/>
                </a:lnTo>
                <a:lnTo>
                  <a:pt x="152045" y="53517"/>
                </a:lnTo>
                <a:lnTo>
                  <a:pt x="114808" y="81481"/>
                </a:lnTo>
                <a:lnTo>
                  <a:pt x="81882" y="114251"/>
                </a:lnTo>
                <a:lnTo>
                  <a:pt x="53783" y="151315"/>
                </a:lnTo>
                <a:lnTo>
                  <a:pt x="31028" y="192159"/>
                </a:lnTo>
                <a:lnTo>
                  <a:pt x="14135" y="236268"/>
                </a:lnTo>
                <a:lnTo>
                  <a:pt x="3619" y="283130"/>
                </a:lnTo>
                <a:lnTo>
                  <a:pt x="0" y="332232"/>
                </a:lnTo>
                <a:lnTo>
                  <a:pt x="3619" y="381333"/>
                </a:lnTo>
                <a:lnTo>
                  <a:pt x="14135" y="428195"/>
                </a:lnTo>
                <a:lnTo>
                  <a:pt x="31028" y="472304"/>
                </a:lnTo>
                <a:lnTo>
                  <a:pt x="53783" y="513148"/>
                </a:lnTo>
                <a:lnTo>
                  <a:pt x="81882" y="550212"/>
                </a:lnTo>
                <a:lnTo>
                  <a:pt x="114808" y="582982"/>
                </a:lnTo>
                <a:lnTo>
                  <a:pt x="152045" y="610946"/>
                </a:lnTo>
                <a:lnTo>
                  <a:pt x="193075" y="633590"/>
                </a:lnTo>
                <a:lnTo>
                  <a:pt x="237381" y="650399"/>
                </a:lnTo>
                <a:lnTo>
                  <a:pt x="284447" y="660862"/>
                </a:lnTo>
                <a:lnTo>
                  <a:pt x="333755" y="664463"/>
                </a:lnTo>
                <a:lnTo>
                  <a:pt x="383064" y="660862"/>
                </a:lnTo>
                <a:lnTo>
                  <a:pt x="430130" y="650399"/>
                </a:lnTo>
                <a:lnTo>
                  <a:pt x="474436" y="633590"/>
                </a:lnTo>
                <a:lnTo>
                  <a:pt x="515466" y="610946"/>
                </a:lnTo>
                <a:lnTo>
                  <a:pt x="552703" y="582982"/>
                </a:lnTo>
                <a:lnTo>
                  <a:pt x="585629" y="550212"/>
                </a:lnTo>
                <a:lnTo>
                  <a:pt x="613728" y="513148"/>
                </a:lnTo>
                <a:lnTo>
                  <a:pt x="636483" y="472304"/>
                </a:lnTo>
                <a:lnTo>
                  <a:pt x="653376" y="428195"/>
                </a:lnTo>
                <a:lnTo>
                  <a:pt x="663892" y="381333"/>
                </a:lnTo>
                <a:lnTo>
                  <a:pt x="667512" y="332232"/>
                </a:lnTo>
                <a:lnTo>
                  <a:pt x="663892" y="283130"/>
                </a:lnTo>
                <a:lnTo>
                  <a:pt x="653376" y="236268"/>
                </a:lnTo>
                <a:lnTo>
                  <a:pt x="636483" y="192159"/>
                </a:lnTo>
                <a:lnTo>
                  <a:pt x="613728" y="151315"/>
                </a:lnTo>
                <a:lnTo>
                  <a:pt x="585629" y="114251"/>
                </a:lnTo>
                <a:lnTo>
                  <a:pt x="552703" y="81481"/>
                </a:lnTo>
                <a:lnTo>
                  <a:pt x="515466" y="53517"/>
                </a:lnTo>
                <a:lnTo>
                  <a:pt x="474436" y="30873"/>
                </a:lnTo>
                <a:lnTo>
                  <a:pt x="430130" y="14064"/>
                </a:lnTo>
                <a:lnTo>
                  <a:pt x="383064" y="3601"/>
                </a:lnTo>
                <a:lnTo>
                  <a:pt x="333755" y="0"/>
                </a:lnTo>
                <a:close/>
              </a:path>
            </a:pathLst>
          </a:custGeom>
          <a:solidFill>
            <a:srgbClr val="898B8B"/>
          </a:solidFill>
        </p:spPr>
        <p:txBody>
          <a:bodyPr wrap="square" lIns="0" tIns="0" rIns="0" bIns="0" rtlCol="0"/>
          <a:lstStyle/>
          <a:p>
            <a:endParaRPr/>
          </a:p>
        </p:txBody>
      </p:sp>
      <p:sp>
        <p:nvSpPr>
          <p:cNvPr id="25" name="object 25"/>
          <p:cNvSpPr txBox="1"/>
          <p:nvPr/>
        </p:nvSpPr>
        <p:spPr>
          <a:xfrm>
            <a:off x="4402963" y="2417775"/>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2</a:t>
            </a:r>
            <a:endParaRPr sz="3200">
              <a:latin typeface="Arial Black"/>
              <a:cs typeface="Arial Black"/>
            </a:endParaRPr>
          </a:p>
        </p:txBody>
      </p:sp>
      <p:sp>
        <p:nvSpPr>
          <p:cNvPr id="26" name="object 26"/>
          <p:cNvSpPr/>
          <p:nvPr/>
        </p:nvSpPr>
        <p:spPr>
          <a:xfrm>
            <a:off x="8147304" y="2362200"/>
            <a:ext cx="664845" cy="664845"/>
          </a:xfrm>
          <a:custGeom>
            <a:avLst/>
            <a:gdLst/>
            <a:ahLst/>
            <a:cxnLst/>
            <a:rect l="l" t="t" r="r" b="b"/>
            <a:pathLst>
              <a:path w="664845" h="664844">
                <a:moveTo>
                  <a:pt x="332231" y="0"/>
                </a:moveTo>
                <a:lnTo>
                  <a:pt x="283130" y="3601"/>
                </a:lnTo>
                <a:lnTo>
                  <a:pt x="236268" y="14064"/>
                </a:lnTo>
                <a:lnTo>
                  <a:pt x="192159" y="30873"/>
                </a:lnTo>
                <a:lnTo>
                  <a:pt x="151315" y="53517"/>
                </a:lnTo>
                <a:lnTo>
                  <a:pt x="114251" y="81481"/>
                </a:lnTo>
                <a:lnTo>
                  <a:pt x="81481" y="114251"/>
                </a:lnTo>
                <a:lnTo>
                  <a:pt x="53517" y="151315"/>
                </a:lnTo>
                <a:lnTo>
                  <a:pt x="30873" y="192159"/>
                </a:lnTo>
                <a:lnTo>
                  <a:pt x="14064" y="236268"/>
                </a:lnTo>
                <a:lnTo>
                  <a:pt x="3601" y="283130"/>
                </a:lnTo>
                <a:lnTo>
                  <a:pt x="0" y="332232"/>
                </a:lnTo>
                <a:lnTo>
                  <a:pt x="3601" y="381333"/>
                </a:lnTo>
                <a:lnTo>
                  <a:pt x="14064" y="428195"/>
                </a:lnTo>
                <a:lnTo>
                  <a:pt x="30873" y="472304"/>
                </a:lnTo>
                <a:lnTo>
                  <a:pt x="53517" y="513148"/>
                </a:lnTo>
                <a:lnTo>
                  <a:pt x="81481" y="550212"/>
                </a:lnTo>
                <a:lnTo>
                  <a:pt x="114251" y="582982"/>
                </a:lnTo>
                <a:lnTo>
                  <a:pt x="151315" y="610946"/>
                </a:lnTo>
                <a:lnTo>
                  <a:pt x="192159" y="633590"/>
                </a:lnTo>
                <a:lnTo>
                  <a:pt x="236268" y="650399"/>
                </a:lnTo>
                <a:lnTo>
                  <a:pt x="283130" y="660862"/>
                </a:lnTo>
                <a:lnTo>
                  <a:pt x="332231" y="664463"/>
                </a:lnTo>
                <a:lnTo>
                  <a:pt x="381333" y="660862"/>
                </a:lnTo>
                <a:lnTo>
                  <a:pt x="428195" y="650399"/>
                </a:lnTo>
                <a:lnTo>
                  <a:pt x="472304" y="633590"/>
                </a:lnTo>
                <a:lnTo>
                  <a:pt x="513148" y="610946"/>
                </a:lnTo>
                <a:lnTo>
                  <a:pt x="550212" y="582982"/>
                </a:lnTo>
                <a:lnTo>
                  <a:pt x="582982" y="550212"/>
                </a:lnTo>
                <a:lnTo>
                  <a:pt x="610946" y="513148"/>
                </a:lnTo>
                <a:lnTo>
                  <a:pt x="633590" y="472304"/>
                </a:lnTo>
                <a:lnTo>
                  <a:pt x="650399" y="428195"/>
                </a:lnTo>
                <a:lnTo>
                  <a:pt x="660862" y="381333"/>
                </a:lnTo>
                <a:lnTo>
                  <a:pt x="664464" y="332232"/>
                </a:lnTo>
                <a:lnTo>
                  <a:pt x="660862" y="283130"/>
                </a:lnTo>
                <a:lnTo>
                  <a:pt x="650399" y="236268"/>
                </a:lnTo>
                <a:lnTo>
                  <a:pt x="633590" y="192159"/>
                </a:lnTo>
                <a:lnTo>
                  <a:pt x="610946" y="151315"/>
                </a:lnTo>
                <a:lnTo>
                  <a:pt x="582982" y="114251"/>
                </a:lnTo>
                <a:lnTo>
                  <a:pt x="550212" y="81481"/>
                </a:lnTo>
                <a:lnTo>
                  <a:pt x="513148" y="53517"/>
                </a:lnTo>
                <a:lnTo>
                  <a:pt x="472304" y="30873"/>
                </a:lnTo>
                <a:lnTo>
                  <a:pt x="428195" y="14064"/>
                </a:lnTo>
                <a:lnTo>
                  <a:pt x="381333" y="3601"/>
                </a:lnTo>
                <a:lnTo>
                  <a:pt x="332231" y="0"/>
                </a:lnTo>
                <a:close/>
              </a:path>
            </a:pathLst>
          </a:custGeom>
          <a:solidFill>
            <a:srgbClr val="898B8B"/>
          </a:solidFill>
        </p:spPr>
        <p:txBody>
          <a:bodyPr wrap="square" lIns="0" tIns="0" rIns="0" bIns="0" rtlCol="0"/>
          <a:lstStyle/>
          <a:p>
            <a:endParaRPr/>
          </a:p>
        </p:txBody>
      </p:sp>
      <p:sp>
        <p:nvSpPr>
          <p:cNvPr id="27" name="object 27"/>
          <p:cNvSpPr txBox="1"/>
          <p:nvPr/>
        </p:nvSpPr>
        <p:spPr>
          <a:xfrm>
            <a:off x="8331834" y="2417775"/>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3</a:t>
            </a:r>
            <a:endParaRPr sz="3200">
              <a:latin typeface="Arial Black"/>
              <a:cs typeface="Arial Black"/>
            </a:endParaRPr>
          </a:p>
        </p:txBody>
      </p:sp>
      <p:sp>
        <p:nvSpPr>
          <p:cNvPr id="28" name="object 28"/>
          <p:cNvSpPr/>
          <p:nvPr/>
        </p:nvSpPr>
        <p:spPr>
          <a:xfrm>
            <a:off x="5047488" y="2334767"/>
            <a:ext cx="2944495" cy="719455"/>
          </a:xfrm>
          <a:custGeom>
            <a:avLst/>
            <a:gdLst/>
            <a:ahLst/>
            <a:cxnLst/>
            <a:rect l="l" t="t" r="r" b="b"/>
            <a:pathLst>
              <a:path w="2944495" h="719455">
                <a:moveTo>
                  <a:pt x="2584704" y="0"/>
                </a:moveTo>
                <a:lnTo>
                  <a:pt x="359663" y="0"/>
                </a:lnTo>
                <a:lnTo>
                  <a:pt x="310861" y="3283"/>
                </a:lnTo>
                <a:lnTo>
                  <a:pt x="264054" y="12848"/>
                </a:lnTo>
                <a:lnTo>
                  <a:pt x="219670" y="28265"/>
                </a:lnTo>
                <a:lnTo>
                  <a:pt x="178138" y="49106"/>
                </a:lnTo>
                <a:lnTo>
                  <a:pt x="139887" y="74943"/>
                </a:lnTo>
                <a:lnTo>
                  <a:pt x="105346" y="105346"/>
                </a:lnTo>
                <a:lnTo>
                  <a:pt x="74943" y="139887"/>
                </a:lnTo>
                <a:lnTo>
                  <a:pt x="49106" y="178138"/>
                </a:lnTo>
                <a:lnTo>
                  <a:pt x="28265" y="219670"/>
                </a:lnTo>
                <a:lnTo>
                  <a:pt x="12848" y="264054"/>
                </a:lnTo>
                <a:lnTo>
                  <a:pt x="3283" y="310861"/>
                </a:lnTo>
                <a:lnTo>
                  <a:pt x="0" y="359664"/>
                </a:lnTo>
                <a:lnTo>
                  <a:pt x="3283" y="408466"/>
                </a:lnTo>
                <a:lnTo>
                  <a:pt x="12848" y="455273"/>
                </a:lnTo>
                <a:lnTo>
                  <a:pt x="28265" y="499657"/>
                </a:lnTo>
                <a:lnTo>
                  <a:pt x="49106" y="541189"/>
                </a:lnTo>
                <a:lnTo>
                  <a:pt x="74943" y="579440"/>
                </a:lnTo>
                <a:lnTo>
                  <a:pt x="105346" y="613981"/>
                </a:lnTo>
                <a:lnTo>
                  <a:pt x="139887" y="644384"/>
                </a:lnTo>
                <a:lnTo>
                  <a:pt x="178138" y="670221"/>
                </a:lnTo>
                <a:lnTo>
                  <a:pt x="219670" y="691062"/>
                </a:lnTo>
                <a:lnTo>
                  <a:pt x="264054" y="706479"/>
                </a:lnTo>
                <a:lnTo>
                  <a:pt x="310861" y="716044"/>
                </a:lnTo>
                <a:lnTo>
                  <a:pt x="359663" y="719328"/>
                </a:lnTo>
                <a:lnTo>
                  <a:pt x="2584704" y="719328"/>
                </a:lnTo>
                <a:lnTo>
                  <a:pt x="2633506" y="716044"/>
                </a:lnTo>
                <a:lnTo>
                  <a:pt x="2680313" y="706479"/>
                </a:lnTo>
                <a:lnTo>
                  <a:pt x="2724697" y="691062"/>
                </a:lnTo>
                <a:lnTo>
                  <a:pt x="2766229" y="670221"/>
                </a:lnTo>
                <a:lnTo>
                  <a:pt x="2804480" y="644384"/>
                </a:lnTo>
                <a:lnTo>
                  <a:pt x="2839021" y="613981"/>
                </a:lnTo>
                <a:lnTo>
                  <a:pt x="2869424" y="579440"/>
                </a:lnTo>
                <a:lnTo>
                  <a:pt x="2895261" y="541189"/>
                </a:lnTo>
                <a:lnTo>
                  <a:pt x="2916102" y="499657"/>
                </a:lnTo>
                <a:lnTo>
                  <a:pt x="2931519" y="455273"/>
                </a:lnTo>
                <a:lnTo>
                  <a:pt x="2941084" y="408466"/>
                </a:lnTo>
                <a:lnTo>
                  <a:pt x="2944367" y="359664"/>
                </a:lnTo>
                <a:lnTo>
                  <a:pt x="2941084" y="310861"/>
                </a:lnTo>
                <a:lnTo>
                  <a:pt x="2931519" y="264054"/>
                </a:lnTo>
                <a:lnTo>
                  <a:pt x="2916102" y="219670"/>
                </a:lnTo>
                <a:lnTo>
                  <a:pt x="2895261" y="178138"/>
                </a:lnTo>
                <a:lnTo>
                  <a:pt x="2869424" y="139887"/>
                </a:lnTo>
                <a:lnTo>
                  <a:pt x="2839021" y="105346"/>
                </a:lnTo>
                <a:lnTo>
                  <a:pt x="2804480" y="74943"/>
                </a:lnTo>
                <a:lnTo>
                  <a:pt x="2766229" y="49106"/>
                </a:lnTo>
                <a:lnTo>
                  <a:pt x="2724697" y="28265"/>
                </a:lnTo>
                <a:lnTo>
                  <a:pt x="2680313" y="12848"/>
                </a:lnTo>
                <a:lnTo>
                  <a:pt x="2633506" y="3283"/>
                </a:lnTo>
                <a:lnTo>
                  <a:pt x="2584704" y="0"/>
                </a:lnTo>
                <a:close/>
              </a:path>
            </a:pathLst>
          </a:custGeom>
          <a:solidFill>
            <a:srgbClr val="FFC000"/>
          </a:solidFill>
        </p:spPr>
        <p:txBody>
          <a:bodyPr wrap="square" lIns="0" tIns="0" rIns="0" bIns="0" rtlCol="0"/>
          <a:lstStyle/>
          <a:p>
            <a:endParaRPr/>
          </a:p>
        </p:txBody>
      </p:sp>
      <p:sp>
        <p:nvSpPr>
          <p:cNvPr id="29" name="object 29"/>
          <p:cNvSpPr txBox="1"/>
          <p:nvPr/>
        </p:nvSpPr>
        <p:spPr>
          <a:xfrm>
            <a:off x="5136641" y="1701749"/>
            <a:ext cx="2573020" cy="1210310"/>
          </a:xfrm>
          <a:prstGeom prst="rect">
            <a:avLst/>
          </a:prstGeom>
        </p:spPr>
        <p:txBody>
          <a:bodyPr vert="horz" wrap="square" lIns="0" tIns="13970" rIns="0" bIns="0" rtlCol="0">
            <a:spAutoFit/>
          </a:bodyPr>
          <a:lstStyle/>
          <a:p>
            <a:pPr marL="12700">
              <a:lnSpc>
                <a:spcPct val="100000"/>
              </a:lnSpc>
              <a:spcBef>
                <a:spcPts val="110"/>
              </a:spcBef>
            </a:pPr>
            <a:r>
              <a:rPr sz="4000" b="1" dirty="0">
                <a:solidFill>
                  <a:srgbClr val="FFFFFF"/>
                </a:solidFill>
                <a:latin typeface="Arial"/>
                <a:cs typeface="Arial"/>
              </a:rPr>
              <a:t>TFC</a:t>
            </a:r>
            <a:endParaRPr sz="4000">
              <a:latin typeface="Arial"/>
              <a:cs typeface="Arial"/>
            </a:endParaRPr>
          </a:p>
          <a:p>
            <a:pPr marL="697230" marR="5080" indent="-494030">
              <a:lnSpc>
                <a:spcPts val="1630"/>
              </a:lnSpc>
              <a:spcBef>
                <a:spcPts val="1300"/>
              </a:spcBef>
            </a:pPr>
            <a:r>
              <a:rPr sz="1400" b="1" spc="-10" dirty="0">
                <a:latin typeface="Arial"/>
                <a:cs typeface="Arial"/>
              </a:rPr>
              <a:t>WORK</a:t>
            </a:r>
            <a:r>
              <a:rPr sz="1400" b="1" spc="-5" dirty="0">
                <a:latin typeface="Arial"/>
                <a:cs typeface="Arial"/>
              </a:rPr>
              <a:t> UNDER COVER </a:t>
            </a:r>
            <a:r>
              <a:rPr sz="1400" b="1" spc="-15" dirty="0">
                <a:latin typeface="Arial"/>
                <a:cs typeface="Arial"/>
              </a:rPr>
              <a:t>AND </a:t>
            </a:r>
            <a:r>
              <a:rPr sz="1400" b="1" spc="-375" dirty="0">
                <a:latin typeface="Arial"/>
                <a:cs typeface="Arial"/>
              </a:rPr>
              <a:t> </a:t>
            </a:r>
            <a:r>
              <a:rPr sz="1400" b="1" spc="-10" dirty="0">
                <a:latin typeface="Arial"/>
                <a:cs typeface="Arial"/>
              </a:rPr>
              <a:t>CONCEALMENT</a:t>
            </a:r>
            <a:endParaRPr sz="1400">
              <a:latin typeface="Arial"/>
              <a:cs typeface="Arial"/>
            </a:endParaRPr>
          </a:p>
        </p:txBody>
      </p:sp>
      <p:sp>
        <p:nvSpPr>
          <p:cNvPr id="30" name="object 30"/>
          <p:cNvSpPr/>
          <p:nvPr/>
        </p:nvSpPr>
        <p:spPr>
          <a:xfrm>
            <a:off x="1124711" y="2334767"/>
            <a:ext cx="2944495" cy="719455"/>
          </a:xfrm>
          <a:custGeom>
            <a:avLst/>
            <a:gdLst/>
            <a:ahLst/>
            <a:cxnLst/>
            <a:rect l="l" t="t" r="r" b="b"/>
            <a:pathLst>
              <a:path w="2944495" h="719455">
                <a:moveTo>
                  <a:pt x="2584704" y="0"/>
                </a:moveTo>
                <a:lnTo>
                  <a:pt x="359663" y="0"/>
                </a:lnTo>
                <a:lnTo>
                  <a:pt x="310861" y="3283"/>
                </a:lnTo>
                <a:lnTo>
                  <a:pt x="264054" y="12848"/>
                </a:lnTo>
                <a:lnTo>
                  <a:pt x="219670" y="28265"/>
                </a:lnTo>
                <a:lnTo>
                  <a:pt x="178138" y="49106"/>
                </a:lnTo>
                <a:lnTo>
                  <a:pt x="139887" y="74943"/>
                </a:lnTo>
                <a:lnTo>
                  <a:pt x="105346" y="105346"/>
                </a:lnTo>
                <a:lnTo>
                  <a:pt x="74943" y="139887"/>
                </a:lnTo>
                <a:lnTo>
                  <a:pt x="49106" y="178138"/>
                </a:lnTo>
                <a:lnTo>
                  <a:pt x="28265" y="219670"/>
                </a:lnTo>
                <a:lnTo>
                  <a:pt x="12848" y="264054"/>
                </a:lnTo>
                <a:lnTo>
                  <a:pt x="3283" y="310861"/>
                </a:lnTo>
                <a:lnTo>
                  <a:pt x="0" y="359664"/>
                </a:lnTo>
                <a:lnTo>
                  <a:pt x="3283" y="408466"/>
                </a:lnTo>
                <a:lnTo>
                  <a:pt x="12848" y="455273"/>
                </a:lnTo>
                <a:lnTo>
                  <a:pt x="28265" y="499657"/>
                </a:lnTo>
                <a:lnTo>
                  <a:pt x="49106" y="541189"/>
                </a:lnTo>
                <a:lnTo>
                  <a:pt x="74943" y="579440"/>
                </a:lnTo>
                <a:lnTo>
                  <a:pt x="105346" y="613981"/>
                </a:lnTo>
                <a:lnTo>
                  <a:pt x="139887" y="644384"/>
                </a:lnTo>
                <a:lnTo>
                  <a:pt x="178138" y="670221"/>
                </a:lnTo>
                <a:lnTo>
                  <a:pt x="219670" y="691062"/>
                </a:lnTo>
                <a:lnTo>
                  <a:pt x="264054" y="706479"/>
                </a:lnTo>
                <a:lnTo>
                  <a:pt x="310861" y="716044"/>
                </a:lnTo>
                <a:lnTo>
                  <a:pt x="359663" y="719328"/>
                </a:lnTo>
                <a:lnTo>
                  <a:pt x="2584704" y="719328"/>
                </a:lnTo>
                <a:lnTo>
                  <a:pt x="2633506" y="716044"/>
                </a:lnTo>
                <a:lnTo>
                  <a:pt x="2680313" y="706479"/>
                </a:lnTo>
                <a:lnTo>
                  <a:pt x="2724697" y="691062"/>
                </a:lnTo>
                <a:lnTo>
                  <a:pt x="2766229" y="670221"/>
                </a:lnTo>
                <a:lnTo>
                  <a:pt x="2804480" y="644384"/>
                </a:lnTo>
                <a:lnTo>
                  <a:pt x="2839021" y="613981"/>
                </a:lnTo>
                <a:lnTo>
                  <a:pt x="2869424" y="579440"/>
                </a:lnTo>
                <a:lnTo>
                  <a:pt x="2895261" y="541189"/>
                </a:lnTo>
                <a:lnTo>
                  <a:pt x="2916102" y="499657"/>
                </a:lnTo>
                <a:lnTo>
                  <a:pt x="2931519" y="455273"/>
                </a:lnTo>
                <a:lnTo>
                  <a:pt x="2941084" y="408466"/>
                </a:lnTo>
                <a:lnTo>
                  <a:pt x="2944367" y="359664"/>
                </a:lnTo>
                <a:lnTo>
                  <a:pt x="2941084" y="310861"/>
                </a:lnTo>
                <a:lnTo>
                  <a:pt x="2931519" y="264054"/>
                </a:lnTo>
                <a:lnTo>
                  <a:pt x="2916102" y="219670"/>
                </a:lnTo>
                <a:lnTo>
                  <a:pt x="2895261" y="178138"/>
                </a:lnTo>
                <a:lnTo>
                  <a:pt x="2869424" y="139887"/>
                </a:lnTo>
                <a:lnTo>
                  <a:pt x="2839021" y="105346"/>
                </a:lnTo>
                <a:lnTo>
                  <a:pt x="2804480" y="74943"/>
                </a:lnTo>
                <a:lnTo>
                  <a:pt x="2766229" y="49106"/>
                </a:lnTo>
                <a:lnTo>
                  <a:pt x="2724697" y="28265"/>
                </a:lnTo>
                <a:lnTo>
                  <a:pt x="2680313" y="12848"/>
                </a:lnTo>
                <a:lnTo>
                  <a:pt x="2633506" y="3283"/>
                </a:lnTo>
                <a:lnTo>
                  <a:pt x="2584704" y="0"/>
                </a:lnTo>
                <a:close/>
              </a:path>
            </a:pathLst>
          </a:custGeom>
          <a:solidFill>
            <a:srgbClr val="D53944"/>
          </a:solidFill>
        </p:spPr>
        <p:txBody>
          <a:bodyPr wrap="square" lIns="0" tIns="0" rIns="0" bIns="0" rtlCol="0"/>
          <a:lstStyle/>
          <a:p>
            <a:endParaRPr/>
          </a:p>
        </p:txBody>
      </p:sp>
      <p:sp>
        <p:nvSpPr>
          <p:cNvPr id="31" name="object 31"/>
          <p:cNvSpPr txBox="1"/>
          <p:nvPr/>
        </p:nvSpPr>
        <p:spPr>
          <a:xfrm>
            <a:off x="1008075" y="1725294"/>
            <a:ext cx="3048635" cy="1186815"/>
          </a:xfrm>
          <a:prstGeom prst="rect">
            <a:avLst/>
          </a:prstGeom>
        </p:spPr>
        <p:txBody>
          <a:bodyPr vert="horz" wrap="square" lIns="0" tIns="13335" rIns="0" bIns="0" rtlCol="0">
            <a:spAutoFit/>
          </a:bodyPr>
          <a:lstStyle/>
          <a:p>
            <a:pPr marL="12700">
              <a:lnSpc>
                <a:spcPct val="100000"/>
              </a:lnSpc>
              <a:spcBef>
                <a:spcPts val="105"/>
              </a:spcBef>
            </a:pPr>
            <a:r>
              <a:rPr sz="4000" b="1" spc="5" dirty="0">
                <a:solidFill>
                  <a:srgbClr val="FFFFFF"/>
                </a:solidFill>
                <a:latin typeface="Arial"/>
                <a:cs typeface="Arial"/>
              </a:rPr>
              <a:t>CUF</a:t>
            </a:r>
            <a:r>
              <a:rPr sz="4000" b="1" spc="-60" dirty="0">
                <a:solidFill>
                  <a:srgbClr val="FFFFFF"/>
                </a:solidFill>
                <a:latin typeface="Arial"/>
                <a:cs typeface="Arial"/>
              </a:rPr>
              <a:t> </a:t>
            </a:r>
            <a:r>
              <a:rPr sz="4000" b="1" dirty="0">
                <a:solidFill>
                  <a:srgbClr val="FFFFFF"/>
                </a:solidFill>
                <a:latin typeface="Arial"/>
                <a:cs typeface="Arial"/>
              </a:rPr>
              <a:t>/</a:t>
            </a:r>
            <a:r>
              <a:rPr sz="4000" b="1" spc="-40" dirty="0">
                <a:solidFill>
                  <a:srgbClr val="FFFFFF"/>
                </a:solidFill>
                <a:latin typeface="Arial"/>
                <a:cs typeface="Arial"/>
              </a:rPr>
              <a:t> </a:t>
            </a:r>
            <a:r>
              <a:rPr sz="4000" b="1" dirty="0">
                <a:solidFill>
                  <a:srgbClr val="FFFFFF"/>
                </a:solidFill>
                <a:latin typeface="Arial"/>
                <a:cs typeface="Arial"/>
              </a:rPr>
              <a:t>Threat</a:t>
            </a:r>
            <a:endParaRPr sz="4000">
              <a:latin typeface="Arial"/>
              <a:cs typeface="Arial"/>
            </a:endParaRPr>
          </a:p>
          <a:p>
            <a:pPr marL="787400" marR="654685" indent="203835">
              <a:lnSpc>
                <a:spcPts val="1630"/>
              </a:lnSpc>
              <a:spcBef>
                <a:spcPts val="1120"/>
              </a:spcBef>
            </a:pPr>
            <a:r>
              <a:rPr sz="1400" b="1" spc="-10" dirty="0">
                <a:solidFill>
                  <a:srgbClr val="FFFFFF"/>
                </a:solidFill>
                <a:latin typeface="Arial"/>
                <a:cs typeface="Arial"/>
              </a:rPr>
              <a:t>RETURN</a:t>
            </a:r>
            <a:r>
              <a:rPr sz="1400" b="1" dirty="0">
                <a:solidFill>
                  <a:srgbClr val="FFFFFF"/>
                </a:solidFill>
                <a:latin typeface="Arial"/>
                <a:cs typeface="Arial"/>
              </a:rPr>
              <a:t> </a:t>
            </a:r>
            <a:r>
              <a:rPr sz="1400" b="1" spc="-10" dirty="0">
                <a:solidFill>
                  <a:srgbClr val="FFFFFF"/>
                </a:solidFill>
                <a:latin typeface="Arial"/>
                <a:cs typeface="Arial"/>
              </a:rPr>
              <a:t>FIRE </a:t>
            </a:r>
            <a:r>
              <a:rPr sz="1400" b="1" spc="-5" dirty="0">
                <a:solidFill>
                  <a:srgbClr val="FFFFFF"/>
                </a:solidFill>
                <a:latin typeface="Arial"/>
                <a:cs typeface="Arial"/>
              </a:rPr>
              <a:t> </a:t>
            </a:r>
            <a:r>
              <a:rPr sz="1400" b="1" spc="-15" dirty="0">
                <a:solidFill>
                  <a:srgbClr val="FFFFFF"/>
                </a:solidFill>
                <a:latin typeface="Arial"/>
                <a:cs typeface="Arial"/>
              </a:rPr>
              <a:t>AND</a:t>
            </a:r>
            <a:r>
              <a:rPr sz="1400" b="1" spc="5" dirty="0">
                <a:solidFill>
                  <a:srgbClr val="FFFFFF"/>
                </a:solidFill>
                <a:latin typeface="Arial"/>
                <a:cs typeface="Arial"/>
              </a:rPr>
              <a:t> </a:t>
            </a:r>
            <a:r>
              <a:rPr sz="1400" b="1" spc="-20" dirty="0">
                <a:solidFill>
                  <a:srgbClr val="FFFFFF"/>
                </a:solidFill>
                <a:latin typeface="Arial"/>
                <a:cs typeface="Arial"/>
              </a:rPr>
              <a:t>TAKE</a:t>
            </a:r>
            <a:r>
              <a:rPr sz="1400" b="1" spc="15" dirty="0">
                <a:solidFill>
                  <a:srgbClr val="FFFFFF"/>
                </a:solidFill>
                <a:latin typeface="Arial"/>
                <a:cs typeface="Arial"/>
              </a:rPr>
              <a:t> </a:t>
            </a:r>
            <a:r>
              <a:rPr sz="1400" b="1" spc="-5" dirty="0">
                <a:solidFill>
                  <a:srgbClr val="FFFFFF"/>
                </a:solidFill>
                <a:latin typeface="Arial"/>
                <a:cs typeface="Arial"/>
              </a:rPr>
              <a:t>COVER</a:t>
            </a:r>
            <a:endParaRPr sz="1400">
              <a:latin typeface="Arial"/>
              <a:cs typeface="Arial"/>
            </a:endParaRPr>
          </a:p>
        </p:txBody>
      </p:sp>
      <p:sp>
        <p:nvSpPr>
          <p:cNvPr id="32" name="object 32"/>
          <p:cNvSpPr/>
          <p:nvPr/>
        </p:nvSpPr>
        <p:spPr>
          <a:xfrm>
            <a:off x="8973311" y="2334767"/>
            <a:ext cx="2941320" cy="902335"/>
          </a:xfrm>
          <a:custGeom>
            <a:avLst/>
            <a:gdLst/>
            <a:ahLst/>
            <a:cxnLst/>
            <a:rect l="l" t="t" r="r" b="b"/>
            <a:pathLst>
              <a:path w="2941320" h="902335">
                <a:moveTo>
                  <a:pt x="2621407" y="0"/>
                </a:moveTo>
                <a:lnTo>
                  <a:pt x="319913" y="0"/>
                </a:lnTo>
                <a:lnTo>
                  <a:pt x="272644" y="3469"/>
                </a:lnTo>
                <a:lnTo>
                  <a:pt x="227527" y="13546"/>
                </a:lnTo>
                <a:lnTo>
                  <a:pt x="185057" y="29737"/>
                </a:lnTo>
                <a:lnTo>
                  <a:pt x="145728" y="51546"/>
                </a:lnTo>
                <a:lnTo>
                  <a:pt x="110037" y="78478"/>
                </a:lnTo>
                <a:lnTo>
                  <a:pt x="78478" y="110037"/>
                </a:lnTo>
                <a:lnTo>
                  <a:pt x="51546" y="145728"/>
                </a:lnTo>
                <a:lnTo>
                  <a:pt x="29737" y="185057"/>
                </a:lnTo>
                <a:lnTo>
                  <a:pt x="13546" y="227527"/>
                </a:lnTo>
                <a:lnTo>
                  <a:pt x="3469" y="272644"/>
                </a:lnTo>
                <a:lnTo>
                  <a:pt x="0" y="319913"/>
                </a:lnTo>
                <a:lnTo>
                  <a:pt x="0" y="582295"/>
                </a:lnTo>
                <a:lnTo>
                  <a:pt x="3469" y="629563"/>
                </a:lnTo>
                <a:lnTo>
                  <a:pt x="13546" y="674680"/>
                </a:lnTo>
                <a:lnTo>
                  <a:pt x="29737" y="717150"/>
                </a:lnTo>
                <a:lnTo>
                  <a:pt x="51546" y="756479"/>
                </a:lnTo>
                <a:lnTo>
                  <a:pt x="78478" y="792170"/>
                </a:lnTo>
                <a:lnTo>
                  <a:pt x="110037" y="823729"/>
                </a:lnTo>
                <a:lnTo>
                  <a:pt x="145728" y="850661"/>
                </a:lnTo>
                <a:lnTo>
                  <a:pt x="185057" y="872470"/>
                </a:lnTo>
                <a:lnTo>
                  <a:pt x="227527" y="888661"/>
                </a:lnTo>
                <a:lnTo>
                  <a:pt x="272644" y="898738"/>
                </a:lnTo>
                <a:lnTo>
                  <a:pt x="319913" y="902208"/>
                </a:lnTo>
                <a:lnTo>
                  <a:pt x="2621407" y="902208"/>
                </a:lnTo>
                <a:lnTo>
                  <a:pt x="2668675" y="898738"/>
                </a:lnTo>
                <a:lnTo>
                  <a:pt x="2713792" y="888661"/>
                </a:lnTo>
                <a:lnTo>
                  <a:pt x="2756262" y="872470"/>
                </a:lnTo>
                <a:lnTo>
                  <a:pt x="2795591" y="850661"/>
                </a:lnTo>
                <a:lnTo>
                  <a:pt x="2831282" y="823729"/>
                </a:lnTo>
                <a:lnTo>
                  <a:pt x="2862841" y="792170"/>
                </a:lnTo>
                <a:lnTo>
                  <a:pt x="2889773" y="756479"/>
                </a:lnTo>
                <a:lnTo>
                  <a:pt x="2911582" y="717150"/>
                </a:lnTo>
                <a:lnTo>
                  <a:pt x="2927773" y="674680"/>
                </a:lnTo>
                <a:lnTo>
                  <a:pt x="2937850" y="629563"/>
                </a:lnTo>
                <a:lnTo>
                  <a:pt x="2941320" y="582295"/>
                </a:lnTo>
                <a:lnTo>
                  <a:pt x="2941320" y="319913"/>
                </a:lnTo>
                <a:lnTo>
                  <a:pt x="2937850" y="272644"/>
                </a:lnTo>
                <a:lnTo>
                  <a:pt x="2927773" y="227527"/>
                </a:lnTo>
                <a:lnTo>
                  <a:pt x="2911582" y="185057"/>
                </a:lnTo>
                <a:lnTo>
                  <a:pt x="2889773" y="145728"/>
                </a:lnTo>
                <a:lnTo>
                  <a:pt x="2862841" y="110037"/>
                </a:lnTo>
                <a:lnTo>
                  <a:pt x="2831282" y="78478"/>
                </a:lnTo>
                <a:lnTo>
                  <a:pt x="2795591" y="51546"/>
                </a:lnTo>
                <a:lnTo>
                  <a:pt x="2756262" y="29737"/>
                </a:lnTo>
                <a:lnTo>
                  <a:pt x="2713792" y="13546"/>
                </a:lnTo>
                <a:lnTo>
                  <a:pt x="2668675" y="3469"/>
                </a:lnTo>
                <a:lnTo>
                  <a:pt x="2621407" y="0"/>
                </a:lnTo>
                <a:close/>
              </a:path>
            </a:pathLst>
          </a:custGeom>
          <a:solidFill>
            <a:srgbClr val="FFC000"/>
          </a:solidFill>
        </p:spPr>
        <p:txBody>
          <a:bodyPr wrap="square" lIns="0" tIns="0" rIns="0" bIns="0" rtlCol="0"/>
          <a:lstStyle/>
          <a:p>
            <a:endParaRPr/>
          </a:p>
        </p:txBody>
      </p:sp>
      <p:sp>
        <p:nvSpPr>
          <p:cNvPr id="33" name="object 33"/>
          <p:cNvSpPr txBox="1"/>
          <p:nvPr/>
        </p:nvSpPr>
        <p:spPr>
          <a:xfrm>
            <a:off x="9077325" y="1392020"/>
            <a:ext cx="2584450" cy="1724660"/>
          </a:xfrm>
          <a:prstGeom prst="rect">
            <a:avLst/>
          </a:prstGeom>
        </p:spPr>
        <p:txBody>
          <a:bodyPr vert="horz" wrap="square" lIns="0" tIns="346710" rIns="0" bIns="0" rtlCol="0">
            <a:spAutoFit/>
          </a:bodyPr>
          <a:lstStyle/>
          <a:p>
            <a:pPr marL="12700">
              <a:lnSpc>
                <a:spcPct val="100000"/>
              </a:lnSpc>
              <a:spcBef>
                <a:spcPts val="2730"/>
              </a:spcBef>
            </a:pPr>
            <a:r>
              <a:rPr sz="4000" b="1" spc="5" dirty="0">
                <a:solidFill>
                  <a:srgbClr val="FFFFFF"/>
                </a:solidFill>
                <a:latin typeface="Arial"/>
                <a:cs typeface="Arial"/>
              </a:rPr>
              <a:t>TACEVAC</a:t>
            </a:r>
            <a:endParaRPr sz="4000">
              <a:latin typeface="Arial"/>
              <a:cs typeface="Arial"/>
            </a:endParaRPr>
          </a:p>
          <a:p>
            <a:pPr marL="164465" marR="5080" algn="ctr">
              <a:lnSpc>
                <a:spcPct val="100000"/>
              </a:lnSpc>
              <a:spcBef>
                <a:spcPts val="905"/>
              </a:spcBef>
            </a:pPr>
            <a:r>
              <a:rPr sz="1400" b="1" spc="-10" dirty="0">
                <a:latin typeface="Arial"/>
                <a:cs typeface="Arial"/>
              </a:rPr>
              <a:t>DELIBERATE</a:t>
            </a:r>
            <a:r>
              <a:rPr sz="1400" b="1" spc="-5" dirty="0">
                <a:latin typeface="Arial"/>
                <a:cs typeface="Arial"/>
              </a:rPr>
              <a:t> ASSESSMENT </a:t>
            </a:r>
            <a:r>
              <a:rPr sz="1400" b="1" spc="-370" dirty="0">
                <a:latin typeface="Arial"/>
                <a:cs typeface="Arial"/>
              </a:rPr>
              <a:t> </a:t>
            </a:r>
            <a:r>
              <a:rPr sz="1400" b="1" spc="-10" dirty="0">
                <a:latin typeface="Arial"/>
                <a:cs typeface="Arial"/>
              </a:rPr>
              <a:t>PRE-EVACUATION </a:t>
            </a:r>
            <a:r>
              <a:rPr sz="1400" b="1" spc="-5" dirty="0">
                <a:latin typeface="Arial"/>
                <a:cs typeface="Arial"/>
              </a:rPr>
              <a:t> PROCEDURES</a:t>
            </a:r>
            <a:endParaRPr sz="1400">
              <a:latin typeface="Arial"/>
              <a:cs typeface="Arial"/>
            </a:endParaRPr>
          </a:p>
        </p:txBody>
      </p:sp>
      <p:sp>
        <p:nvSpPr>
          <p:cNvPr id="34" name="object 34"/>
          <p:cNvSpPr/>
          <p:nvPr/>
        </p:nvSpPr>
        <p:spPr>
          <a:xfrm>
            <a:off x="9151619" y="5353811"/>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35" name="object 35"/>
          <p:cNvSpPr/>
          <p:nvPr/>
        </p:nvSpPr>
        <p:spPr>
          <a:xfrm>
            <a:off x="9151619" y="5951220"/>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17</a:t>
            </a:fld>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194686" y="846531"/>
            <a:ext cx="7983220" cy="1123315"/>
          </a:xfrm>
          <a:prstGeom prst="rect">
            <a:avLst/>
          </a:prstGeom>
        </p:spPr>
        <p:txBody>
          <a:bodyPr vert="horz" wrap="square" lIns="0" tIns="12700" rIns="0" bIns="0" rtlCol="0">
            <a:spAutoFit/>
          </a:bodyPr>
          <a:lstStyle/>
          <a:p>
            <a:pPr marL="271780" marR="5080" indent="-259079">
              <a:lnSpc>
                <a:spcPct val="100000"/>
              </a:lnSpc>
              <a:spcBef>
                <a:spcPts val="100"/>
              </a:spcBef>
            </a:pPr>
            <a:r>
              <a:rPr spc="-15" dirty="0"/>
              <a:t>APPLICATION</a:t>
            </a:r>
            <a:r>
              <a:rPr spc="80" dirty="0"/>
              <a:t> </a:t>
            </a:r>
            <a:r>
              <a:rPr dirty="0"/>
              <a:t>OF</a:t>
            </a:r>
            <a:r>
              <a:rPr spc="-20" dirty="0"/>
              <a:t> </a:t>
            </a:r>
            <a:r>
              <a:rPr spc="-5" dirty="0"/>
              <a:t>TCCC</a:t>
            </a:r>
            <a:r>
              <a:rPr spc="10" dirty="0"/>
              <a:t> </a:t>
            </a:r>
            <a:r>
              <a:rPr dirty="0"/>
              <a:t>IN</a:t>
            </a:r>
            <a:r>
              <a:rPr spc="-35" dirty="0"/>
              <a:t> </a:t>
            </a:r>
            <a:r>
              <a:rPr spc="-20" dirty="0"/>
              <a:t>COMBAT </a:t>
            </a:r>
            <a:r>
              <a:rPr spc="-985" dirty="0"/>
              <a:t> </a:t>
            </a:r>
            <a:r>
              <a:rPr spc="-5" dirty="0"/>
              <a:t>VERSUS</a:t>
            </a:r>
            <a:r>
              <a:rPr spc="-20" dirty="0"/>
              <a:t> </a:t>
            </a:r>
            <a:r>
              <a:rPr spc="-15" dirty="0">
                <a:solidFill>
                  <a:srgbClr val="BB8542"/>
                </a:solidFill>
              </a:rPr>
              <a:t>NONCOMBAT</a:t>
            </a:r>
            <a:r>
              <a:rPr spc="120" dirty="0">
                <a:solidFill>
                  <a:srgbClr val="BB8542"/>
                </a:solidFill>
              </a:rPr>
              <a:t> </a:t>
            </a:r>
            <a:r>
              <a:rPr dirty="0"/>
              <a:t>SETTINGS</a:t>
            </a:r>
          </a:p>
        </p:txBody>
      </p:sp>
      <p:sp>
        <p:nvSpPr>
          <p:cNvPr id="5" name="object 5"/>
          <p:cNvSpPr txBox="1"/>
          <p:nvPr/>
        </p:nvSpPr>
        <p:spPr>
          <a:xfrm>
            <a:off x="4954904" y="4481525"/>
            <a:ext cx="2283460" cy="329565"/>
          </a:xfrm>
          <a:prstGeom prst="rect">
            <a:avLst/>
          </a:prstGeom>
        </p:spPr>
        <p:txBody>
          <a:bodyPr vert="horz" wrap="square" lIns="0" tIns="12065" rIns="0" bIns="0" rtlCol="0">
            <a:spAutoFit/>
          </a:bodyPr>
          <a:lstStyle/>
          <a:p>
            <a:pPr marL="12700">
              <a:lnSpc>
                <a:spcPct val="100000"/>
              </a:lnSpc>
              <a:spcBef>
                <a:spcPts val="95"/>
              </a:spcBef>
            </a:pPr>
            <a:r>
              <a:rPr sz="2000" b="1" spc="-15" dirty="0">
                <a:latin typeface="Arial"/>
                <a:cs typeface="Arial"/>
              </a:rPr>
              <a:t>ACTIVE</a:t>
            </a:r>
            <a:r>
              <a:rPr sz="2000" b="1" spc="15" dirty="0">
                <a:latin typeface="Arial"/>
                <a:cs typeface="Arial"/>
              </a:rPr>
              <a:t> </a:t>
            </a:r>
            <a:r>
              <a:rPr sz="2000" b="1" spc="-5" dirty="0">
                <a:latin typeface="Arial"/>
                <a:cs typeface="Arial"/>
              </a:rPr>
              <a:t>SHOOTER</a:t>
            </a:r>
            <a:endParaRPr sz="2000">
              <a:latin typeface="Arial"/>
              <a:cs typeface="Arial"/>
            </a:endParaRPr>
          </a:p>
        </p:txBody>
      </p:sp>
      <p:sp>
        <p:nvSpPr>
          <p:cNvPr id="6" name="object 6"/>
          <p:cNvSpPr txBox="1"/>
          <p:nvPr/>
        </p:nvSpPr>
        <p:spPr>
          <a:xfrm>
            <a:off x="1299210" y="4481525"/>
            <a:ext cx="2134870" cy="635000"/>
          </a:xfrm>
          <a:prstGeom prst="rect">
            <a:avLst/>
          </a:prstGeom>
        </p:spPr>
        <p:txBody>
          <a:bodyPr vert="horz" wrap="square" lIns="0" tIns="12065" rIns="0" bIns="0" rtlCol="0">
            <a:spAutoFit/>
          </a:bodyPr>
          <a:lstStyle/>
          <a:p>
            <a:pPr algn="ctr">
              <a:lnSpc>
                <a:spcPct val="100000"/>
              </a:lnSpc>
              <a:spcBef>
                <a:spcPts val="95"/>
              </a:spcBef>
            </a:pPr>
            <a:r>
              <a:rPr sz="2000" b="1" spc="5" dirty="0">
                <a:latin typeface="Arial"/>
                <a:cs typeface="Arial"/>
              </a:rPr>
              <a:t>MOTOR</a:t>
            </a:r>
            <a:r>
              <a:rPr sz="2000" b="1" spc="-110" dirty="0">
                <a:latin typeface="Arial"/>
                <a:cs typeface="Arial"/>
              </a:rPr>
              <a:t> </a:t>
            </a:r>
            <a:r>
              <a:rPr sz="2000" b="1" spc="-10" dirty="0">
                <a:latin typeface="Arial"/>
                <a:cs typeface="Arial"/>
              </a:rPr>
              <a:t>VEHICLE</a:t>
            </a:r>
            <a:endParaRPr sz="2000">
              <a:latin typeface="Arial"/>
              <a:cs typeface="Arial"/>
            </a:endParaRPr>
          </a:p>
          <a:p>
            <a:pPr algn="ctr">
              <a:lnSpc>
                <a:spcPct val="100000"/>
              </a:lnSpc>
            </a:pPr>
            <a:r>
              <a:rPr sz="2000" b="1" spc="-15" dirty="0">
                <a:latin typeface="Arial"/>
                <a:cs typeface="Arial"/>
              </a:rPr>
              <a:t>ACCIDENT</a:t>
            </a:r>
            <a:endParaRPr sz="2000">
              <a:latin typeface="Arial"/>
              <a:cs typeface="Arial"/>
            </a:endParaRPr>
          </a:p>
        </p:txBody>
      </p:sp>
      <p:sp>
        <p:nvSpPr>
          <p:cNvPr id="7" name="object 7"/>
          <p:cNvSpPr txBox="1"/>
          <p:nvPr/>
        </p:nvSpPr>
        <p:spPr>
          <a:xfrm>
            <a:off x="8977376" y="4481525"/>
            <a:ext cx="1680845" cy="635000"/>
          </a:xfrm>
          <a:prstGeom prst="rect">
            <a:avLst/>
          </a:prstGeom>
        </p:spPr>
        <p:txBody>
          <a:bodyPr vert="horz" wrap="square" lIns="0" tIns="12065" rIns="0" bIns="0" rtlCol="0">
            <a:spAutoFit/>
          </a:bodyPr>
          <a:lstStyle/>
          <a:p>
            <a:pPr algn="ctr">
              <a:lnSpc>
                <a:spcPct val="100000"/>
              </a:lnSpc>
              <a:spcBef>
                <a:spcPts val="95"/>
              </a:spcBef>
            </a:pPr>
            <a:r>
              <a:rPr sz="2000" b="1" spc="-10" dirty="0">
                <a:latin typeface="Arial"/>
                <a:cs typeface="Arial"/>
              </a:rPr>
              <a:t>WORKPLACE</a:t>
            </a:r>
            <a:endParaRPr sz="2000">
              <a:latin typeface="Arial"/>
              <a:cs typeface="Arial"/>
            </a:endParaRPr>
          </a:p>
          <a:p>
            <a:pPr algn="ctr">
              <a:lnSpc>
                <a:spcPct val="100000"/>
              </a:lnSpc>
            </a:pPr>
            <a:r>
              <a:rPr sz="2000" b="1" spc="-15" dirty="0">
                <a:latin typeface="Arial"/>
                <a:cs typeface="Arial"/>
              </a:rPr>
              <a:t>ACCIDENT</a:t>
            </a:r>
            <a:endParaRPr sz="2000">
              <a:latin typeface="Arial"/>
              <a:cs typeface="Arial"/>
            </a:endParaRPr>
          </a:p>
        </p:txBody>
      </p:sp>
      <p:sp>
        <p:nvSpPr>
          <p:cNvPr id="8" name="object 8"/>
          <p:cNvSpPr/>
          <p:nvPr/>
        </p:nvSpPr>
        <p:spPr>
          <a:xfrm>
            <a:off x="728472" y="5401055"/>
            <a:ext cx="10735310" cy="899160"/>
          </a:xfrm>
          <a:custGeom>
            <a:avLst/>
            <a:gdLst/>
            <a:ahLst/>
            <a:cxnLst/>
            <a:rect l="l" t="t" r="r" b="b"/>
            <a:pathLst>
              <a:path w="10735310" h="899160">
                <a:moveTo>
                  <a:pt x="10642346" y="0"/>
                </a:moveTo>
                <a:lnTo>
                  <a:pt x="92697" y="0"/>
                </a:lnTo>
                <a:lnTo>
                  <a:pt x="56616" y="7288"/>
                </a:lnTo>
                <a:lnTo>
                  <a:pt x="27151" y="27162"/>
                </a:lnTo>
                <a:lnTo>
                  <a:pt x="7284" y="56632"/>
                </a:lnTo>
                <a:lnTo>
                  <a:pt x="0" y="92710"/>
                </a:lnTo>
                <a:lnTo>
                  <a:pt x="0" y="806462"/>
                </a:lnTo>
                <a:lnTo>
                  <a:pt x="7284" y="842543"/>
                </a:lnTo>
                <a:lnTo>
                  <a:pt x="27151" y="872008"/>
                </a:lnTo>
                <a:lnTo>
                  <a:pt x="56616" y="891875"/>
                </a:lnTo>
                <a:lnTo>
                  <a:pt x="92697" y="899160"/>
                </a:lnTo>
                <a:lnTo>
                  <a:pt x="10642346" y="899160"/>
                </a:lnTo>
                <a:lnTo>
                  <a:pt x="10678423" y="891875"/>
                </a:lnTo>
                <a:lnTo>
                  <a:pt x="10707893" y="872008"/>
                </a:lnTo>
                <a:lnTo>
                  <a:pt x="10727767" y="842543"/>
                </a:lnTo>
                <a:lnTo>
                  <a:pt x="10735056" y="806462"/>
                </a:lnTo>
                <a:lnTo>
                  <a:pt x="10735056" y="92710"/>
                </a:lnTo>
                <a:lnTo>
                  <a:pt x="10727767" y="56632"/>
                </a:lnTo>
                <a:lnTo>
                  <a:pt x="10707893" y="27162"/>
                </a:lnTo>
                <a:lnTo>
                  <a:pt x="10678423" y="7288"/>
                </a:lnTo>
                <a:lnTo>
                  <a:pt x="10642346" y="0"/>
                </a:lnTo>
                <a:close/>
              </a:path>
            </a:pathLst>
          </a:custGeom>
          <a:solidFill>
            <a:srgbClr val="FFF5D2"/>
          </a:solidFill>
        </p:spPr>
        <p:txBody>
          <a:bodyPr wrap="square" lIns="0" tIns="0" rIns="0" bIns="0" rtlCol="0"/>
          <a:lstStyle/>
          <a:p>
            <a:endParaRPr/>
          </a:p>
        </p:txBody>
      </p:sp>
      <p:sp>
        <p:nvSpPr>
          <p:cNvPr id="9" name="object 9"/>
          <p:cNvSpPr txBox="1"/>
          <p:nvPr/>
        </p:nvSpPr>
        <p:spPr>
          <a:xfrm>
            <a:off x="1625600" y="5625795"/>
            <a:ext cx="958088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901727"/>
                </a:solidFill>
                <a:latin typeface="Arial"/>
                <a:cs typeface="Arial"/>
              </a:rPr>
              <a:t>REMEMBER!</a:t>
            </a:r>
            <a:r>
              <a:rPr sz="2400" b="1" spc="10" dirty="0">
                <a:solidFill>
                  <a:srgbClr val="901727"/>
                </a:solidFill>
                <a:latin typeface="Arial"/>
                <a:cs typeface="Arial"/>
              </a:rPr>
              <a:t> </a:t>
            </a:r>
            <a:r>
              <a:rPr sz="2200" spc="10" dirty="0">
                <a:latin typeface="Arial MT"/>
                <a:cs typeface="Arial MT"/>
              </a:rPr>
              <a:t>The</a:t>
            </a:r>
            <a:r>
              <a:rPr sz="2200" spc="-20" dirty="0">
                <a:latin typeface="Arial MT"/>
                <a:cs typeface="Arial MT"/>
              </a:rPr>
              <a:t> </a:t>
            </a:r>
            <a:r>
              <a:rPr sz="2200" spc="-5" dirty="0">
                <a:latin typeface="Arial MT"/>
                <a:cs typeface="Arial MT"/>
              </a:rPr>
              <a:t>principles</a:t>
            </a:r>
            <a:r>
              <a:rPr sz="2200" spc="10" dirty="0">
                <a:latin typeface="Arial MT"/>
                <a:cs typeface="Arial MT"/>
              </a:rPr>
              <a:t> </a:t>
            </a:r>
            <a:r>
              <a:rPr sz="2200" dirty="0">
                <a:latin typeface="Arial MT"/>
                <a:cs typeface="Arial MT"/>
              </a:rPr>
              <a:t>of</a:t>
            </a:r>
            <a:r>
              <a:rPr sz="2200" spc="-5" dirty="0">
                <a:latin typeface="Arial MT"/>
                <a:cs typeface="Arial MT"/>
              </a:rPr>
              <a:t> </a:t>
            </a:r>
            <a:r>
              <a:rPr sz="2200" dirty="0">
                <a:latin typeface="Arial MT"/>
                <a:cs typeface="Arial MT"/>
              </a:rPr>
              <a:t>TCCC</a:t>
            </a:r>
            <a:r>
              <a:rPr sz="2200" spc="-20" dirty="0">
                <a:latin typeface="Arial MT"/>
                <a:cs typeface="Arial MT"/>
              </a:rPr>
              <a:t> </a:t>
            </a:r>
            <a:r>
              <a:rPr sz="2200" spc="-5" dirty="0">
                <a:latin typeface="Arial MT"/>
                <a:cs typeface="Arial MT"/>
              </a:rPr>
              <a:t>apply</a:t>
            </a:r>
            <a:r>
              <a:rPr sz="2200" spc="15" dirty="0">
                <a:latin typeface="Arial MT"/>
                <a:cs typeface="Arial MT"/>
              </a:rPr>
              <a:t> </a:t>
            </a:r>
            <a:r>
              <a:rPr sz="2200" spc="5" dirty="0">
                <a:latin typeface="Arial MT"/>
                <a:cs typeface="Arial MT"/>
              </a:rPr>
              <a:t>to</a:t>
            </a:r>
            <a:r>
              <a:rPr sz="2200" spc="-15" dirty="0">
                <a:latin typeface="Arial MT"/>
                <a:cs typeface="Arial MT"/>
              </a:rPr>
              <a:t> </a:t>
            </a:r>
            <a:r>
              <a:rPr sz="2200" spc="-5" dirty="0">
                <a:latin typeface="Arial MT"/>
                <a:cs typeface="Arial MT"/>
              </a:rPr>
              <a:t>all</a:t>
            </a:r>
            <a:r>
              <a:rPr sz="2200" spc="5" dirty="0">
                <a:latin typeface="Arial MT"/>
                <a:cs typeface="Arial MT"/>
              </a:rPr>
              <a:t> </a:t>
            </a:r>
            <a:r>
              <a:rPr sz="2200" dirty="0">
                <a:latin typeface="Arial MT"/>
                <a:cs typeface="Arial MT"/>
              </a:rPr>
              <a:t>of</a:t>
            </a:r>
            <a:r>
              <a:rPr sz="2200" spc="-5" dirty="0">
                <a:latin typeface="Arial MT"/>
                <a:cs typeface="Arial MT"/>
              </a:rPr>
              <a:t> </a:t>
            </a:r>
            <a:r>
              <a:rPr sz="2200" dirty="0">
                <a:latin typeface="Arial MT"/>
                <a:cs typeface="Arial MT"/>
              </a:rPr>
              <a:t>these</a:t>
            </a:r>
            <a:r>
              <a:rPr sz="2200" spc="-15" dirty="0">
                <a:latin typeface="Arial MT"/>
                <a:cs typeface="Arial MT"/>
              </a:rPr>
              <a:t> </a:t>
            </a:r>
            <a:r>
              <a:rPr sz="2200" dirty="0">
                <a:latin typeface="Arial MT"/>
                <a:cs typeface="Arial MT"/>
              </a:rPr>
              <a:t>varied-use</a:t>
            </a:r>
            <a:r>
              <a:rPr sz="2200" spc="5" dirty="0">
                <a:latin typeface="Arial MT"/>
                <a:cs typeface="Arial MT"/>
              </a:rPr>
              <a:t> </a:t>
            </a:r>
            <a:r>
              <a:rPr sz="2200" dirty="0">
                <a:latin typeface="Arial MT"/>
                <a:cs typeface="Arial MT"/>
              </a:rPr>
              <a:t>cases</a:t>
            </a:r>
            <a:endParaRPr sz="2200">
              <a:latin typeface="Arial MT"/>
              <a:cs typeface="Arial MT"/>
            </a:endParaRPr>
          </a:p>
        </p:txBody>
      </p:sp>
      <p:pic>
        <p:nvPicPr>
          <p:cNvPr id="10" name="object 10"/>
          <p:cNvPicPr/>
          <p:nvPr/>
        </p:nvPicPr>
        <p:blipFill>
          <a:blip r:embed="rId4" cstate="print"/>
          <a:stretch>
            <a:fillRect/>
          </a:stretch>
        </p:blipFill>
        <p:spPr>
          <a:xfrm>
            <a:off x="871727" y="5535167"/>
            <a:ext cx="673608" cy="627888"/>
          </a:xfrm>
          <a:prstGeom prst="rect">
            <a:avLst/>
          </a:prstGeom>
        </p:spPr>
      </p:pic>
      <p:pic>
        <p:nvPicPr>
          <p:cNvPr id="11" name="object 11"/>
          <p:cNvPicPr/>
          <p:nvPr/>
        </p:nvPicPr>
        <p:blipFill>
          <a:blip r:embed="rId5" cstate="print"/>
          <a:stretch>
            <a:fillRect/>
          </a:stretch>
        </p:blipFill>
        <p:spPr>
          <a:xfrm>
            <a:off x="8638031" y="2237232"/>
            <a:ext cx="2319528" cy="2026920"/>
          </a:xfrm>
          <a:prstGeom prst="rect">
            <a:avLst/>
          </a:prstGeom>
        </p:spPr>
      </p:pic>
      <p:pic>
        <p:nvPicPr>
          <p:cNvPr id="12" name="object 12"/>
          <p:cNvPicPr/>
          <p:nvPr/>
        </p:nvPicPr>
        <p:blipFill>
          <a:blip r:embed="rId6" cstate="print"/>
          <a:stretch>
            <a:fillRect/>
          </a:stretch>
        </p:blipFill>
        <p:spPr>
          <a:xfrm>
            <a:off x="5020055" y="2334767"/>
            <a:ext cx="2456688" cy="1908047"/>
          </a:xfrm>
          <a:prstGeom prst="rect">
            <a:avLst/>
          </a:prstGeom>
        </p:spPr>
      </p:pic>
      <p:pic>
        <p:nvPicPr>
          <p:cNvPr id="13" name="object 13"/>
          <p:cNvPicPr/>
          <p:nvPr/>
        </p:nvPicPr>
        <p:blipFill>
          <a:blip r:embed="rId7" cstate="print"/>
          <a:stretch>
            <a:fillRect/>
          </a:stretch>
        </p:blipFill>
        <p:spPr>
          <a:xfrm>
            <a:off x="1027175" y="2286000"/>
            <a:ext cx="2904744" cy="1853183"/>
          </a:xfrm>
          <a:prstGeom prst="rect">
            <a:avLst/>
          </a:prstGeom>
        </p:spPr>
      </p:pic>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18</a:t>
            </a:fld>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5627878" y="3196539"/>
            <a:ext cx="940435" cy="848994"/>
          </a:xfrm>
          <a:prstGeom prst="rect">
            <a:avLst/>
          </a:prstGeom>
        </p:spPr>
        <p:txBody>
          <a:bodyPr vert="horz" wrap="square" lIns="0" tIns="12700" rIns="0" bIns="0" rtlCol="0">
            <a:spAutoFit/>
          </a:bodyPr>
          <a:lstStyle/>
          <a:p>
            <a:pPr marL="12700">
              <a:lnSpc>
                <a:spcPct val="100000"/>
              </a:lnSpc>
              <a:spcBef>
                <a:spcPts val="100"/>
              </a:spcBef>
            </a:pPr>
            <a:r>
              <a:rPr sz="5400" b="1" spc="-5" dirty="0">
                <a:solidFill>
                  <a:srgbClr val="BB8542"/>
                </a:solidFill>
                <a:latin typeface="Arial"/>
                <a:cs typeface="Arial"/>
              </a:rPr>
              <a:t>VS</a:t>
            </a:r>
            <a:endParaRPr sz="5400">
              <a:latin typeface="Arial"/>
              <a:cs typeface="Arial"/>
            </a:endParaRPr>
          </a:p>
        </p:txBody>
      </p:sp>
      <p:pic>
        <p:nvPicPr>
          <p:cNvPr id="5" name="object 5"/>
          <p:cNvPicPr/>
          <p:nvPr/>
        </p:nvPicPr>
        <p:blipFill>
          <a:blip r:embed="rId4" cstate="print"/>
          <a:stretch>
            <a:fillRect/>
          </a:stretch>
        </p:blipFill>
        <p:spPr>
          <a:xfrm>
            <a:off x="7275576" y="2462783"/>
            <a:ext cx="3791712" cy="2604897"/>
          </a:xfrm>
          <a:prstGeom prst="rect">
            <a:avLst/>
          </a:prstGeom>
        </p:spPr>
      </p:pic>
      <p:sp>
        <p:nvSpPr>
          <p:cNvPr id="6" name="object 6"/>
          <p:cNvSpPr txBox="1">
            <a:spLocks noGrp="1"/>
          </p:cNvSpPr>
          <p:nvPr>
            <p:ph type="title"/>
          </p:nvPr>
        </p:nvSpPr>
        <p:spPr>
          <a:xfrm>
            <a:off x="2896361" y="860805"/>
            <a:ext cx="6403340" cy="1123315"/>
          </a:xfrm>
          <a:prstGeom prst="rect">
            <a:avLst/>
          </a:prstGeom>
        </p:spPr>
        <p:txBody>
          <a:bodyPr vert="horz" wrap="square" lIns="0" tIns="12700" rIns="0" bIns="0" rtlCol="0">
            <a:spAutoFit/>
          </a:bodyPr>
          <a:lstStyle/>
          <a:p>
            <a:pPr marL="12700" marR="5080" indent="265430">
              <a:lnSpc>
                <a:spcPct val="100000"/>
              </a:lnSpc>
              <a:spcBef>
                <a:spcPts val="100"/>
              </a:spcBef>
            </a:pPr>
            <a:r>
              <a:rPr spc="-15" dirty="0"/>
              <a:t>APPLICATION</a:t>
            </a:r>
            <a:r>
              <a:rPr spc="90" dirty="0"/>
              <a:t> </a:t>
            </a:r>
            <a:r>
              <a:rPr dirty="0"/>
              <a:t>OF</a:t>
            </a:r>
            <a:r>
              <a:rPr spc="-20" dirty="0"/>
              <a:t> </a:t>
            </a:r>
            <a:r>
              <a:rPr spc="-5" dirty="0"/>
              <a:t>TCCC</a:t>
            </a:r>
            <a:r>
              <a:rPr spc="5" dirty="0"/>
              <a:t> </a:t>
            </a:r>
            <a:r>
              <a:rPr dirty="0"/>
              <a:t>IN </a:t>
            </a:r>
            <a:r>
              <a:rPr spc="5" dirty="0"/>
              <a:t> </a:t>
            </a:r>
            <a:r>
              <a:rPr dirty="0">
                <a:solidFill>
                  <a:srgbClr val="BB8542"/>
                </a:solidFill>
              </a:rPr>
              <a:t>DIFFERENT</a:t>
            </a:r>
            <a:r>
              <a:rPr spc="-95" dirty="0">
                <a:solidFill>
                  <a:srgbClr val="BB8542"/>
                </a:solidFill>
              </a:rPr>
              <a:t> </a:t>
            </a:r>
            <a:r>
              <a:rPr dirty="0"/>
              <a:t>ENVIRONMENTS</a:t>
            </a:r>
          </a:p>
        </p:txBody>
      </p:sp>
      <p:sp>
        <p:nvSpPr>
          <p:cNvPr id="7" name="object 7"/>
          <p:cNvSpPr txBox="1"/>
          <p:nvPr/>
        </p:nvSpPr>
        <p:spPr>
          <a:xfrm>
            <a:off x="1736598" y="5169789"/>
            <a:ext cx="2829560" cy="634365"/>
          </a:xfrm>
          <a:prstGeom prst="rect">
            <a:avLst/>
          </a:prstGeom>
        </p:spPr>
        <p:txBody>
          <a:bodyPr vert="horz" wrap="square" lIns="0" tIns="11430" rIns="0" bIns="0" rtlCol="0">
            <a:spAutoFit/>
          </a:bodyPr>
          <a:lstStyle/>
          <a:p>
            <a:pPr algn="ctr">
              <a:lnSpc>
                <a:spcPct val="100000"/>
              </a:lnSpc>
              <a:spcBef>
                <a:spcPts val="90"/>
              </a:spcBef>
            </a:pPr>
            <a:r>
              <a:rPr sz="2000" b="1" spc="-15" dirty="0">
                <a:latin typeface="Arial"/>
                <a:cs typeface="Arial"/>
              </a:rPr>
              <a:t>CIVILIAN</a:t>
            </a:r>
            <a:r>
              <a:rPr sz="2000" b="1" spc="70" dirty="0">
                <a:latin typeface="Arial"/>
                <a:cs typeface="Arial"/>
              </a:rPr>
              <a:t> </a:t>
            </a:r>
            <a:r>
              <a:rPr sz="2000" b="1" spc="-5" dirty="0">
                <a:latin typeface="Arial"/>
                <a:cs typeface="Arial"/>
              </a:rPr>
              <a:t>OR</a:t>
            </a:r>
            <a:r>
              <a:rPr sz="2000" b="1" spc="-35" dirty="0">
                <a:latin typeface="Arial"/>
                <a:cs typeface="Arial"/>
              </a:rPr>
              <a:t> </a:t>
            </a:r>
            <a:r>
              <a:rPr sz="2000" b="1" spc="-5" dirty="0">
                <a:latin typeface="Arial"/>
                <a:cs typeface="Arial"/>
              </a:rPr>
              <a:t>MILITARY</a:t>
            </a:r>
            <a:endParaRPr sz="2000">
              <a:latin typeface="Arial"/>
              <a:cs typeface="Arial"/>
            </a:endParaRPr>
          </a:p>
          <a:p>
            <a:pPr marL="1270" algn="ctr">
              <a:lnSpc>
                <a:spcPct val="100000"/>
              </a:lnSpc>
            </a:pPr>
            <a:r>
              <a:rPr sz="2000" b="1" spc="-15" dirty="0">
                <a:latin typeface="Arial"/>
                <a:cs typeface="Arial"/>
              </a:rPr>
              <a:t>HOSPITAL</a:t>
            </a:r>
            <a:r>
              <a:rPr sz="2000" b="1" spc="60" dirty="0">
                <a:latin typeface="Arial"/>
                <a:cs typeface="Arial"/>
              </a:rPr>
              <a:t> </a:t>
            </a:r>
            <a:r>
              <a:rPr sz="2000" b="1" dirty="0">
                <a:latin typeface="Arial"/>
                <a:cs typeface="Arial"/>
              </a:rPr>
              <a:t>SETTING</a:t>
            </a:r>
            <a:endParaRPr sz="2000">
              <a:latin typeface="Arial"/>
              <a:cs typeface="Arial"/>
            </a:endParaRPr>
          </a:p>
        </p:txBody>
      </p:sp>
      <p:sp>
        <p:nvSpPr>
          <p:cNvPr id="8" name="object 8"/>
          <p:cNvSpPr txBox="1"/>
          <p:nvPr/>
        </p:nvSpPr>
        <p:spPr>
          <a:xfrm>
            <a:off x="7607934" y="5164963"/>
            <a:ext cx="2863215" cy="634365"/>
          </a:xfrm>
          <a:prstGeom prst="rect">
            <a:avLst/>
          </a:prstGeom>
        </p:spPr>
        <p:txBody>
          <a:bodyPr vert="horz" wrap="square" lIns="0" tIns="11430" rIns="0" bIns="0" rtlCol="0">
            <a:spAutoFit/>
          </a:bodyPr>
          <a:lstStyle/>
          <a:p>
            <a:pPr marL="475615" marR="5080" indent="-463550">
              <a:lnSpc>
                <a:spcPct val="100000"/>
              </a:lnSpc>
              <a:spcBef>
                <a:spcPts val="90"/>
              </a:spcBef>
            </a:pPr>
            <a:r>
              <a:rPr sz="2000" b="1" spc="-10" dirty="0">
                <a:latin typeface="Arial"/>
                <a:cs typeface="Arial"/>
              </a:rPr>
              <a:t>COMBAT</a:t>
            </a:r>
            <a:r>
              <a:rPr sz="2000" b="1" spc="-5" dirty="0">
                <a:latin typeface="Arial"/>
                <a:cs typeface="Arial"/>
              </a:rPr>
              <a:t> OR</a:t>
            </a:r>
            <a:r>
              <a:rPr sz="2000" b="1" spc="-45" dirty="0">
                <a:latin typeface="Arial"/>
                <a:cs typeface="Arial"/>
              </a:rPr>
              <a:t> </a:t>
            </a:r>
            <a:r>
              <a:rPr sz="2000" b="1" spc="-15" dirty="0">
                <a:latin typeface="Arial"/>
                <a:cs typeface="Arial"/>
              </a:rPr>
              <a:t>AUSTERE </a:t>
            </a:r>
            <a:r>
              <a:rPr sz="2000" b="1" spc="-540" dirty="0">
                <a:latin typeface="Arial"/>
                <a:cs typeface="Arial"/>
              </a:rPr>
              <a:t> </a:t>
            </a:r>
            <a:r>
              <a:rPr sz="2000" b="1" spc="-5" dirty="0">
                <a:latin typeface="Arial"/>
                <a:cs typeface="Arial"/>
              </a:rPr>
              <a:t>FIELD</a:t>
            </a:r>
            <a:r>
              <a:rPr sz="2000" b="1" spc="10" dirty="0">
                <a:latin typeface="Arial"/>
                <a:cs typeface="Arial"/>
              </a:rPr>
              <a:t> </a:t>
            </a:r>
            <a:r>
              <a:rPr sz="2000" b="1" dirty="0">
                <a:latin typeface="Arial"/>
                <a:cs typeface="Arial"/>
              </a:rPr>
              <a:t>SETTING</a:t>
            </a:r>
            <a:endParaRPr sz="2000">
              <a:latin typeface="Arial"/>
              <a:cs typeface="Arial"/>
            </a:endParaRPr>
          </a:p>
        </p:txBody>
      </p:sp>
      <p:pic>
        <p:nvPicPr>
          <p:cNvPr id="9" name="object 9"/>
          <p:cNvPicPr/>
          <p:nvPr/>
        </p:nvPicPr>
        <p:blipFill>
          <a:blip r:embed="rId5" cstate="print"/>
          <a:stretch>
            <a:fillRect/>
          </a:stretch>
        </p:blipFill>
        <p:spPr>
          <a:xfrm>
            <a:off x="1258824" y="2450592"/>
            <a:ext cx="3788664" cy="2627375"/>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19</a:t>
            </a:fld>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5282713" y="1375060"/>
            <a:ext cx="6411931" cy="4966401"/>
          </a:xfrm>
          <a:prstGeom prst="rect">
            <a:avLst/>
          </a:prstGeom>
        </p:spPr>
      </p:pic>
      <p:sp>
        <p:nvSpPr>
          <p:cNvPr id="5" name="object 5"/>
          <p:cNvSpPr txBox="1"/>
          <p:nvPr/>
        </p:nvSpPr>
        <p:spPr>
          <a:xfrm>
            <a:off x="1132128" y="1539113"/>
            <a:ext cx="3865879" cy="2759710"/>
          </a:xfrm>
          <a:prstGeom prst="rect">
            <a:avLst/>
          </a:prstGeom>
        </p:spPr>
        <p:txBody>
          <a:bodyPr vert="horz" wrap="square" lIns="0" tIns="104139" rIns="0" bIns="0" rtlCol="0">
            <a:spAutoFit/>
          </a:bodyPr>
          <a:lstStyle/>
          <a:p>
            <a:pPr marL="12700">
              <a:lnSpc>
                <a:spcPct val="100000"/>
              </a:lnSpc>
              <a:spcBef>
                <a:spcPts val="819"/>
              </a:spcBef>
            </a:pPr>
            <a:r>
              <a:rPr sz="2400" b="1" spc="-20" dirty="0">
                <a:solidFill>
                  <a:srgbClr val="2D3334"/>
                </a:solidFill>
                <a:latin typeface="Arial"/>
                <a:cs typeface="Arial"/>
              </a:rPr>
              <a:t>NDAA</a:t>
            </a:r>
            <a:r>
              <a:rPr sz="2400" b="1" spc="55" dirty="0">
                <a:solidFill>
                  <a:srgbClr val="2D3334"/>
                </a:solidFill>
                <a:latin typeface="Arial"/>
                <a:cs typeface="Arial"/>
              </a:rPr>
              <a:t> </a:t>
            </a:r>
            <a:r>
              <a:rPr sz="2400" b="1" dirty="0">
                <a:solidFill>
                  <a:srgbClr val="2D3334"/>
                </a:solidFill>
                <a:latin typeface="Arial"/>
                <a:cs typeface="Arial"/>
              </a:rPr>
              <a:t>2017</a:t>
            </a:r>
            <a:r>
              <a:rPr sz="2400" b="1" spc="-25" dirty="0">
                <a:solidFill>
                  <a:srgbClr val="2D3334"/>
                </a:solidFill>
                <a:latin typeface="Arial"/>
                <a:cs typeface="Arial"/>
              </a:rPr>
              <a:t> </a:t>
            </a:r>
            <a:r>
              <a:rPr sz="2400" b="1" dirty="0">
                <a:solidFill>
                  <a:srgbClr val="2D3334"/>
                </a:solidFill>
                <a:latin typeface="Arial"/>
                <a:cs typeface="Arial"/>
              </a:rPr>
              <a:t>section</a:t>
            </a:r>
            <a:r>
              <a:rPr sz="2400" b="1" spc="-65" dirty="0">
                <a:solidFill>
                  <a:srgbClr val="2D3334"/>
                </a:solidFill>
                <a:latin typeface="Arial"/>
                <a:cs typeface="Arial"/>
              </a:rPr>
              <a:t> </a:t>
            </a:r>
            <a:r>
              <a:rPr sz="2400" b="1" dirty="0">
                <a:solidFill>
                  <a:srgbClr val="2D3334"/>
                </a:solidFill>
                <a:latin typeface="Arial"/>
                <a:cs typeface="Arial"/>
              </a:rPr>
              <a:t>708</a:t>
            </a:r>
            <a:endParaRPr sz="2400">
              <a:latin typeface="Arial"/>
              <a:cs typeface="Arial"/>
            </a:endParaRPr>
          </a:p>
          <a:p>
            <a:pPr marL="12700">
              <a:lnSpc>
                <a:spcPct val="100000"/>
              </a:lnSpc>
              <a:spcBef>
                <a:spcPts val="720"/>
              </a:spcBef>
            </a:pPr>
            <a:r>
              <a:rPr sz="2400" b="1" spc="-5" dirty="0">
                <a:solidFill>
                  <a:srgbClr val="2D3334"/>
                </a:solidFill>
                <a:latin typeface="Arial"/>
                <a:cs typeface="Arial"/>
              </a:rPr>
              <a:t>DoDI</a:t>
            </a:r>
            <a:r>
              <a:rPr sz="2400" b="1" spc="-30" dirty="0">
                <a:solidFill>
                  <a:srgbClr val="2D3334"/>
                </a:solidFill>
                <a:latin typeface="Arial"/>
                <a:cs typeface="Arial"/>
              </a:rPr>
              <a:t> </a:t>
            </a:r>
            <a:r>
              <a:rPr sz="2400" b="1" dirty="0">
                <a:solidFill>
                  <a:srgbClr val="2D3334"/>
                </a:solidFill>
                <a:latin typeface="Arial"/>
                <a:cs typeface="Arial"/>
              </a:rPr>
              <a:t>1322.24</a:t>
            </a:r>
            <a:endParaRPr sz="2400">
              <a:latin typeface="Arial"/>
              <a:cs typeface="Arial"/>
            </a:endParaRPr>
          </a:p>
          <a:p>
            <a:pPr>
              <a:lnSpc>
                <a:spcPct val="100000"/>
              </a:lnSpc>
              <a:spcBef>
                <a:spcPts val="5"/>
              </a:spcBef>
            </a:pPr>
            <a:endParaRPr sz="2900">
              <a:latin typeface="Arial"/>
              <a:cs typeface="Arial"/>
            </a:endParaRPr>
          </a:p>
          <a:p>
            <a:pPr marL="194945" marR="509905">
              <a:lnSpc>
                <a:spcPts val="2110"/>
              </a:lnSpc>
              <a:spcBef>
                <a:spcPts val="5"/>
              </a:spcBef>
            </a:pPr>
            <a:r>
              <a:rPr sz="1800" dirty="0">
                <a:latin typeface="Arial MT"/>
                <a:cs typeface="Arial MT"/>
              </a:rPr>
              <a:t>Standardizes</a:t>
            </a:r>
            <a:r>
              <a:rPr sz="1800" spc="-80" dirty="0">
                <a:latin typeface="Arial MT"/>
                <a:cs typeface="Arial MT"/>
              </a:rPr>
              <a:t> </a:t>
            </a:r>
            <a:r>
              <a:rPr sz="1800" dirty="0">
                <a:latin typeface="Arial MT"/>
                <a:cs typeface="Arial MT"/>
              </a:rPr>
              <a:t>Combat</a:t>
            </a:r>
            <a:r>
              <a:rPr sz="1800" spc="-40" dirty="0">
                <a:latin typeface="Arial MT"/>
                <a:cs typeface="Arial MT"/>
              </a:rPr>
              <a:t> </a:t>
            </a:r>
            <a:r>
              <a:rPr sz="1800" dirty="0">
                <a:latin typeface="Arial MT"/>
                <a:cs typeface="Arial MT"/>
              </a:rPr>
              <a:t>Casualty </a:t>
            </a:r>
            <a:r>
              <a:rPr sz="1800" spc="-484" dirty="0">
                <a:latin typeface="Arial MT"/>
                <a:cs typeface="Arial MT"/>
              </a:rPr>
              <a:t> </a:t>
            </a:r>
            <a:r>
              <a:rPr sz="1800" spc="-5" dirty="0">
                <a:latin typeface="Arial MT"/>
                <a:cs typeface="Arial MT"/>
              </a:rPr>
              <a:t>Care</a:t>
            </a:r>
            <a:r>
              <a:rPr sz="1800" spc="-20" dirty="0">
                <a:latin typeface="Arial MT"/>
                <a:cs typeface="Arial MT"/>
              </a:rPr>
              <a:t> </a:t>
            </a:r>
            <a:r>
              <a:rPr sz="1800" dirty="0">
                <a:latin typeface="Arial MT"/>
                <a:cs typeface="Arial MT"/>
              </a:rPr>
              <a:t>for</a:t>
            </a:r>
            <a:r>
              <a:rPr sz="1800" spc="-5" dirty="0">
                <a:latin typeface="Arial MT"/>
                <a:cs typeface="Arial MT"/>
              </a:rPr>
              <a:t> </a:t>
            </a:r>
            <a:r>
              <a:rPr sz="1800" dirty="0">
                <a:latin typeface="Arial MT"/>
                <a:cs typeface="Arial MT"/>
              </a:rPr>
              <a:t>all</a:t>
            </a:r>
            <a:r>
              <a:rPr sz="1800" spc="-20" dirty="0">
                <a:latin typeface="Arial MT"/>
                <a:cs typeface="Arial MT"/>
              </a:rPr>
              <a:t> </a:t>
            </a:r>
            <a:r>
              <a:rPr sz="1800" dirty="0">
                <a:latin typeface="Arial MT"/>
                <a:cs typeface="Arial MT"/>
              </a:rPr>
              <a:t>Service</a:t>
            </a:r>
            <a:r>
              <a:rPr sz="1800" spc="-45" dirty="0">
                <a:latin typeface="Arial MT"/>
                <a:cs typeface="Arial MT"/>
              </a:rPr>
              <a:t> </a:t>
            </a:r>
            <a:r>
              <a:rPr sz="1800" dirty="0">
                <a:latin typeface="Arial MT"/>
                <a:cs typeface="Arial MT"/>
              </a:rPr>
              <a:t>members</a:t>
            </a:r>
            <a:endParaRPr sz="1800">
              <a:latin typeface="Arial MT"/>
              <a:cs typeface="Arial MT"/>
            </a:endParaRPr>
          </a:p>
          <a:p>
            <a:pPr>
              <a:lnSpc>
                <a:spcPct val="100000"/>
              </a:lnSpc>
              <a:spcBef>
                <a:spcPts val="15"/>
              </a:spcBef>
            </a:pPr>
            <a:endParaRPr sz="2150">
              <a:latin typeface="Arial MT"/>
              <a:cs typeface="Arial MT"/>
            </a:endParaRPr>
          </a:p>
          <a:p>
            <a:pPr marL="215900">
              <a:lnSpc>
                <a:spcPts val="2135"/>
              </a:lnSpc>
            </a:pPr>
            <a:r>
              <a:rPr sz="1800" spc="-5" dirty="0">
                <a:latin typeface="Arial MT"/>
                <a:cs typeface="Arial MT"/>
              </a:rPr>
              <a:t>Mandates</a:t>
            </a:r>
            <a:r>
              <a:rPr sz="1800" spc="-15" dirty="0">
                <a:latin typeface="Arial MT"/>
                <a:cs typeface="Arial MT"/>
              </a:rPr>
              <a:t> </a:t>
            </a:r>
            <a:r>
              <a:rPr sz="1800" dirty="0">
                <a:latin typeface="Arial MT"/>
                <a:cs typeface="Arial MT"/>
              </a:rPr>
              <a:t>the</a:t>
            </a:r>
            <a:r>
              <a:rPr sz="1800" spc="-20" dirty="0">
                <a:latin typeface="Arial MT"/>
                <a:cs typeface="Arial MT"/>
              </a:rPr>
              <a:t> </a:t>
            </a:r>
            <a:r>
              <a:rPr sz="1800" dirty="0">
                <a:latin typeface="Arial MT"/>
                <a:cs typeface="Arial MT"/>
              </a:rPr>
              <a:t>use</a:t>
            </a:r>
            <a:r>
              <a:rPr sz="1800" spc="-20" dirty="0">
                <a:latin typeface="Arial MT"/>
                <a:cs typeface="Arial MT"/>
              </a:rPr>
              <a:t> </a:t>
            </a:r>
            <a:r>
              <a:rPr sz="1800" dirty="0">
                <a:latin typeface="Arial MT"/>
                <a:cs typeface="Arial MT"/>
              </a:rPr>
              <a:t>of</a:t>
            </a:r>
            <a:r>
              <a:rPr sz="1800" spc="-20" dirty="0">
                <a:latin typeface="Arial MT"/>
                <a:cs typeface="Arial MT"/>
              </a:rPr>
              <a:t> </a:t>
            </a:r>
            <a:r>
              <a:rPr sz="1800" spc="-5" dirty="0">
                <a:latin typeface="Arial MT"/>
                <a:cs typeface="Arial MT"/>
              </a:rPr>
              <a:t>a</a:t>
            </a:r>
            <a:r>
              <a:rPr sz="1800" dirty="0">
                <a:latin typeface="Arial MT"/>
                <a:cs typeface="Arial MT"/>
              </a:rPr>
              <a:t> standardized</a:t>
            </a:r>
            <a:endParaRPr sz="1800">
              <a:latin typeface="Arial MT"/>
              <a:cs typeface="Arial MT"/>
            </a:endParaRPr>
          </a:p>
          <a:p>
            <a:pPr marL="215900">
              <a:lnSpc>
                <a:spcPts val="2135"/>
              </a:lnSpc>
            </a:pPr>
            <a:r>
              <a:rPr sz="1800" dirty="0">
                <a:latin typeface="Arial MT"/>
                <a:cs typeface="Arial MT"/>
              </a:rPr>
              <a:t>trauma</a:t>
            </a:r>
            <a:r>
              <a:rPr sz="1800" spc="-60" dirty="0">
                <a:latin typeface="Arial MT"/>
                <a:cs typeface="Arial MT"/>
              </a:rPr>
              <a:t> </a:t>
            </a:r>
            <a:r>
              <a:rPr sz="1800" dirty="0">
                <a:latin typeface="Arial MT"/>
                <a:cs typeface="Arial MT"/>
              </a:rPr>
              <a:t>training</a:t>
            </a:r>
            <a:r>
              <a:rPr sz="1800" spc="-60" dirty="0">
                <a:latin typeface="Arial MT"/>
                <a:cs typeface="Arial MT"/>
              </a:rPr>
              <a:t> </a:t>
            </a:r>
            <a:r>
              <a:rPr sz="1800" dirty="0">
                <a:latin typeface="Arial MT"/>
                <a:cs typeface="Arial MT"/>
              </a:rPr>
              <a:t>platform</a:t>
            </a:r>
            <a:endParaRPr sz="1800">
              <a:latin typeface="Arial MT"/>
              <a:cs typeface="Arial MT"/>
            </a:endParaRPr>
          </a:p>
        </p:txBody>
      </p:sp>
      <p:sp>
        <p:nvSpPr>
          <p:cNvPr id="6" name="object 6"/>
          <p:cNvSpPr/>
          <p:nvPr/>
        </p:nvSpPr>
        <p:spPr>
          <a:xfrm>
            <a:off x="1175003" y="2939795"/>
            <a:ext cx="0" cy="473075"/>
          </a:xfrm>
          <a:custGeom>
            <a:avLst/>
            <a:gdLst/>
            <a:ahLst/>
            <a:cxnLst/>
            <a:rect l="l" t="t" r="r" b="b"/>
            <a:pathLst>
              <a:path h="473075">
                <a:moveTo>
                  <a:pt x="0" y="472948"/>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1178052" y="3796284"/>
            <a:ext cx="0" cy="473075"/>
          </a:xfrm>
          <a:custGeom>
            <a:avLst/>
            <a:gdLst/>
            <a:ahLst/>
            <a:cxnLst/>
            <a:rect l="l" t="t" r="r" b="b"/>
            <a:pathLst>
              <a:path h="473075">
                <a:moveTo>
                  <a:pt x="0" y="472948"/>
                </a:moveTo>
                <a:lnTo>
                  <a:pt x="0" y="0"/>
                </a:lnTo>
              </a:path>
            </a:pathLst>
          </a:custGeom>
          <a:ln w="101600">
            <a:solidFill>
              <a:srgbClr val="CD9146"/>
            </a:solidFill>
          </a:ln>
        </p:spPr>
        <p:txBody>
          <a:bodyPr wrap="square" lIns="0" tIns="0" rIns="0" bIns="0" rtlCol="0"/>
          <a:lstStyle/>
          <a:p>
            <a:endParaRPr/>
          </a:p>
        </p:txBody>
      </p:sp>
      <p:sp>
        <p:nvSpPr>
          <p:cNvPr id="8" name="object 8"/>
          <p:cNvSpPr txBox="1"/>
          <p:nvPr/>
        </p:nvSpPr>
        <p:spPr>
          <a:xfrm>
            <a:off x="11702160" y="6567433"/>
            <a:ext cx="16192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2</a:t>
            </a:fld>
            <a:endParaRPr sz="1200">
              <a:latin typeface="Arial MT"/>
              <a:cs typeface="Arial MT"/>
            </a:endParaRPr>
          </a:p>
        </p:txBody>
      </p:sp>
      <p:sp>
        <p:nvSpPr>
          <p:cNvPr id="9" name="object 9"/>
          <p:cNvSpPr txBox="1"/>
          <p:nvPr/>
        </p:nvSpPr>
        <p:spPr>
          <a:xfrm>
            <a:off x="9410827" y="6584932"/>
            <a:ext cx="2020570" cy="175895"/>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prstGeom prst="rect">
            <a:avLst/>
          </a:prstGeom>
        </p:spPr>
        <p:txBody>
          <a:bodyPr vert="horz" wrap="square" lIns="0" tIns="5715" rIns="0" bIns="0" rtlCol="0">
            <a:spAutoFit/>
          </a:bodyPr>
          <a:lstStyle/>
          <a:p>
            <a:pPr marL="979805" marR="5080" indent="-408940">
              <a:lnSpc>
                <a:spcPts val="4470"/>
              </a:lnSpc>
              <a:spcBef>
                <a:spcPts val="45"/>
              </a:spcBef>
            </a:pPr>
            <a:r>
              <a:rPr dirty="0">
                <a:solidFill>
                  <a:srgbClr val="BB8542"/>
                </a:solidFill>
              </a:rPr>
              <a:t>ROLES</a:t>
            </a:r>
            <a:r>
              <a:rPr spc="-40" dirty="0">
                <a:solidFill>
                  <a:srgbClr val="BB8542"/>
                </a:solidFill>
              </a:rPr>
              <a:t> </a:t>
            </a:r>
            <a:r>
              <a:rPr spc="-35" dirty="0"/>
              <a:t>AND</a:t>
            </a:r>
            <a:r>
              <a:rPr spc="80" dirty="0"/>
              <a:t> </a:t>
            </a:r>
            <a:r>
              <a:rPr dirty="0">
                <a:solidFill>
                  <a:srgbClr val="BB8542"/>
                </a:solidFill>
              </a:rPr>
              <a:t>RESPONSIBILITIES </a:t>
            </a:r>
            <a:r>
              <a:rPr spc="-985" dirty="0">
                <a:solidFill>
                  <a:srgbClr val="BB8542"/>
                </a:solidFill>
              </a:rPr>
              <a:t> </a:t>
            </a:r>
            <a:r>
              <a:rPr dirty="0"/>
              <a:t>OF</a:t>
            </a:r>
            <a:r>
              <a:rPr spc="-15" dirty="0"/>
              <a:t> </a:t>
            </a:r>
            <a:r>
              <a:rPr spc="-35" dirty="0"/>
              <a:t>ALL</a:t>
            </a:r>
            <a:r>
              <a:rPr spc="80" dirty="0"/>
              <a:t> </a:t>
            </a:r>
            <a:r>
              <a:rPr dirty="0"/>
              <a:t>SERVICE</a:t>
            </a:r>
            <a:r>
              <a:rPr spc="-10" dirty="0"/>
              <a:t> </a:t>
            </a:r>
            <a:r>
              <a:rPr dirty="0"/>
              <a:t>MEMBERS</a:t>
            </a:r>
          </a:p>
        </p:txBody>
      </p:sp>
      <p:sp>
        <p:nvSpPr>
          <p:cNvPr id="5" name="object 5"/>
          <p:cNvSpPr/>
          <p:nvPr/>
        </p:nvSpPr>
        <p:spPr>
          <a:xfrm>
            <a:off x="1400555" y="4375403"/>
            <a:ext cx="0" cy="294640"/>
          </a:xfrm>
          <a:custGeom>
            <a:avLst/>
            <a:gdLst/>
            <a:ahLst/>
            <a:cxnLst/>
            <a:rect l="l" t="t" r="r" b="b"/>
            <a:pathLst>
              <a:path h="294639">
                <a:moveTo>
                  <a:pt x="0" y="294640"/>
                </a:moveTo>
                <a:lnTo>
                  <a:pt x="0" y="0"/>
                </a:lnTo>
              </a:path>
            </a:pathLst>
          </a:custGeom>
          <a:ln w="101600">
            <a:solidFill>
              <a:srgbClr val="CD9146"/>
            </a:solidFill>
          </a:ln>
        </p:spPr>
        <p:txBody>
          <a:bodyPr wrap="square" lIns="0" tIns="0" rIns="0" bIns="0" rtlCol="0"/>
          <a:lstStyle/>
          <a:p>
            <a:endParaRPr/>
          </a:p>
        </p:txBody>
      </p:sp>
      <p:sp>
        <p:nvSpPr>
          <p:cNvPr id="6" name="object 6"/>
          <p:cNvSpPr txBox="1"/>
          <p:nvPr/>
        </p:nvSpPr>
        <p:spPr>
          <a:xfrm>
            <a:off x="1360169" y="2433650"/>
            <a:ext cx="3274060" cy="3495040"/>
          </a:xfrm>
          <a:prstGeom prst="rect">
            <a:avLst/>
          </a:prstGeom>
        </p:spPr>
        <p:txBody>
          <a:bodyPr vert="horz" wrap="square" lIns="0" tIns="12700" rIns="0" bIns="0" rtlCol="0">
            <a:spAutoFit/>
          </a:bodyPr>
          <a:lstStyle/>
          <a:p>
            <a:pPr marL="407034">
              <a:lnSpc>
                <a:spcPts val="2735"/>
              </a:lnSpc>
              <a:spcBef>
                <a:spcPts val="100"/>
              </a:spcBef>
            </a:pPr>
            <a:r>
              <a:rPr sz="2400" b="1" spc="-20" dirty="0">
                <a:solidFill>
                  <a:srgbClr val="CD9146"/>
                </a:solidFill>
                <a:latin typeface="Arial"/>
                <a:cs typeface="Arial"/>
              </a:rPr>
              <a:t>CARE</a:t>
            </a:r>
            <a:r>
              <a:rPr sz="2400" b="1" spc="-15" dirty="0">
                <a:solidFill>
                  <a:srgbClr val="CD9146"/>
                </a:solidFill>
                <a:latin typeface="Arial"/>
                <a:cs typeface="Arial"/>
              </a:rPr>
              <a:t> </a:t>
            </a:r>
            <a:r>
              <a:rPr sz="2400" b="1" spc="-5" dirty="0">
                <a:solidFill>
                  <a:srgbClr val="CD9146"/>
                </a:solidFill>
                <a:latin typeface="Arial"/>
                <a:cs typeface="Arial"/>
              </a:rPr>
              <a:t>UNDER</a:t>
            </a:r>
            <a:endParaRPr sz="2400">
              <a:latin typeface="Arial"/>
              <a:cs typeface="Arial"/>
            </a:endParaRPr>
          </a:p>
          <a:p>
            <a:pPr marL="419100">
              <a:lnSpc>
                <a:spcPts val="2735"/>
              </a:lnSpc>
            </a:pPr>
            <a:r>
              <a:rPr sz="2400" b="1" spc="-10" dirty="0">
                <a:solidFill>
                  <a:srgbClr val="CD9146"/>
                </a:solidFill>
                <a:latin typeface="Arial"/>
                <a:cs typeface="Arial"/>
              </a:rPr>
              <a:t>FIRE/THREAT</a:t>
            </a:r>
            <a:endParaRPr sz="2400">
              <a:latin typeface="Arial"/>
              <a:cs typeface="Arial"/>
            </a:endParaRPr>
          </a:p>
          <a:p>
            <a:pPr>
              <a:lnSpc>
                <a:spcPct val="100000"/>
              </a:lnSpc>
              <a:spcBef>
                <a:spcPts val="50"/>
              </a:spcBef>
            </a:pPr>
            <a:endParaRPr sz="3250">
              <a:latin typeface="Arial"/>
              <a:cs typeface="Arial"/>
            </a:endParaRPr>
          </a:p>
          <a:p>
            <a:pPr marL="12700">
              <a:lnSpc>
                <a:spcPts val="2390"/>
              </a:lnSpc>
            </a:pPr>
            <a:r>
              <a:rPr sz="2100" spc="-5" dirty="0">
                <a:latin typeface="Arial MT"/>
                <a:cs typeface="Arial MT"/>
              </a:rPr>
              <a:t>In</a:t>
            </a:r>
            <a:r>
              <a:rPr sz="2100" spc="-15" dirty="0">
                <a:latin typeface="Arial MT"/>
                <a:cs typeface="Arial MT"/>
              </a:rPr>
              <a:t> </a:t>
            </a:r>
            <a:r>
              <a:rPr sz="2100" spc="5" dirty="0">
                <a:latin typeface="Arial MT"/>
                <a:cs typeface="Arial MT"/>
              </a:rPr>
              <a:t>a</a:t>
            </a:r>
            <a:r>
              <a:rPr sz="2100" spc="-20" dirty="0">
                <a:latin typeface="Arial MT"/>
                <a:cs typeface="Arial MT"/>
              </a:rPr>
              <a:t> </a:t>
            </a:r>
            <a:r>
              <a:rPr sz="2100" b="1" spc="10" dirty="0">
                <a:latin typeface="Arial"/>
                <a:cs typeface="Arial"/>
              </a:rPr>
              <a:t>CUF</a:t>
            </a:r>
            <a:r>
              <a:rPr sz="2100" b="1" spc="-60" dirty="0">
                <a:latin typeface="Arial"/>
                <a:cs typeface="Arial"/>
              </a:rPr>
              <a:t> </a:t>
            </a:r>
            <a:r>
              <a:rPr sz="2100" dirty="0">
                <a:latin typeface="Arial MT"/>
                <a:cs typeface="Arial MT"/>
              </a:rPr>
              <a:t>situation</a:t>
            </a:r>
            <a:r>
              <a:rPr sz="2100" spc="-65" dirty="0">
                <a:latin typeface="Arial MT"/>
                <a:cs typeface="Arial MT"/>
              </a:rPr>
              <a:t> </a:t>
            </a:r>
            <a:r>
              <a:rPr sz="2100" dirty="0">
                <a:latin typeface="Arial MT"/>
                <a:cs typeface="Arial MT"/>
              </a:rPr>
              <a:t>the</a:t>
            </a:r>
            <a:endParaRPr sz="2100">
              <a:latin typeface="Arial MT"/>
              <a:cs typeface="Arial MT"/>
            </a:endParaRPr>
          </a:p>
          <a:p>
            <a:pPr marL="12700">
              <a:lnSpc>
                <a:spcPts val="2390"/>
              </a:lnSpc>
            </a:pPr>
            <a:r>
              <a:rPr sz="2100" spc="5" dirty="0">
                <a:latin typeface="Arial MT"/>
                <a:cs typeface="Arial MT"/>
              </a:rPr>
              <a:t>All</a:t>
            </a:r>
            <a:r>
              <a:rPr sz="2100" spc="-70" dirty="0">
                <a:latin typeface="Arial MT"/>
                <a:cs typeface="Arial MT"/>
              </a:rPr>
              <a:t> </a:t>
            </a:r>
            <a:r>
              <a:rPr sz="2100" dirty="0">
                <a:latin typeface="Arial MT"/>
                <a:cs typeface="Arial MT"/>
              </a:rPr>
              <a:t>Service</a:t>
            </a:r>
            <a:r>
              <a:rPr sz="2100" spc="-50" dirty="0">
                <a:latin typeface="Arial MT"/>
                <a:cs typeface="Arial MT"/>
              </a:rPr>
              <a:t> </a:t>
            </a:r>
            <a:r>
              <a:rPr sz="2100" spc="5" dirty="0">
                <a:latin typeface="Arial MT"/>
                <a:cs typeface="Arial MT"/>
              </a:rPr>
              <a:t>Member</a:t>
            </a:r>
            <a:r>
              <a:rPr sz="2100" spc="-75" dirty="0">
                <a:latin typeface="Arial MT"/>
                <a:cs typeface="Arial MT"/>
              </a:rPr>
              <a:t> </a:t>
            </a:r>
            <a:r>
              <a:rPr sz="2100" spc="5" dirty="0">
                <a:latin typeface="Arial MT"/>
                <a:cs typeface="Arial MT"/>
              </a:rPr>
              <a:t>should:</a:t>
            </a:r>
            <a:endParaRPr sz="2100">
              <a:latin typeface="Arial MT"/>
              <a:cs typeface="Arial MT"/>
            </a:endParaRPr>
          </a:p>
          <a:p>
            <a:pPr marL="192405">
              <a:lnSpc>
                <a:spcPct val="100000"/>
              </a:lnSpc>
              <a:spcBef>
                <a:spcPts val="750"/>
              </a:spcBef>
            </a:pPr>
            <a:r>
              <a:rPr sz="2100" spc="5" dirty="0">
                <a:latin typeface="Arial MT"/>
                <a:cs typeface="Arial MT"/>
              </a:rPr>
              <a:t>Ensure</a:t>
            </a:r>
            <a:r>
              <a:rPr sz="2100" spc="-90" dirty="0">
                <a:latin typeface="Arial MT"/>
                <a:cs typeface="Arial MT"/>
              </a:rPr>
              <a:t> </a:t>
            </a:r>
            <a:r>
              <a:rPr sz="2100" spc="5" dirty="0">
                <a:latin typeface="Arial MT"/>
                <a:cs typeface="Arial MT"/>
              </a:rPr>
              <a:t>scene</a:t>
            </a:r>
            <a:r>
              <a:rPr sz="2100" spc="-80" dirty="0">
                <a:latin typeface="Arial MT"/>
                <a:cs typeface="Arial MT"/>
              </a:rPr>
              <a:t> </a:t>
            </a:r>
            <a:r>
              <a:rPr sz="2100" spc="5" dirty="0">
                <a:latin typeface="Arial MT"/>
                <a:cs typeface="Arial MT"/>
              </a:rPr>
              <a:t>safety</a:t>
            </a:r>
            <a:endParaRPr sz="2100">
              <a:latin typeface="Arial MT"/>
              <a:cs typeface="Arial MT"/>
            </a:endParaRPr>
          </a:p>
          <a:p>
            <a:pPr marL="192405">
              <a:lnSpc>
                <a:spcPct val="100000"/>
              </a:lnSpc>
              <a:spcBef>
                <a:spcPts val="1340"/>
              </a:spcBef>
            </a:pPr>
            <a:r>
              <a:rPr sz="2100" spc="-5" dirty="0">
                <a:latin typeface="Arial MT"/>
                <a:cs typeface="Arial MT"/>
              </a:rPr>
              <a:t>Move</a:t>
            </a:r>
            <a:r>
              <a:rPr sz="2100" spc="-25" dirty="0">
                <a:latin typeface="Arial MT"/>
                <a:cs typeface="Arial MT"/>
              </a:rPr>
              <a:t> </a:t>
            </a:r>
            <a:r>
              <a:rPr sz="2100" spc="5" dirty="0">
                <a:latin typeface="Arial MT"/>
                <a:cs typeface="Arial MT"/>
              </a:rPr>
              <a:t>casualty</a:t>
            </a:r>
            <a:r>
              <a:rPr sz="2100" spc="-70" dirty="0">
                <a:latin typeface="Arial MT"/>
                <a:cs typeface="Arial MT"/>
              </a:rPr>
              <a:t> </a:t>
            </a:r>
            <a:r>
              <a:rPr sz="2100" spc="-5" dirty="0">
                <a:latin typeface="Arial MT"/>
                <a:cs typeface="Arial MT"/>
              </a:rPr>
              <a:t>to</a:t>
            </a:r>
            <a:r>
              <a:rPr sz="2100" spc="-20" dirty="0">
                <a:latin typeface="Arial MT"/>
                <a:cs typeface="Arial MT"/>
              </a:rPr>
              <a:t> </a:t>
            </a:r>
            <a:r>
              <a:rPr sz="2100" dirty="0">
                <a:latin typeface="Arial MT"/>
                <a:cs typeface="Arial MT"/>
              </a:rPr>
              <a:t>safety</a:t>
            </a:r>
            <a:endParaRPr sz="2100">
              <a:latin typeface="Arial MT"/>
              <a:cs typeface="Arial MT"/>
            </a:endParaRPr>
          </a:p>
          <a:p>
            <a:pPr marL="192405">
              <a:lnSpc>
                <a:spcPts val="2390"/>
              </a:lnSpc>
              <a:spcBef>
                <a:spcPts val="1370"/>
              </a:spcBef>
            </a:pPr>
            <a:r>
              <a:rPr sz="2100" dirty="0">
                <a:latin typeface="Arial MT"/>
                <a:cs typeface="Arial MT"/>
              </a:rPr>
              <a:t>Identify</a:t>
            </a:r>
            <a:r>
              <a:rPr sz="2100" spc="-75" dirty="0">
                <a:latin typeface="Arial MT"/>
                <a:cs typeface="Arial MT"/>
              </a:rPr>
              <a:t> </a:t>
            </a:r>
            <a:r>
              <a:rPr sz="2100" spc="5" dirty="0">
                <a:latin typeface="Arial MT"/>
                <a:cs typeface="Arial MT"/>
              </a:rPr>
              <a:t>and</a:t>
            </a:r>
            <a:r>
              <a:rPr sz="2100" spc="-45" dirty="0">
                <a:latin typeface="Arial MT"/>
                <a:cs typeface="Arial MT"/>
              </a:rPr>
              <a:t> </a:t>
            </a:r>
            <a:r>
              <a:rPr sz="2100" dirty="0">
                <a:latin typeface="Arial MT"/>
                <a:cs typeface="Arial MT"/>
              </a:rPr>
              <a:t>control</a:t>
            </a:r>
            <a:endParaRPr sz="2100">
              <a:latin typeface="Arial MT"/>
              <a:cs typeface="Arial MT"/>
            </a:endParaRPr>
          </a:p>
          <a:p>
            <a:pPr marL="192405">
              <a:lnSpc>
                <a:spcPts val="2390"/>
              </a:lnSpc>
            </a:pPr>
            <a:r>
              <a:rPr sz="2100" dirty="0">
                <a:latin typeface="Arial MT"/>
                <a:cs typeface="Arial MT"/>
              </a:rPr>
              <a:t>life-threatening</a:t>
            </a:r>
            <a:r>
              <a:rPr sz="2100" spc="-65" dirty="0">
                <a:latin typeface="Arial MT"/>
                <a:cs typeface="Arial MT"/>
              </a:rPr>
              <a:t> </a:t>
            </a:r>
            <a:r>
              <a:rPr sz="2100" spc="-5" dirty="0">
                <a:latin typeface="Arial MT"/>
                <a:cs typeface="Arial MT"/>
              </a:rPr>
              <a:t>bleeding</a:t>
            </a:r>
            <a:endParaRPr sz="2100">
              <a:latin typeface="Arial MT"/>
              <a:cs typeface="Arial MT"/>
            </a:endParaRPr>
          </a:p>
        </p:txBody>
      </p:sp>
      <p:sp>
        <p:nvSpPr>
          <p:cNvPr id="7" name="object 7"/>
          <p:cNvSpPr txBox="1"/>
          <p:nvPr/>
        </p:nvSpPr>
        <p:spPr>
          <a:xfrm>
            <a:off x="6242050" y="2406853"/>
            <a:ext cx="4852670" cy="3811904"/>
          </a:xfrm>
          <a:prstGeom prst="rect">
            <a:avLst/>
          </a:prstGeom>
        </p:spPr>
        <p:txBody>
          <a:bodyPr vert="horz" wrap="square" lIns="0" tIns="12700" rIns="0" bIns="0" rtlCol="0">
            <a:spAutoFit/>
          </a:bodyPr>
          <a:lstStyle/>
          <a:p>
            <a:pPr marL="735965">
              <a:lnSpc>
                <a:spcPts val="2735"/>
              </a:lnSpc>
              <a:spcBef>
                <a:spcPts val="100"/>
              </a:spcBef>
            </a:pPr>
            <a:r>
              <a:rPr sz="2400" b="1" spc="-20" dirty="0">
                <a:solidFill>
                  <a:srgbClr val="CD9146"/>
                </a:solidFill>
                <a:latin typeface="Arial"/>
                <a:cs typeface="Arial"/>
              </a:rPr>
              <a:t>TACTICAL</a:t>
            </a:r>
            <a:endParaRPr sz="2400">
              <a:latin typeface="Arial"/>
              <a:cs typeface="Arial"/>
            </a:endParaRPr>
          </a:p>
          <a:p>
            <a:pPr marL="580390">
              <a:lnSpc>
                <a:spcPts val="2735"/>
              </a:lnSpc>
            </a:pPr>
            <a:r>
              <a:rPr sz="2400" b="1" dirty="0">
                <a:solidFill>
                  <a:srgbClr val="CD9146"/>
                </a:solidFill>
                <a:latin typeface="Arial"/>
                <a:cs typeface="Arial"/>
              </a:rPr>
              <a:t>FIELD</a:t>
            </a:r>
            <a:r>
              <a:rPr sz="2400" b="1" spc="-70" dirty="0">
                <a:solidFill>
                  <a:srgbClr val="CD9146"/>
                </a:solidFill>
                <a:latin typeface="Arial"/>
                <a:cs typeface="Arial"/>
              </a:rPr>
              <a:t> </a:t>
            </a:r>
            <a:r>
              <a:rPr sz="2400" b="1" spc="-25" dirty="0">
                <a:solidFill>
                  <a:srgbClr val="CD9146"/>
                </a:solidFill>
                <a:latin typeface="Arial"/>
                <a:cs typeface="Arial"/>
              </a:rPr>
              <a:t>CARE</a:t>
            </a:r>
            <a:endParaRPr sz="2400">
              <a:latin typeface="Arial"/>
              <a:cs typeface="Arial"/>
            </a:endParaRPr>
          </a:p>
          <a:p>
            <a:pPr>
              <a:lnSpc>
                <a:spcPct val="100000"/>
              </a:lnSpc>
              <a:spcBef>
                <a:spcPts val="30"/>
              </a:spcBef>
            </a:pPr>
            <a:endParaRPr sz="3450">
              <a:latin typeface="Arial"/>
              <a:cs typeface="Arial"/>
            </a:endParaRPr>
          </a:p>
          <a:p>
            <a:pPr marL="12700">
              <a:lnSpc>
                <a:spcPts val="2390"/>
              </a:lnSpc>
            </a:pPr>
            <a:r>
              <a:rPr sz="2100" spc="-5" dirty="0">
                <a:latin typeface="Arial MT"/>
                <a:cs typeface="Arial MT"/>
              </a:rPr>
              <a:t>In</a:t>
            </a:r>
            <a:r>
              <a:rPr sz="2100" spc="-15" dirty="0">
                <a:latin typeface="Arial MT"/>
                <a:cs typeface="Arial MT"/>
              </a:rPr>
              <a:t> </a:t>
            </a:r>
            <a:r>
              <a:rPr sz="2100" spc="5" dirty="0">
                <a:latin typeface="Arial MT"/>
                <a:cs typeface="Arial MT"/>
              </a:rPr>
              <a:t>a</a:t>
            </a:r>
            <a:r>
              <a:rPr sz="2100" spc="-15" dirty="0">
                <a:latin typeface="Arial MT"/>
                <a:cs typeface="Arial MT"/>
              </a:rPr>
              <a:t> </a:t>
            </a:r>
            <a:r>
              <a:rPr sz="2100" b="1" spc="5" dirty="0">
                <a:latin typeface="Arial"/>
                <a:cs typeface="Arial"/>
              </a:rPr>
              <a:t>TFC</a:t>
            </a:r>
            <a:r>
              <a:rPr sz="2100" b="1" spc="-30" dirty="0">
                <a:latin typeface="Arial"/>
                <a:cs typeface="Arial"/>
              </a:rPr>
              <a:t> </a:t>
            </a:r>
            <a:r>
              <a:rPr sz="2100" dirty="0">
                <a:latin typeface="Arial MT"/>
                <a:cs typeface="Arial MT"/>
              </a:rPr>
              <a:t>situation,</a:t>
            </a:r>
            <a:r>
              <a:rPr sz="2100" spc="-75" dirty="0">
                <a:latin typeface="Arial MT"/>
                <a:cs typeface="Arial MT"/>
              </a:rPr>
              <a:t> </a:t>
            </a:r>
            <a:r>
              <a:rPr sz="2100" dirty="0">
                <a:latin typeface="Arial MT"/>
                <a:cs typeface="Arial MT"/>
              </a:rPr>
              <a:t>the</a:t>
            </a:r>
            <a:endParaRPr sz="2100">
              <a:latin typeface="Arial MT"/>
              <a:cs typeface="Arial MT"/>
            </a:endParaRPr>
          </a:p>
          <a:p>
            <a:pPr marL="12700">
              <a:lnSpc>
                <a:spcPts val="2390"/>
              </a:lnSpc>
            </a:pPr>
            <a:r>
              <a:rPr sz="2100" spc="5" dirty="0">
                <a:latin typeface="Arial MT"/>
                <a:cs typeface="Arial MT"/>
              </a:rPr>
              <a:t>All</a:t>
            </a:r>
            <a:r>
              <a:rPr sz="2100" spc="-65" dirty="0">
                <a:latin typeface="Arial MT"/>
                <a:cs typeface="Arial MT"/>
              </a:rPr>
              <a:t> </a:t>
            </a:r>
            <a:r>
              <a:rPr sz="2100" dirty="0">
                <a:latin typeface="Arial MT"/>
                <a:cs typeface="Arial MT"/>
              </a:rPr>
              <a:t>Service</a:t>
            </a:r>
            <a:r>
              <a:rPr sz="2100" spc="-45" dirty="0">
                <a:latin typeface="Arial MT"/>
                <a:cs typeface="Arial MT"/>
              </a:rPr>
              <a:t> </a:t>
            </a:r>
            <a:r>
              <a:rPr sz="2100" spc="5" dirty="0">
                <a:latin typeface="Arial MT"/>
                <a:cs typeface="Arial MT"/>
              </a:rPr>
              <a:t>Member</a:t>
            </a:r>
            <a:r>
              <a:rPr sz="2100" spc="-75" dirty="0">
                <a:latin typeface="Arial MT"/>
                <a:cs typeface="Arial MT"/>
              </a:rPr>
              <a:t> </a:t>
            </a:r>
            <a:r>
              <a:rPr sz="2100" spc="5" dirty="0">
                <a:latin typeface="Arial MT"/>
                <a:cs typeface="Arial MT"/>
              </a:rPr>
              <a:t>should:</a:t>
            </a:r>
            <a:endParaRPr sz="2100">
              <a:latin typeface="Arial MT"/>
              <a:cs typeface="Arial MT"/>
            </a:endParaRPr>
          </a:p>
          <a:p>
            <a:pPr marL="192405">
              <a:lnSpc>
                <a:spcPct val="100000"/>
              </a:lnSpc>
              <a:spcBef>
                <a:spcPts val="750"/>
              </a:spcBef>
            </a:pPr>
            <a:r>
              <a:rPr sz="2100" spc="5" dirty="0">
                <a:latin typeface="Arial MT"/>
                <a:cs typeface="Arial MT"/>
              </a:rPr>
              <a:t>Perform</a:t>
            </a:r>
            <a:r>
              <a:rPr sz="2100" spc="-90" dirty="0">
                <a:latin typeface="Arial MT"/>
                <a:cs typeface="Arial MT"/>
              </a:rPr>
              <a:t> </a:t>
            </a:r>
            <a:r>
              <a:rPr sz="2100" spc="5" dirty="0">
                <a:latin typeface="Arial MT"/>
                <a:cs typeface="Arial MT"/>
              </a:rPr>
              <a:t>a</a:t>
            </a:r>
            <a:r>
              <a:rPr sz="2100" spc="-15" dirty="0">
                <a:latin typeface="Arial MT"/>
                <a:cs typeface="Arial MT"/>
              </a:rPr>
              <a:t> </a:t>
            </a:r>
            <a:r>
              <a:rPr sz="2100" spc="5" dirty="0">
                <a:latin typeface="Arial MT"/>
                <a:cs typeface="Arial MT"/>
              </a:rPr>
              <a:t>Rapid</a:t>
            </a:r>
            <a:r>
              <a:rPr sz="2100" spc="-90" dirty="0">
                <a:latin typeface="Arial MT"/>
                <a:cs typeface="Arial MT"/>
              </a:rPr>
              <a:t> </a:t>
            </a:r>
            <a:r>
              <a:rPr sz="2100" spc="5" dirty="0">
                <a:latin typeface="Arial MT"/>
                <a:cs typeface="Arial MT"/>
              </a:rPr>
              <a:t>Casualty</a:t>
            </a:r>
            <a:r>
              <a:rPr sz="2100" spc="-95" dirty="0">
                <a:latin typeface="Arial MT"/>
                <a:cs typeface="Arial MT"/>
              </a:rPr>
              <a:t> </a:t>
            </a:r>
            <a:r>
              <a:rPr sz="2100" spc="5" dirty="0">
                <a:latin typeface="Arial MT"/>
                <a:cs typeface="Arial MT"/>
              </a:rPr>
              <a:t>Assessment</a:t>
            </a:r>
            <a:endParaRPr sz="2100">
              <a:latin typeface="Arial MT"/>
              <a:cs typeface="Arial MT"/>
            </a:endParaRPr>
          </a:p>
          <a:p>
            <a:pPr marL="192405">
              <a:lnSpc>
                <a:spcPts val="2400"/>
              </a:lnSpc>
              <a:spcBef>
                <a:spcPts val="1345"/>
              </a:spcBef>
            </a:pPr>
            <a:r>
              <a:rPr sz="2100" spc="5" dirty="0">
                <a:latin typeface="Arial MT"/>
                <a:cs typeface="Arial MT"/>
              </a:rPr>
              <a:t>Follow</a:t>
            </a:r>
            <a:r>
              <a:rPr sz="2100" spc="-80" dirty="0">
                <a:latin typeface="Arial MT"/>
                <a:cs typeface="Arial MT"/>
              </a:rPr>
              <a:t> </a:t>
            </a:r>
            <a:r>
              <a:rPr sz="2100" spc="10" dirty="0">
                <a:latin typeface="Arial MT"/>
                <a:cs typeface="Arial MT"/>
              </a:rPr>
              <a:t>MARCH</a:t>
            </a:r>
            <a:r>
              <a:rPr sz="2100" spc="-100" dirty="0">
                <a:latin typeface="Arial MT"/>
                <a:cs typeface="Arial MT"/>
              </a:rPr>
              <a:t> </a:t>
            </a:r>
            <a:r>
              <a:rPr sz="2100" spc="5" dirty="0">
                <a:latin typeface="Arial MT"/>
                <a:cs typeface="Arial MT"/>
              </a:rPr>
              <a:t>sequence</a:t>
            </a:r>
            <a:r>
              <a:rPr sz="2100" spc="-40" dirty="0">
                <a:latin typeface="Arial MT"/>
                <a:cs typeface="Arial MT"/>
              </a:rPr>
              <a:t> </a:t>
            </a:r>
            <a:r>
              <a:rPr sz="2100" spc="5" dirty="0">
                <a:latin typeface="Arial MT"/>
                <a:cs typeface="Arial MT"/>
              </a:rPr>
              <a:t>&amp;</a:t>
            </a:r>
            <a:r>
              <a:rPr sz="2100" spc="-65" dirty="0">
                <a:latin typeface="Arial MT"/>
                <a:cs typeface="Arial MT"/>
              </a:rPr>
              <a:t> </a:t>
            </a:r>
            <a:r>
              <a:rPr sz="2100" spc="5" dirty="0">
                <a:latin typeface="Arial MT"/>
                <a:cs typeface="Arial MT"/>
              </a:rPr>
              <a:t>render</a:t>
            </a:r>
            <a:r>
              <a:rPr sz="2100" spc="-70" dirty="0">
                <a:latin typeface="Arial MT"/>
                <a:cs typeface="Arial MT"/>
              </a:rPr>
              <a:t> </a:t>
            </a:r>
            <a:r>
              <a:rPr sz="2100" spc="5" dirty="0">
                <a:latin typeface="Arial MT"/>
                <a:cs typeface="Arial MT"/>
              </a:rPr>
              <a:t>any</a:t>
            </a:r>
            <a:endParaRPr sz="2100">
              <a:latin typeface="Arial MT"/>
              <a:cs typeface="Arial MT"/>
            </a:endParaRPr>
          </a:p>
          <a:p>
            <a:pPr marL="192405">
              <a:lnSpc>
                <a:spcPts val="2400"/>
              </a:lnSpc>
            </a:pPr>
            <a:r>
              <a:rPr sz="2100" dirty="0">
                <a:latin typeface="Arial MT"/>
                <a:cs typeface="Arial MT"/>
              </a:rPr>
              <a:t>treatments</a:t>
            </a:r>
            <a:r>
              <a:rPr sz="2100" spc="-45" dirty="0">
                <a:latin typeface="Arial MT"/>
                <a:cs typeface="Arial MT"/>
              </a:rPr>
              <a:t> </a:t>
            </a:r>
            <a:r>
              <a:rPr sz="2100" dirty="0">
                <a:latin typeface="Arial MT"/>
                <a:cs typeface="Arial MT"/>
              </a:rPr>
              <a:t>they</a:t>
            </a:r>
            <a:r>
              <a:rPr sz="2100" spc="-35" dirty="0">
                <a:latin typeface="Arial MT"/>
                <a:cs typeface="Arial MT"/>
              </a:rPr>
              <a:t> </a:t>
            </a:r>
            <a:r>
              <a:rPr sz="2100" dirty="0">
                <a:latin typeface="Arial MT"/>
                <a:cs typeface="Arial MT"/>
              </a:rPr>
              <a:t>have</a:t>
            </a:r>
            <a:r>
              <a:rPr sz="2100" spc="-15" dirty="0">
                <a:latin typeface="Arial MT"/>
                <a:cs typeface="Arial MT"/>
              </a:rPr>
              <a:t> </a:t>
            </a:r>
            <a:r>
              <a:rPr sz="2100" spc="5" dirty="0">
                <a:latin typeface="Arial MT"/>
                <a:cs typeface="Arial MT"/>
              </a:rPr>
              <a:t>been</a:t>
            </a:r>
            <a:r>
              <a:rPr sz="2100" spc="-60" dirty="0">
                <a:latin typeface="Arial MT"/>
                <a:cs typeface="Arial MT"/>
              </a:rPr>
              <a:t> </a:t>
            </a:r>
            <a:r>
              <a:rPr sz="2100" dirty="0">
                <a:latin typeface="Arial MT"/>
                <a:cs typeface="Arial MT"/>
              </a:rPr>
              <a:t>trained</a:t>
            </a:r>
            <a:r>
              <a:rPr sz="2100" spc="-60" dirty="0">
                <a:latin typeface="Arial MT"/>
                <a:cs typeface="Arial MT"/>
              </a:rPr>
              <a:t> </a:t>
            </a:r>
            <a:r>
              <a:rPr sz="2100" spc="5" dirty="0">
                <a:latin typeface="Arial MT"/>
                <a:cs typeface="Arial MT"/>
              </a:rPr>
              <a:t>on</a:t>
            </a:r>
            <a:endParaRPr sz="2100">
              <a:latin typeface="Arial MT"/>
              <a:cs typeface="Arial MT"/>
            </a:endParaRPr>
          </a:p>
          <a:p>
            <a:pPr marL="192405">
              <a:lnSpc>
                <a:spcPts val="2400"/>
              </a:lnSpc>
              <a:spcBef>
                <a:spcPts val="1340"/>
              </a:spcBef>
            </a:pPr>
            <a:r>
              <a:rPr sz="2100" spc="5" dirty="0">
                <a:latin typeface="Arial MT"/>
                <a:cs typeface="Arial MT"/>
              </a:rPr>
              <a:t>Seek</a:t>
            </a:r>
            <a:r>
              <a:rPr sz="2100" spc="-60" dirty="0">
                <a:latin typeface="Arial MT"/>
                <a:cs typeface="Arial MT"/>
              </a:rPr>
              <a:t> </a:t>
            </a:r>
            <a:r>
              <a:rPr sz="2100" spc="5" dirty="0">
                <a:latin typeface="Arial MT"/>
                <a:cs typeface="Arial MT"/>
              </a:rPr>
              <a:t>help</a:t>
            </a:r>
            <a:r>
              <a:rPr sz="2100" spc="-35" dirty="0">
                <a:latin typeface="Arial MT"/>
                <a:cs typeface="Arial MT"/>
              </a:rPr>
              <a:t> </a:t>
            </a:r>
            <a:r>
              <a:rPr sz="2100" spc="5" dirty="0">
                <a:latin typeface="Arial MT"/>
                <a:cs typeface="Arial MT"/>
              </a:rPr>
              <a:t>as</a:t>
            </a:r>
            <a:r>
              <a:rPr sz="2100" spc="-35" dirty="0">
                <a:latin typeface="Arial MT"/>
                <a:cs typeface="Arial MT"/>
              </a:rPr>
              <a:t> </a:t>
            </a:r>
            <a:r>
              <a:rPr sz="2100" dirty="0">
                <a:latin typeface="Arial MT"/>
                <a:cs typeface="Arial MT"/>
              </a:rPr>
              <a:t>directed</a:t>
            </a:r>
            <a:r>
              <a:rPr sz="2100" spc="-55" dirty="0">
                <a:latin typeface="Arial MT"/>
                <a:cs typeface="Arial MT"/>
              </a:rPr>
              <a:t> </a:t>
            </a:r>
            <a:r>
              <a:rPr sz="2100" spc="5" dirty="0">
                <a:latin typeface="Arial MT"/>
                <a:cs typeface="Arial MT"/>
              </a:rPr>
              <a:t>by</a:t>
            </a:r>
            <a:r>
              <a:rPr sz="2100" spc="-20" dirty="0">
                <a:latin typeface="Arial MT"/>
                <a:cs typeface="Arial MT"/>
              </a:rPr>
              <a:t> </a:t>
            </a:r>
            <a:r>
              <a:rPr sz="2100" spc="5" dirty="0">
                <a:latin typeface="Arial MT"/>
                <a:cs typeface="Arial MT"/>
              </a:rPr>
              <a:t>unit</a:t>
            </a:r>
            <a:r>
              <a:rPr sz="2100" spc="-45" dirty="0">
                <a:latin typeface="Arial MT"/>
                <a:cs typeface="Arial MT"/>
              </a:rPr>
              <a:t> </a:t>
            </a:r>
            <a:r>
              <a:rPr sz="2100" dirty="0">
                <a:latin typeface="Arial MT"/>
                <a:cs typeface="Arial MT"/>
              </a:rPr>
              <a:t>standard</a:t>
            </a:r>
            <a:endParaRPr sz="2100">
              <a:latin typeface="Arial MT"/>
              <a:cs typeface="Arial MT"/>
            </a:endParaRPr>
          </a:p>
          <a:p>
            <a:pPr marL="192405">
              <a:lnSpc>
                <a:spcPts val="2400"/>
              </a:lnSpc>
            </a:pPr>
            <a:r>
              <a:rPr sz="2100" dirty="0">
                <a:latin typeface="Arial MT"/>
                <a:cs typeface="Arial MT"/>
              </a:rPr>
              <a:t>operating</a:t>
            </a:r>
            <a:r>
              <a:rPr sz="2100" spc="-85" dirty="0">
                <a:latin typeface="Arial MT"/>
                <a:cs typeface="Arial MT"/>
              </a:rPr>
              <a:t> </a:t>
            </a:r>
            <a:r>
              <a:rPr sz="2100" dirty="0">
                <a:latin typeface="Arial MT"/>
                <a:cs typeface="Arial MT"/>
              </a:rPr>
              <a:t>procedure(s)</a:t>
            </a:r>
            <a:endParaRPr sz="2100">
              <a:latin typeface="Arial MT"/>
              <a:cs typeface="Arial MT"/>
            </a:endParaRPr>
          </a:p>
        </p:txBody>
      </p:sp>
      <p:sp>
        <p:nvSpPr>
          <p:cNvPr id="8" name="object 8"/>
          <p:cNvSpPr/>
          <p:nvPr/>
        </p:nvSpPr>
        <p:spPr>
          <a:xfrm>
            <a:off x="1181100" y="2378964"/>
            <a:ext cx="3234055" cy="875030"/>
          </a:xfrm>
          <a:custGeom>
            <a:avLst/>
            <a:gdLst/>
            <a:ahLst/>
            <a:cxnLst/>
            <a:rect l="l" t="t" r="r" b="b"/>
            <a:pathLst>
              <a:path w="3234054" h="875029">
                <a:moveTo>
                  <a:pt x="0" y="130175"/>
                </a:moveTo>
                <a:lnTo>
                  <a:pt x="10229" y="79509"/>
                </a:lnTo>
                <a:lnTo>
                  <a:pt x="38126" y="38131"/>
                </a:lnTo>
                <a:lnTo>
                  <a:pt x="79504" y="10231"/>
                </a:lnTo>
                <a:lnTo>
                  <a:pt x="130175" y="0"/>
                </a:lnTo>
                <a:lnTo>
                  <a:pt x="3103753" y="0"/>
                </a:lnTo>
                <a:lnTo>
                  <a:pt x="3154418" y="10231"/>
                </a:lnTo>
                <a:lnTo>
                  <a:pt x="3195796" y="38131"/>
                </a:lnTo>
                <a:lnTo>
                  <a:pt x="3223696" y="79509"/>
                </a:lnTo>
                <a:lnTo>
                  <a:pt x="3233928" y="130175"/>
                </a:lnTo>
                <a:lnTo>
                  <a:pt x="3233928" y="744601"/>
                </a:lnTo>
                <a:lnTo>
                  <a:pt x="3223696" y="795266"/>
                </a:lnTo>
                <a:lnTo>
                  <a:pt x="3195796" y="836644"/>
                </a:lnTo>
                <a:lnTo>
                  <a:pt x="3154418" y="864544"/>
                </a:lnTo>
                <a:lnTo>
                  <a:pt x="3103753" y="874776"/>
                </a:lnTo>
                <a:lnTo>
                  <a:pt x="130175" y="874776"/>
                </a:lnTo>
                <a:lnTo>
                  <a:pt x="79504" y="864544"/>
                </a:lnTo>
                <a:lnTo>
                  <a:pt x="38126" y="836644"/>
                </a:lnTo>
                <a:lnTo>
                  <a:pt x="10229" y="795266"/>
                </a:lnTo>
                <a:lnTo>
                  <a:pt x="0" y="744601"/>
                </a:lnTo>
                <a:lnTo>
                  <a:pt x="0" y="130175"/>
                </a:lnTo>
                <a:close/>
              </a:path>
            </a:pathLst>
          </a:custGeom>
          <a:ln w="63499">
            <a:solidFill>
              <a:srgbClr val="CD9146"/>
            </a:solidFill>
          </a:ln>
        </p:spPr>
        <p:txBody>
          <a:bodyPr wrap="square" lIns="0" tIns="0" rIns="0" bIns="0" rtlCol="0"/>
          <a:lstStyle/>
          <a:p>
            <a:endParaRPr/>
          </a:p>
        </p:txBody>
      </p:sp>
      <p:sp>
        <p:nvSpPr>
          <p:cNvPr id="9" name="object 9"/>
          <p:cNvSpPr/>
          <p:nvPr/>
        </p:nvSpPr>
        <p:spPr>
          <a:xfrm>
            <a:off x="1400555" y="5344667"/>
            <a:ext cx="0" cy="523875"/>
          </a:xfrm>
          <a:custGeom>
            <a:avLst/>
            <a:gdLst/>
            <a:ahLst/>
            <a:cxnLst/>
            <a:rect l="l" t="t" r="r" b="b"/>
            <a:pathLst>
              <a:path h="523875">
                <a:moveTo>
                  <a:pt x="0" y="523278"/>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6185915" y="2351532"/>
            <a:ext cx="3121660" cy="875030"/>
          </a:xfrm>
          <a:custGeom>
            <a:avLst/>
            <a:gdLst/>
            <a:ahLst/>
            <a:cxnLst/>
            <a:rect l="l" t="t" r="r" b="b"/>
            <a:pathLst>
              <a:path w="3121659" h="875030">
                <a:moveTo>
                  <a:pt x="0" y="130175"/>
                </a:moveTo>
                <a:lnTo>
                  <a:pt x="10231" y="79509"/>
                </a:lnTo>
                <a:lnTo>
                  <a:pt x="38131" y="38131"/>
                </a:lnTo>
                <a:lnTo>
                  <a:pt x="79509" y="10231"/>
                </a:lnTo>
                <a:lnTo>
                  <a:pt x="130175" y="0"/>
                </a:lnTo>
                <a:lnTo>
                  <a:pt x="2990977" y="0"/>
                </a:lnTo>
                <a:lnTo>
                  <a:pt x="3041642" y="10231"/>
                </a:lnTo>
                <a:lnTo>
                  <a:pt x="3083020" y="38131"/>
                </a:lnTo>
                <a:lnTo>
                  <a:pt x="3110920" y="79509"/>
                </a:lnTo>
                <a:lnTo>
                  <a:pt x="3121152" y="130175"/>
                </a:lnTo>
                <a:lnTo>
                  <a:pt x="3121152" y="744601"/>
                </a:lnTo>
                <a:lnTo>
                  <a:pt x="3110920" y="795266"/>
                </a:lnTo>
                <a:lnTo>
                  <a:pt x="3083020" y="836644"/>
                </a:lnTo>
                <a:lnTo>
                  <a:pt x="3041642" y="864544"/>
                </a:lnTo>
                <a:lnTo>
                  <a:pt x="2990977" y="874776"/>
                </a:lnTo>
                <a:lnTo>
                  <a:pt x="130175" y="874776"/>
                </a:lnTo>
                <a:lnTo>
                  <a:pt x="79509" y="864544"/>
                </a:lnTo>
                <a:lnTo>
                  <a:pt x="38131" y="836644"/>
                </a:lnTo>
                <a:lnTo>
                  <a:pt x="10231" y="795266"/>
                </a:lnTo>
                <a:lnTo>
                  <a:pt x="0" y="744601"/>
                </a:lnTo>
                <a:lnTo>
                  <a:pt x="0" y="130175"/>
                </a:lnTo>
                <a:close/>
              </a:path>
            </a:pathLst>
          </a:custGeom>
          <a:ln w="63500">
            <a:solidFill>
              <a:srgbClr val="CD9146"/>
            </a:solidFill>
          </a:ln>
        </p:spPr>
        <p:txBody>
          <a:bodyPr wrap="square" lIns="0" tIns="0" rIns="0" bIns="0" rtlCol="0"/>
          <a:lstStyle/>
          <a:p>
            <a:endParaRPr/>
          </a:p>
        </p:txBody>
      </p:sp>
      <p:sp>
        <p:nvSpPr>
          <p:cNvPr id="11" name="object 11"/>
          <p:cNvSpPr/>
          <p:nvPr/>
        </p:nvSpPr>
        <p:spPr>
          <a:xfrm>
            <a:off x="1400555" y="4844796"/>
            <a:ext cx="0" cy="288925"/>
          </a:xfrm>
          <a:custGeom>
            <a:avLst/>
            <a:gdLst/>
            <a:ahLst/>
            <a:cxnLst/>
            <a:rect l="l" t="t" r="r" b="b"/>
            <a:pathLst>
              <a:path h="288925">
                <a:moveTo>
                  <a:pt x="0" y="288924"/>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6295644" y="4875276"/>
            <a:ext cx="0" cy="523240"/>
          </a:xfrm>
          <a:custGeom>
            <a:avLst/>
            <a:gdLst/>
            <a:ahLst/>
            <a:cxnLst/>
            <a:rect l="l" t="t" r="r" b="b"/>
            <a:pathLst>
              <a:path h="523239">
                <a:moveTo>
                  <a:pt x="0" y="523240"/>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6295644" y="4375403"/>
            <a:ext cx="0" cy="288925"/>
          </a:xfrm>
          <a:custGeom>
            <a:avLst/>
            <a:gdLst/>
            <a:ahLst/>
            <a:cxnLst/>
            <a:rect l="l" t="t" r="r" b="b"/>
            <a:pathLst>
              <a:path h="288925">
                <a:moveTo>
                  <a:pt x="0" y="288925"/>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6295644" y="5649467"/>
            <a:ext cx="0" cy="523875"/>
          </a:xfrm>
          <a:custGeom>
            <a:avLst/>
            <a:gdLst/>
            <a:ahLst/>
            <a:cxnLst/>
            <a:rect l="l" t="t" r="r" b="b"/>
            <a:pathLst>
              <a:path h="523875">
                <a:moveTo>
                  <a:pt x="0" y="523278"/>
                </a:moveTo>
                <a:lnTo>
                  <a:pt x="0" y="0"/>
                </a:lnTo>
              </a:path>
            </a:pathLst>
          </a:custGeom>
          <a:ln w="101600">
            <a:solidFill>
              <a:srgbClr val="CD9146"/>
            </a:solidFill>
          </a:ln>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20</a:t>
            </a:fld>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551938" y="638936"/>
            <a:ext cx="7092315" cy="1141730"/>
          </a:xfrm>
          <a:prstGeom prst="rect">
            <a:avLst/>
          </a:prstGeom>
        </p:spPr>
        <p:txBody>
          <a:bodyPr vert="horz" wrap="square" lIns="0" tIns="5715" rIns="0" bIns="0" rtlCol="0">
            <a:spAutoFit/>
          </a:bodyPr>
          <a:lstStyle/>
          <a:p>
            <a:pPr marL="668020" marR="5080" indent="-655955">
              <a:lnSpc>
                <a:spcPts val="4470"/>
              </a:lnSpc>
              <a:spcBef>
                <a:spcPts val="45"/>
              </a:spcBef>
            </a:pPr>
            <a:r>
              <a:rPr dirty="0">
                <a:solidFill>
                  <a:srgbClr val="BB8542"/>
                </a:solidFill>
              </a:rPr>
              <a:t>ROLES</a:t>
            </a:r>
            <a:r>
              <a:rPr spc="-40" dirty="0">
                <a:solidFill>
                  <a:srgbClr val="BB8542"/>
                </a:solidFill>
              </a:rPr>
              <a:t> </a:t>
            </a:r>
            <a:r>
              <a:rPr spc="-40" dirty="0"/>
              <a:t>AND</a:t>
            </a:r>
            <a:r>
              <a:rPr spc="80" dirty="0"/>
              <a:t> </a:t>
            </a:r>
            <a:r>
              <a:rPr dirty="0">
                <a:solidFill>
                  <a:srgbClr val="BB8542"/>
                </a:solidFill>
              </a:rPr>
              <a:t>RESPONSIBILITIES </a:t>
            </a:r>
            <a:r>
              <a:rPr spc="-985" dirty="0">
                <a:solidFill>
                  <a:srgbClr val="BB8542"/>
                </a:solidFill>
              </a:rPr>
              <a:t> </a:t>
            </a:r>
            <a:r>
              <a:rPr dirty="0"/>
              <a:t>OF</a:t>
            </a:r>
            <a:r>
              <a:rPr spc="-25" dirty="0"/>
              <a:t> </a:t>
            </a:r>
            <a:r>
              <a:rPr spc="-20" dirty="0"/>
              <a:t>COMBAT</a:t>
            </a:r>
            <a:r>
              <a:rPr spc="95" dirty="0"/>
              <a:t> </a:t>
            </a:r>
            <a:r>
              <a:rPr spc="-10" dirty="0"/>
              <a:t>LIFESAVERS</a:t>
            </a:r>
          </a:p>
        </p:txBody>
      </p:sp>
      <p:sp>
        <p:nvSpPr>
          <p:cNvPr id="5" name="object 5"/>
          <p:cNvSpPr/>
          <p:nvPr/>
        </p:nvSpPr>
        <p:spPr>
          <a:xfrm>
            <a:off x="867155" y="4290059"/>
            <a:ext cx="0" cy="1124585"/>
          </a:xfrm>
          <a:custGeom>
            <a:avLst/>
            <a:gdLst/>
            <a:ahLst/>
            <a:cxnLst/>
            <a:rect l="l" t="t" r="r" b="b"/>
            <a:pathLst>
              <a:path h="1124585">
                <a:moveTo>
                  <a:pt x="0" y="1124203"/>
                </a:moveTo>
                <a:lnTo>
                  <a:pt x="0" y="0"/>
                </a:lnTo>
              </a:path>
            </a:pathLst>
          </a:custGeom>
          <a:ln w="101600">
            <a:solidFill>
              <a:srgbClr val="CD9146"/>
            </a:solidFill>
          </a:ln>
        </p:spPr>
        <p:txBody>
          <a:bodyPr wrap="square" lIns="0" tIns="0" rIns="0" bIns="0" rtlCol="0"/>
          <a:lstStyle/>
          <a:p>
            <a:endParaRPr/>
          </a:p>
        </p:txBody>
      </p:sp>
      <p:sp>
        <p:nvSpPr>
          <p:cNvPr id="6" name="object 6"/>
          <p:cNvSpPr/>
          <p:nvPr/>
        </p:nvSpPr>
        <p:spPr>
          <a:xfrm>
            <a:off x="6384035" y="4677155"/>
            <a:ext cx="0" cy="304165"/>
          </a:xfrm>
          <a:custGeom>
            <a:avLst/>
            <a:gdLst/>
            <a:ahLst/>
            <a:cxnLst/>
            <a:rect l="l" t="t" r="r" b="b"/>
            <a:pathLst>
              <a:path h="304164">
                <a:moveTo>
                  <a:pt x="0" y="304038"/>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6396228" y="5789676"/>
            <a:ext cx="0" cy="304165"/>
          </a:xfrm>
          <a:custGeom>
            <a:avLst/>
            <a:gdLst/>
            <a:ahLst/>
            <a:cxnLst/>
            <a:rect l="l" t="t" r="r" b="b"/>
            <a:pathLst>
              <a:path h="304164">
                <a:moveTo>
                  <a:pt x="0" y="304012"/>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6393179" y="5109971"/>
            <a:ext cx="0" cy="523240"/>
          </a:xfrm>
          <a:custGeom>
            <a:avLst/>
            <a:gdLst/>
            <a:ahLst/>
            <a:cxnLst/>
            <a:rect l="l" t="t" r="r" b="b"/>
            <a:pathLst>
              <a:path h="523239">
                <a:moveTo>
                  <a:pt x="0" y="523100"/>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870203" y="5570220"/>
            <a:ext cx="0" cy="539750"/>
          </a:xfrm>
          <a:custGeom>
            <a:avLst/>
            <a:gdLst/>
            <a:ahLst/>
            <a:cxnLst/>
            <a:rect l="l" t="t" r="r" b="b"/>
            <a:pathLst>
              <a:path h="539750">
                <a:moveTo>
                  <a:pt x="0" y="539572"/>
                </a:moveTo>
                <a:lnTo>
                  <a:pt x="0" y="0"/>
                </a:lnTo>
              </a:path>
            </a:pathLst>
          </a:custGeom>
          <a:ln w="101600">
            <a:solidFill>
              <a:srgbClr val="CD9146"/>
            </a:solidFill>
          </a:ln>
        </p:spPr>
        <p:txBody>
          <a:bodyPr wrap="square" lIns="0" tIns="0" rIns="0" bIns="0" rtlCol="0"/>
          <a:lstStyle/>
          <a:p>
            <a:endParaRPr/>
          </a:p>
        </p:txBody>
      </p:sp>
      <p:sp>
        <p:nvSpPr>
          <p:cNvPr id="10" name="object 10"/>
          <p:cNvSpPr txBox="1">
            <a:spLocks noGrp="1"/>
          </p:cNvSpPr>
          <p:nvPr>
            <p:ph sz="half" idx="2"/>
          </p:nvPr>
        </p:nvSpPr>
        <p:spPr>
          <a:prstGeom prst="rect">
            <a:avLst/>
          </a:prstGeom>
        </p:spPr>
        <p:txBody>
          <a:bodyPr vert="horz" wrap="square" lIns="0" tIns="12700" rIns="0" bIns="0" rtlCol="0">
            <a:spAutoFit/>
          </a:bodyPr>
          <a:lstStyle/>
          <a:p>
            <a:pPr marL="600710">
              <a:lnSpc>
                <a:spcPts val="2735"/>
              </a:lnSpc>
              <a:spcBef>
                <a:spcPts val="100"/>
              </a:spcBef>
            </a:pPr>
            <a:r>
              <a:rPr spc="-20" dirty="0"/>
              <a:t>CARE</a:t>
            </a:r>
            <a:r>
              <a:rPr spc="-15" dirty="0"/>
              <a:t> </a:t>
            </a:r>
            <a:r>
              <a:rPr spc="-5" dirty="0"/>
              <a:t>UNDER</a:t>
            </a:r>
          </a:p>
          <a:p>
            <a:pPr marL="612775">
              <a:lnSpc>
                <a:spcPts val="2735"/>
              </a:lnSpc>
            </a:pPr>
            <a:r>
              <a:rPr spc="-10" dirty="0"/>
              <a:t>FIRE/THREAT</a:t>
            </a:r>
          </a:p>
          <a:p>
            <a:pPr>
              <a:lnSpc>
                <a:spcPct val="100000"/>
              </a:lnSpc>
            </a:pPr>
            <a:endParaRPr sz="3200"/>
          </a:p>
          <a:p>
            <a:pPr marL="12700">
              <a:lnSpc>
                <a:spcPts val="2390"/>
              </a:lnSpc>
            </a:pPr>
            <a:r>
              <a:rPr sz="2100" b="0" spc="-5" dirty="0">
                <a:solidFill>
                  <a:srgbClr val="000000"/>
                </a:solidFill>
                <a:latin typeface="Arial MT"/>
                <a:cs typeface="Arial MT"/>
              </a:rPr>
              <a:t>In</a:t>
            </a:r>
            <a:r>
              <a:rPr sz="2100" b="0" spc="-10" dirty="0">
                <a:solidFill>
                  <a:srgbClr val="000000"/>
                </a:solidFill>
                <a:latin typeface="Arial MT"/>
                <a:cs typeface="Arial MT"/>
              </a:rPr>
              <a:t> </a:t>
            </a:r>
            <a:r>
              <a:rPr sz="2100" b="0" spc="5" dirty="0">
                <a:solidFill>
                  <a:srgbClr val="000000"/>
                </a:solidFill>
                <a:latin typeface="Arial MT"/>
                <a:cs typeface="Arial MT"/>
              </a:rPr>
              <a:t>a</a:t>
            </a:r>
            <a:r>
              <a:rPr sz="2100" b="0" spc="-5" dirty="0">
                <a:solidFill>
                  <a:srgbClr val="000000"/>
                </a:solidFill>
                <a:latin typeface="Arial MT"/>
                <a:cs typeface="Arial MT"/>
              </a:rPr>
              <a:t> </a:t>
            </a:r>
            <a:r>
              <a:rPr sz="2100" spc="10" dirty="0">
                <a:solidFill>
                  <a:srgbClr val="000000"/>
                </a:solidFill>
              </a:rPr>
              <a:t>CUF</a:t>
            </a:r>
            <a:r>
              <a:rPr sz="2100" spc="-55" dirty="0">
                <a:solidFill>
                  <a:srgbClr val="000000"/>
                </a:solidFill>
              </a:rPr>
              <a:t> </a:t>
            </a:r>
            <a:r>
              <a:rPr sz="2100" b="0" dirty="0">
                <a:solidFill>
                  <a:srgbClr val="000000"/>
                </a:solidFill>
                <a:latin typeface="Arial MT"/>
                <a:cs typeface="Arial MT"/>
              </a:rPr>
              <a:t>situation</a:t>
            </a:r>
            <a:r>
              <a:rPr sz="2100" b="0" spc="-55" dirty="0">
                <a:solidFill>
                  <a:srgbClr val="000000"/>
                </a:solidFill>
                <a:latin typeface="Arial MT"/>
                <a:cs typeface="Arial MT"/>
              </a:rPr>
              <a:t> </a:t>
            </a:r>
            <a:r>
              <a:rPr sz="2100" b="0" dirty="0">
                <a:solidFill>
                  <a:srgbClr val="000000"/>
                </a:solidFill>
                <a:latin typeface="Arial MT"/>
                <a:cs typeface="Arial MT"/>
              </a:rPr>
              <a:t>the</a:t>
            </a:r>
            <a:r>
              <a:rPr sz="2100" b="0" spc="-5" dirty="0">
                <a:solidFill>
                  <a:srgbClr val="000000"/>
                </a:solidFill>
                <a:latin typeface="Arial MT"/>
                <a:cs typeface="Arial MT"/>
              </a:rPr>
              <a:t> </a:t>
            </a:r>
            <a:r>
              <a:rPr sz="2100" b="0" spc="5" dirty="0">
                <a:solidFill>
                  <a:srgbClr val="000000"/>
                </a:solidFill>
                <a:latin typeface="Arial MT"/>
                <a:cs typeface="Arial MT"/>
              </a:rPr>
              <a:t>Combat</a:t>
            </a:r>
            <a:r>
              <a:rPr sz="2100" b="0" spc="-70" dirty="0">
                <a:solidFill>
                  <a:srgbClr val="000000"/>
                </a:solidFill>
                <a:latin typeface="Arial MT"/>
                <a:cs typeface="Arial MT"/>
              </a:rPr>
              <a:t> </a:t>
            </a:r>
            <a:r>
              <a:rPr sz="2100" b="0" dirty="0">
                <a:solidFill>
                  <a:srgbClr val="000000"/>
                </a:solidFill>
                <a:latin typeface="Arial MT"/>
                <a:cs typeface="Arial MT"/>
              </a:rPr>
              <a:t>Lifesaver</a:t>
            </a:r>
            <a:endParaRPr sz="2100">
              <a:latin typeface="Arial MT"/>
              <a:cs typeface="Arial MT"/>
            </a:endParaRPr>
          </a:p>
          <a:p>
            <a:pPr marL="12700">
              <a:lnSpc>
                <a:spcPts val="2390"/>
              </a:lnSpc>
            </a:pPr>
            <a:r>
              <a:rPr sz="2100" b="0" spc="5" dirty="0">
                <a:solidFill>
                  <a:srgbClr val="000000"/>
                </a:solidFill>
                <a:latin typeface="Arial MT"/>
                <a:cs typeface="Arial MT"/>
              </a:rPr>
              <a:t>should:</a:t>
            </a:r>
            <a:endParaRPr sz="2100">
              <a:latin typeface="Arial MT"/>
              <a:cs typeface="Arial MT"/>
            </a:endParaRPr>
          </a:p>
          <a:p>
            <a:pPr marL="356870" marR="128270" indent="-344805">
              <a:lnSpc>
                <a:spcPct val="90200"/>
              </a:lnSpc>
              <a:spcBef>
                <a:spcPts val="990"/>
              </a:spcBef>
              <a:buClr>
                <a:srgbClr val="F06131"/>
              </a:buClr>
              <a:buFont typeface="Calibri"/>
              <a:buChar char="▪"/>
              <a:tabLst>
                <a:tab pos="356870" algn="l"/>
                <a:tab pos="357505" algn="l"/>
              </a:tabLst>
            </a:pPr>
            <a:r>
              <a:rPr sz="2100" b="0" spc="5" dirty="0">
                <a:solidFill>
                  <a:srgbClr val="000000"/>
                </a:solidFill>
                <a:latin typeface="Arial MT"/>
                <a:cs typeface="Arial MT"/>
              </a:rPr>
              <a:t>Suppress</a:t>
            </a:r>
            <a:r>
              <a:rPr sz="2100" b="0" spc="-95" dirty="0">
                <a:solidFill>
                  <a:srgbClr val="000000"/>
                </a:solidFill>
                <a:latin typeface="Arial MT"/>
                <a:cs typeface="Arial MT"/>
              </a:rPr>
              <a:t> </a:t>
            </a:r>
            <a:r>
              <a:rPr sz="2100" b="0" spc="5" dirty="0">
                <a:solidFill>
                  <a:srgbClr val="000000"/>
                </a:solidFill>
                <a:latin typeface="Arial MT"/>
                <a:cs typeface="Arial MT"/>
              </a:rPr>
              <a:t>hostile</a:t>
            </a:r>
            <a:r>
              <a:rPr sz="2100" b="0" spc="-70" dirty="0">
                <a:solidFill>
                  <a:srgbClr val="000000"/>
                </a:solidFill>
                <a:latin typeface="Arial MT"/>
                <a:cs typeface="Arial MT"/>
              </a:rPr>
              <a:t> </a:t>
            </a:r>
            <a:r>
              <a:rPr sz="2100" b="0" spc="5" dirty="0">
                <a:solidFill>
                  <a:srgbClr val="000000"/>
                </a:solidFill>
                <a:latin typeface="Arial MT"/>
                <a:cs typeface="Arial MT"/>
              </a:rPr>
              <a:t>fire</a:t>
            </a:r>
            <a:r>
              <a:rPr sz="2100" b="0" spc="-45" dirty="0">
                <a:solidFill>
                  <a:srgbClr val="000000"/>
                </a:solidFill>
                <a:latin typeface="Arial MT"/>
                <a:cs typeface="Arial MT"/>
              </a:rPr>
              <a:t> </a:t>
            </a:r>
            <a:r>
              <a:rPr sz="2100" b="0" spc="-5" dirty="0">
                <a:solidFill>
                  <a:srgbClr val="000000"/>
                </a:solidFill>
                <a:latin typeface="Arial MT"/>
                <a:cs typeface="Arial MT"/>
              </a:rPr>
              <a:t>to</a:t>
            </a:r>
            <a:r>
              <a:rPr sz="2100" b="0" spc="-20" dirty="0">
                <a:solidFill>
                  <a:srgbClr val="000000"/>
                </a:solidFill>
                <a:latin typeface="Arial MT"/>
                <a:cs typeface="Arial MT"/>
              </a:rPr>
              <a:t> </a:t>
            </a:r>
            <a:r>
              <a:rPr sz="2100" b="0" dirty="0">
                <a:solidFill>
                  <a:srgbClr val="000000"/>
                </a:solidFill>
                <a:latin typeface="Arial MT"/>
                <a:cs typeface="Arial MT"/>
              </a:rPr>
              <a:t>minimize</a:t>
            </a:r>
            <a:r>
              <a:rPr sz="2100" b="0" spc="-65" dirty="0">
                <a:solidFill>
                  <a:srgbClr val="000000"/>
                </a:solidFill>
                <a:latin typeface="Arial MT"/>
                <a:cs typeface="Arial MT"/>
              </a:rPr>
              <a:t> </a:t>
            </a:r>
            <a:r>
              <a:rPr sz="2100" b="0" dirty="0">
                <a:solidFill>
                  <a:srgbClr val="000000"/>
                </a:solidFill>
                <a:latin typeface="Arial MT"/>
                <a:cs typeface="Arial MT"/>
              </a:rPr>
              <a:t>the </a:t>
            </a:r>
            <a:r>
              <a:rPr sz="2100" b="0" spc="-570" dirty="0">
                <a:solidFill>
                  <a:srgbClr val="000000"/>
                </a:solidFill>
                <a:latin typeface="Arial MT"/>
                <a:cs typeface="Arial MT"/>
              </a:rPr>
              <a:t> </a:t>
            </a:r>
            <a:r>
              <a:rPr sz="2100" b="0" dirty="0">
                <a:solidFill>
                  <a:srgbClr val="000000"/>
                </a:solidFill>
                <a:latin typeface="Arial MT"/>
                <a:cs typeface="Arial MT"/>
              </a:rPr>
              <a:t>risk </a:t>
            </a:r>
            <a:r>
              <a:rPr sz="2100" b="0" spc="5" dirty="0">
                <a:solidFill>
                  <a:srgbClr val="000000"/>
                </a:solidFill>
                <a:latin typeface="Arial MT"/>
                <a:cs typeface="Arial MT"/>
              </a:rPr>
              <a:t>of injury </a:t>
            </a:r>
            <a:r>
              <a:rPr sz="2100" b="0" spc="-5" dirty="0">
                <a:solidFill>
                  <a:srgbClr val="000000"/>
                </a:solidFill>
                <a:latin typeface="Arial MT"/>
                <a:cs typeface="Arial MT"/>
              </a:rPr>
              <a:t>to </a:t>
            </a:r>
            <a:r>
              <a:rPr sz="2100" b="0" spc="5" dirty="0">
                <a:solidFill>
                  <a:srgbClr val="000000"/>
                </a:solidFill>
                <a:latin typeface="Arial MT"/>
                <a:cs typeface="Arial MT"/>
              </a:rPr>
              <a:t>personnel and </a:t>
            </a:r>
            <a:r>
              <a:rPr sz="2100" b="0" spc="10" dirty="0">
                <a:solidFill>
                  <a:srgbClr val="000000"/>
                </a:solidFill>
                <a:latin typeface="Arial MT"/>
                <a:cs typeface="Arial MT"/>
              </a:rPr>
              <a:t> </a:t>
            </a:r>
            <a:r>
              <a:rPr sz="2100" b="0" dirty="0">
                <a:solidFill>
                  <a:srgbClr val="000000"/>
                </a:solidFill>
                <a:latin typeface="Arial MT"/>
                <a:cs typeface="Arial MT"/>
              </a:rPr>
              <a:t>minimize additional </a:t>
            </a:r>
            <a:r>
              <a:rPr sz="2100" b="0" spc="5" dirty="0">
                <a:solidFill>
                  <a:srgbClr val="000000"/>
                </a:solidFill>
                <a:latin typeface="Arial MT"/>
                <a:cs typeface="Arial MT"/>
              </a:rPr>
              <a:t>injury </a:t>
            </a:r>
            <a:r>
              <a:rPr sz="2100" b="0" spc="-5" dirty="0">
                <a:solidFill>
                  <a:srgbClr val="000000"/>
                </a:solidFill>
                <a:latin typeface="Arial MT"/>
                <a:cs typeface="Arial MT"/>
              </a:rPr>
              <a:t>to </a:t>
            </a:r>
            <a:r>
              <a:rPr sz="2100" b="0" dirty="0">
                <a:solidFill>
                  <a:srgbClr val="000000"/>
                </a:solidFill>
                <a:latin typeface="Arial MT"/>
                <a:cs typeface="Arial MT"/>
              </a:rPr>
              <a:t> previously</a:t>
            </a:r>
            <a:r>
              <a:rPr sz="2100" b="0" spc="-90" dirty="0">
                <a:solidFill>
                  <a:srgbClr val="000000"/>
                </a:solidFill>
                <a:latin typeface="Arial MT"/>
                <a:cs typeface="Arial MT"/>
              </a:rPr>
              <a:t> </a:t>
            </a:r>
            <a:r>
              <a:rPr sz="2100" b="0" spc="5" dirty="0">
                <a:solidFill>
                  <a:srgbClr val="000000"/>
                </a:solidFill>
                <a:latin typeface="Arial MT"/>
                <a:cs typeface="Arial MT"/>
              </a:rPr>
              <a:t>injured</a:t>
            </a:r>
            <a:r>
              <a:rPr sz="2100" b="0" spc="-90" dirty="0">
                <a:solidFill>
                  <a:srgbClr val="000000"/>
                </a:solidFill>
                <a:latin typeface="Arial MT"/>
                <a:cs typeface="Arial MT"/>
              </a:rPr>
              <a:t> </a:t>
            </a:r>
            <a:r>
              <a:rPr sz="2100" b="0" dirty="0">
                <a:solidFill>
                  <a:srgbClr val="000000"/>
                </a:solidFill>
                <a:latin typeface="Arial MT"/>
                <a:cs typeface="Arial MT"/>
              </a:rPr>
              <a:t>Service</a:t>
            </a:r>
            <a:r>
              <a:rPr sz="2100" b="0" spc="-40" dirty="0">
                <a:solidFill>
                  <a:srgbClr val="000000"/>
                </a:solidFill>
                <a:latin typeface="Arial MT"/>
                <a:cs typeface="Arial MT"/>
              </a:rPr>
              <a:t> </a:t>
            </a:r>
            <a:r>
              <a:rPr sz="2100" b="0" spc="5" dirty="0">
                <a:solidFill>
                  <a:srgbClr val="000000"/>
                </a:solidFill>
                <a:latin typeface="Arial MT"/>
                <a:cs typeface="Arial MT"/>
              </a:rPr>
              <a:t>members</a:t>
            </a:r>
            <a:endParaRPr sz="2100">
              <a:latin typeface="Arial MT"/>
              <a:cs typeface="Arial MT"/>
            </a:endParaRPr>
          </a:p>
          <a:p>
            <a:pPr marL="356870" indent="-344805">
              <a:lnSpc>
                <a:spcPts val="2390"/>
              </a:lnSpc>
              <a:spcBef>
                <a:spcPts val="745"/>
              </a:spcBef>
              <a:buClr>
                <a:srgbClr val="F06131"/>
              </a:buClr>
              <a:buFont typeface="Calibri"/>
              <a:buChar char="▪"/>
              <a:tabLst>
                <a:tab pos="356870" algn="l"/>
                <a:tab pos="357505" algn="l"/>
              </a:tabLst>
            </a:pPr>
            <a:r>
              <a:rPr sz="2100" b="0" spc="5" dirty="0">
                <a:solidFill>
                  <a:srgbClr val="000000"/>
                </a:solidFill>
                <a:latin typeface="Arial MT"/>
                <a:cs typeface="Arial MT"/>
              </a:rPr>
              <a:t>Assist</a:t>
            </a:r>
            <a:r>
              <a:rPr sz="2100" b="0" spc="-50" dirty="0">
                <a:solidFill>
                  <a:srgbClr val="000000"/>
                </a:solidFill>
                <a:latin typeface="Arial MT"/>
                <a:cs typeface="Arial MT"/>
              </a:rPr>
              <a:t> </a:t>
            </a:r>
            <a:r>
              <a:rPr sz="2100" b="0" spc="5" dirty="0">
                <a:solidFill>
                  <a:srgbClr val="000000"/>
                </a:solidFill>
                <a:latin typeface="Arial MT"/>
                <a:cs typeface="Arial MT"/>
              </a:rPr>
              <a:t>in</a:t>
            </a:r>
            <a:r>
              <a:rPr sz="2100" b="0" spc="-35" dirty="0">
                <a:solidFill>
                  <a:srgbClr val="000000"/>
                </a:solidFill>
                <a:latin typeface="Arial MT"/>
                <a:cs typeface="Arial MT"/>
              </a:rPr>
              <a:t> </a:t>
            </a:r>
            <a:r>
              <a:rPr sz="2100" b="0" dirty="0">
                <a:solidFill>
                  <a:srgbClr val="000000"/>
                </a:solidFill>
                <a:latin typeface="Arial MT"/>
                <a:cs typeface="Arial MT"/>
              </a:rPr>
              <a:t>providing</a:t>
            </a:r>
            <a:r>
              <a:rPr sz="2100" b="0" spc="-85" dirty="0">
                <a:solidFill>
                  <a:srgbClr val="000000"/>
                </a:solidFill>
                <a:latin typeface="Arial MT"/>
                <a:cs typeface="Arial MT"/>
              </a:rPr>
              <a:t> </a:t>
            </a:r>
            <a:r>
              <a:rPr sz="2100" b="0" spc="5" dirty="0">
                <a:solidFill>
                  <a:srgbClr val="000000"/>
                </a:solidFill>
                <a:latin typeface="Arial MT"/>
                <a:cs typeface="Arial MT"/>
              </a:rPr>
              <a:t>self-aid</a:t>
            </a:r>
            <a:r>
              <a:rPr sz="2100" b="0" spc="-35" dirty="0">
                <a:solidFill>
                  <a:srgbClr val="000000"/>
                </a:solidFill>
                <a:latin typeface="Arial MT"/>
                <a:cs typeface="Arial MT"/>
              </a:rPr>
              <a:t> </a:t>
            </a:r>
            <a:r>
              <a:rPr sz="2100" b="0" spc="5" dirty="0">
                <a:solidFill>
                  <a:srgbClr val="000000"/>
                </a:solidFill>
                <a:latin typeface="Arial MT"/>
                <a:cs typeface="Arial MT"/>
              </a:rPr>
              <a:t>and</a:t>
            </a:r>
            <a:endParaRPr sz="2100">
              <a:latin typeface="Arial MT"/>
              <a:cs typeface="Arial MT"/>
            </a:endParaRPr>
          </a:p>
          <a:p>
            <a:pPr marL="356870">
              <a:lnSpc>
                <a:spcPts val="2390"/>
              </a:lnSpc>
            </a:pPr>
            <a:r>
              <a:rPr sz="2100" b="0" dirty="0">
                <a:solidFill>
                  <a:srgbClr val="000000"/>
                </a:solidFill>
                <a:latin typeface="Arial MT"/>
                <a:cs typeface="Arial MT"/>
              </a:rPr>
              <a:t>moving</a:t>
            </a:r>
            <a:r>
              <a:rPr sz="2100" b="0" spc="-65" dirty="0">
                <a:solidFill>
                  <a:srgbClr val="000000"/>
                </a:solidFill>
                <a:latin typeface="Arial MT"/>
                <a:cs typeface="Arial MT"/>
              </a:rPr>
              <a:t> </a:t>
            </a:r>
            <a:r>
              <a:rPr sz="2100" b="0" dirty="0">
                <a:solidFill>
                  <a:srgbClr val="000000"/>
                </a:solidFill>
                <a:latin typeface="Arial MT"/>
                <a:cs typeface="Arial MT"/>
              </a:rPr>
              <a:t>casualties,</a:t>
            </a:r>
            <a:r>
              <a:rPr sz="2100" b="0" spc="-80" dirty="0">
                <a:solidFill>
                  <a:srgbClr val="000000"/>
                </a:solidFill>
                <a:latin typeface="Arial MT"/>
                <a:cs typeface="Arial MT"/>
              </a:rPr>
              <a:t> </a:t>
            </a:r>
            <a:r>
              <a:rPr sz="2100" b="0" spc="5" dirty="0">
                <a:solidFill>
                  <a:srgbClr val="000000"/>
                </a:solidFill>
                <a:latin typeface="Arial MT"/>
                <a:cs typeface="Arial MT"/>
              </a:rPr>
              <a:t>if</a:t>
            </a:r>
            <a:r>
              <a:rPr sz="2100" b="0" spc="-35" dirty="0">
                <a:solidFill>
                  <a:srgbClr val="000000"/>
                </a:solidFill>
                <a:latin typeface="Arial MT"/>
                <a:cs typeface="Arial MT"/>
              </a:rPr>
              <a:t> </a:t>
            </a:r>
            <a:r>
              <a:rPr sz="2100" b="0" spc="5" dirty="0">
                <a:solidFill>
                  <a:srgbClr val="000000"/>
                </a:solidFill>
                <a:latin typeface="Arial MT"/>
                <a:cs typeface="Arial MT"/>
              </a:rPr>
              <a:t>feasible</a:t>
            </a:r>
            <a:endParaRPr sz="2100">
              <a:latin typeface="Arial MT"/>
              <a:cs typeface="Arial MT"/>
            </a:endParaRPr>
          </a:p>
        </p:txBody>
      </p:sp>
      <p:sp>
        <p:nvSpPr>
          <p:cNvPr id="11" name="object 11"/>
          <p:cNvSpPr/>
          <p:nvPr/>
        </p:nvSpPr>
        <p:spPr>
          <a:xfrm>
            <a:off x="6384035" y="4280915"/>
            <a:ext cx="0" cy="304165"/>
          </a:xfrm>
          <a:custGeom>
            <a:avLst/>
            <a:gdLst/>
            <a:ahLst/>
            <a:cxnLst/>
            <a:rect l="l" t="t" r="r" b="b"/>
            <a:pathLst>
              <a:path h="304164">
                <a:moveTo>
                  <a:pt x="0" y="304037"/>
                </a:moveTo>
                <a:lnTo>
                  <a:pt x="0" y="0"/>
                </a:lnTo>
              </a:path>
            </a:pathLst>
          </a:custGeom>
          <a:ln w="101600">
            <a:solidFill>
              <a:srgbClr val="CD9146"/>
            </a:solidFill>
          </a:ln>
        </p:spPr>
        <p:txBody>
          <a:bodyPr wrap="square" lIns="0" tIns="0" rIns="0" bIns="0" rtlCol="0"/>
          <a:lstStyle/>
          <a:p>
            <a:endParaRPr/>
          </a:p>
        </p:txBody>
      </p:sp>
      <p:sp>
        <p:nvSpPr>
          <p:cNvPr id="12" name="object 12"/>
          <p:cNvSpPr txBox="1"/>
          <p:nvPr/>
        </p:nvSpPr>
        <p:spPr>
          <a:xfrm>
            <a:off x="6317741" y="2382723"/>
            <a:ext cx="5525770" cy="3723004"/>
          </a:xfrm>
          <a:prstGeom prst="rect">
            <a:avLst/>
          </a:prstGeom>
        </p:spPr>
        <p:txBody>
          <a:bodyPr vert="horz" wrap="square" lIns="0" tIns="12700" rIns="0" bIns="0" rtlCol="0">
            <a:spAutoFit/>
          </a:bodyPr>
          <a:lstStyle/>
          <a:p>
            <a:pPr marL="1063625">
              <a:lnSpc>
                <a:spcPts val="2735"/>
              </a:lnSpc>
              <a:spcBef>
                <a:spcPts val="100"/>
              </a:spcBef>
            </a:pPr>
            <a:r>
              <a:rPr sz="2400" b="1" spc="-20" dirty="0">
                <a:solidFill>
                  <a:srgbClr val="CD9146"/>
                </a:solidFill>
                <a:latin typeface="Arial"/>
                <a:cs typeface="Arial"/>
              </a:rPr>
              <a:t>TACTICAL</a:t>
            </a:r>
            <a:endParaRPr sz="2400">
              <a:latin typeface="Arial"/>
              <a:cs typeface="Arial"/>
            </a:endParaRPr>
          </a:p>
          <a:p>
            <a:pPr marL="908050">
              <a:lnSpc>
                <a:spcPts val="2735"/>
              </a:lnSpc>
            </a:pPr>
            <a:r>
              <a:rPr sz="2400" b="1" dirty="0">
                <a:solidFill>
                  <a:srgbClr val="CD9146"/>
                </a:solidFill>
                <a:latin typeface="Arial"/>
                <a:cs typeface="Arial"/>
              </a:rPr>
              <a:t>FIELD</a:t>
            </a:r>
            <a:r>
              <a:rPr sz="2400" b="1" spc="-70" dirty="0">
                <a:solidFill>
                  <a:srgbClr val="CD9146"/>
                </a:solidFill>
                <a:latin typeface="Arial"/>
                <a:cs typeface="Arial"/>
              </a:rPr>
              <a:t> </a:t>
            </a:r>
            <a:r>
              <a:rPr sz="2400" b="1" spc="-25" dirty="0">
                <a:solidFill>
                  <a:srgbClr val="CD9146"/>
                </a:solidFill>
                <a:latin typeface="Arial"/>
                <a:cs typeface="Arial"/>
              </a:rPr>
              <a:t>CARE</a:t>
            </a:r>
            <a:endParaRPr sz="2400">
              <a:latin typeface="Arial"/>
              <a:cs typeface="Arial"/>
            </a:endParaRPr>
          </a:p>
          <a:p>
            <a:pPr>
              <a:lnSpc>
                <a:spcPct val="100000"/>
              </a:lnSpc>
              <a:spcBef>
                <a:spcPts val="10"/>
              </a:spcBef>
            </a:pPr>
            <a:endParaRPr sz="3050">
              <a:latin typeface="Arial"/>
              <a:cs typeface="Arial"/>
            </a:endParaRPr>
          </a:p>
          <a:p>
            <a:pPr marL="12700">
              <a:lnSpc>
                <a:spcPts val="2390"/>
              </a:lnSpc>
            </a:pPr>
            <a:r>
              <a:rPr sz="2100" spc="-5" dirty="0">
                <a:latin typeface="Arial MT"/>
                <a:cs typeface="Arial MT"/>
              </a:rPr>
              <a:t>In</a:t>
            </a:r>
            <a:r>
              <a:rPr sz="2100" spc="-20" dirty="0">
                <a:latin typeface="Arial MT"/>
                <a:cs typeface="Arial MT"/>
              </a:rPr>
              <a:t> </a:t>
            </a:r>
            <a:r>
              <a:rPr sz="2100" spc="5" dirty="0">
                <a:latin typeface="Arial MT"/>
                <a:cs typeface="Arial MT"/>
              </a:rPr>
              <a:t>a</a:t>
            </a:r>
            <a:r>
              <a:rPr sz="2100" spc="-20" dirty="0">
                <a:latin typeface="Arial MT"/>
                <a:cs typeface="Arial MT"/>
              </a:rPr>
              <a:t> </a:t>
            </a:r>
            <a:r>
              <a:rPr sz="2100" b="1" spc="10" dirty="0">
                <a:latin typeface="Arial"/>
                <a:cs typeface="Arial"/>
              </a:rPr>
              <a:t>TFC</a:t>
            </a:r>
            <a:r>
              <a:rPr sz="2100" b="1" spc="-30" dirty="0">
                <a:latin typeface="Arial"/>
                <a:cs typeface="Arial"/>
              </a:rPr>
              <a:t> </a:t>
            </a:r>
            <a:r>
              <a:rPr sz="2100" spc="5" dirty="0">
                <a:latin typeface="Arial MT"/>
                <a:cs typeface="Arial MT"/>
              </a:rPr>
              <a:t>situation,</a:t>
            </a:r>
            <a:r>
              <a:rPr sz="2100" spc="-75" dirty="0">
                <a:latin typeface="Arial MT"/>
                <a:cs typeface="Arial MT"/>
              </a:rPr>
              <a:t> </a:t>
            </a:r>
            <a:r>
              <a:rPr sz="2100" dirty="0">
                <a:latin typeface="Arial MT"/>
                <a:cs typeface="Arial MT"/>
              </a:rPr>
              <a:t>the</a:t>
            </a:r>
            <a:r>
              <a:rPr sz="2100" spc="-10" dirty="0">
                <a:latin typeface="Arial MT"/>
                <a:cs typeface="Arial MT"/>
              </a:rPr>
              <a:t> </a:t>
            </a:r>
            <a:r>
              <a:rPr sz="2100" spc="5" dirty="0">
                <a:latin typeface="Arial MT"/>
                <a:cs typeface="Arial MT"/>
              </a:rPr>
              <a:t>Combat</a:t>
            </a:r>
            <a:r>
              <a:rPr sz="2100" spc="-75" dirty="0">
                <a:latin typeface="Arial MT"/>
                <a:cs typeface="Arial MT"/>
              </a:rPr>
              <a:t> </a:t>
            </a:r>
            <a:r>
              <a:rPr sz="2100" spc="5" dirty="0">
                <a:latin typeface="Arial MT"/>
                <a:cs typeface="Arial MT"/>
              </a:rPr>
              <a:t>Lifesaver</a:t>
            </a:r>
            <a:endParaRPr sz="2100">
              <a:latin typeface="Arial MT"/>
              <a:cs typeface="Arial MT"/>
            </a:endParaRPr>
          </a:p>
          <a:p>
            <a:pPr marL="12700">
              <a:lnSpc>
                <a:spcPts val="2390"/>
              </a:lnSpc>
            </a:pPr>
            <a:r>
              <a:rPr sz="2100" spc="5" dirty="0">
                <a:latin typeface="Arial MT"/>
                <a:cs typeface="Arial MT"/>
              </a:rPr>
              <a:t>should:</a:t>
            </a:r>
            <a:endParaRPr sz="2100">
              <a:latin typeface="Arial MT"/>
              <a:cs typeface="Arial MT"/>
            </a:endParaRPr>
          </a:p>
          <a:p>
            <a:pPr marL="356870" indent="-344805">
              <a:lnSpc>
                <a:spcPct val="100000"/>
              </a:lnSpc>
              <a:spcBef>
                <a:spcPts val="745"/>
              </a:spcBef>
              <a:buClr>
                <a:srgbClr val="F06131"/>
              </a:buClr>
              <a:buFont typeface="Calibri"/>
              <a:buChar char="▪"/>
              <a:tabLst>
                <a:tab pos="356870" algn="l"/>
                <a:tab pos="357505" algn="l"/>
              </a:tabLst>
            </a:pPr>
            <a:r>
              <a:rPr sz="2100" dirty="0">
                <a:latin typeface="Arial MT"/>
                <a:cs typeface="Arial MT"/>
              </a:rPr>
              <a:t>Maintain</a:t>
            </a:r>
            <a:r>
              <a:rPr sz="2100" spc="-70" dirty="0">
                <a:latin typeface="Arial MT"/>
                <a:cs typeface="Arial MT"/>
              </a:rPr>
              <a:t> </a:t>
            </a:r>
            <a:r>
              <a:rPr sz="2100" dirty="0">
                <a:latin typeface="Arial MT"/>
                <a:cs typeface="Arial MT"/>
              </a:rPr>
              <a:t>security</a:t>
            </a:r>
            <a:r>
              <a:rPr sz="2100" spc="-25" dirty="0">
                <a:latin typeface="Arial MT"/>
                <a:cs typeface="Arial MT"/>
              </a:rPr>
              <a:t> </a:t>
            </a:r>
            <a:r>
              <a:rPr sz="2100" spc="5" dirty="0">
                <a:latin typeface="Arial MT"/>
                <a:cs typeface="Arial MT"/>
              </a:rPr>
              <a:t>and</a:t>
            </a:r>
            <a:r>
              <a:rPr sz="2100" spc="-45" dirty="0">
                <a:latin typeface="Arial MT"/>
                <a:cs typeface="Arial MT"/>
              </a:rPr>
              <a:t> </a:t>
            </a:r>
            <a:r>
              <a:rPr sz="2100" dirty="0">
                <a:latin typeface="Arial MT"/>
                <a:cs typeface="Arial MT"/>
              </a:rPr>
              <a:t>situational</a:t>
            </a:r>
            <a:r>
              <a:rPr sz="2100" spc="-10" dirty="0">
                <a:latin typeface="Arial MT"/>
                <a:cs typeface="Arial MT"/>
              </a:rPr>
              <a:t> </a:t>
            </a:r>
            <a:r>
              <a:rPr sz="2100" spc="-5" dirty="0">
                <a:latin typeface="Arial MT"/>
                <a:cs typeface="Arial MT"/>
              </a:rPr>
              <a:t>awareness</a:t>
            </a:r>
            <a:endParaRPr sz="2100">
              <a:latin typeface="Arial MT"/>
              <a:cs typeface="Arial MT"/>
            </a:endParaRPr>
          </a:p>
          <a:p>
            <a:pPr marL="356870" indent="-344805">
              <a:lnSpc>
                <a:spcPct val="100000"/>
              </a:lnSpc>
              <a:spcBef>
                <a:spcPts val="745"/>
              </a:spcBef>
              <a:buClr>
                <a:srgbClr val="F06131"/>
              </a:buClr>
              <a:buFont typeface="Calibri"/>
              <a:buChar char="▪"/>
              <a:tabLst>
                <a:tab pos="356870" algn="l"/>
                <a:tab pos="357505" algn="l"/>
              </a:tabLst>
            </a:pPr>
            <a:r>
              <a:rPr sz="2100" spc="5" dirty="0">
                <a:latin typeface="Arial MT"/>
                <a:cs typeface="Arial MT"/>
              </a:rPr>
              <a:t>Perform</a:t>
            </a:r>
            <a:r>
              <a:rPr sz="2100" spc="-80" dirty="0">
                <a:latin typeface="Arial MT"/>
                <a:cs typeface="Arial MT"/>
              </a:rPr>
              <a:t> </a:t>
            </a:r>
            <a:r>
              <a:rPr sz="2100" dirty="0">
                <a:latin typeface="Arial MT"/>
                <a:cs typeface="Arial MT"/>
              </a:rPr>
              <a:t>casualty</a:t>
            </a:r>
            <a:r>
              <a:rPr sz="2100" spc="-60" dirty="0">
                <a:latin typeface="Arial MT"/>
                <a:cs typeface="Arial MT"/>
              </a:rPr>
              <a:t> </a:t>
            </a:r>
            <a:r>
              <a:rPr sz="2100" dirty="0">
                <a:latin typeface="Arial MT"/>
                <a:cs typeface="Arial MT"/>
              </a:rPr>
              <a:t>assessments</a:t>
            </a:r>
            <a:endParaRPr sz="2100">
              <a:latin typeface="Arial MT"/>
              <a:cs typeface="Arial MT"/>
            </a:endParaRPr>
          </a:p>
          <a:p>
            <a:pPr marL="356870" marR="245110" indent="-344805">
              <a:lnSpc>
                <a:spcPts val="2260"/>
              </a:lnSpc>
              <a:spcBef>
                <a:spcPts val="1065"/>
              </a:spcBef>
              <a:buClr>
                <a:srgbClr val="F06131"/>
              </a:buClr>
              <a:buFont typeface="Calibri"/>
              <a:buChar char="▪"/>
              <a:tabLst>
                <a:tab pos="356870" algn="l"/>
                <a:tab pos="357505" algn="l"/>
              </a:tabLst>
            </a:pPr>
            <a:r>
              <a:rPr sz="2100" spc="5" dirty="0">
                <a:latin typeface="Arial MT"/>
                <a:cs typeface="Arial MT"/>
              </a:rPr>
              <a:t>Follow MARCH </a:t>
            </a:r>
            <a:r>
              <a:rPr sz="2100" spc="20" dirty="0">
                <a:latin typeface="Arial MT"/>
                <a:cs typeface="Arial MT"/>
              </a:rPr>
              <a:t>PAWS </a:t>
            </a:r>
            <a:r>
              <a:rPr sz="2100" dirty="0">
                <a:latin typeface="Arial MT"/>
                <a:cs typeface="Arial MT"/>
              </a:rPr>
              <a:t>protocol </a:t>
            </a:r>
            <a:r>
              <a:rPr sz="2100" spc="-5" dirty="0">
                <a:latin typeface="Arial MT"/>
                <a:cs typeface="Arial MT"/>
              </a:rPr>
              <a:t>to </a:t>
            </a:r>
            <a:r>
              <a:rPr sz="2100" dirty="0">
                <a:latin typeface="Arial MT"/>
                <a:cs typeface="Arial MT"/>
              </a:rPr>
              <a:t>render </a:t>
            </a:r>
            <a:r>
              <a:rPr sz="2100" spc="-570" dirty="0">
                <a:latin typeface="Arial MT"/>
                <a:cs typeface="Arial MT"/>
              </a:rPr>
              <a:t> </a:t>
            </a:r>
            <a:r>
              <a:rPr sz="2100" spc="5" dirty="0">
                <a:latin typeface="Arial MT"/>
                <a:cs typeface="Arial MT"/>
              </a:rPr>
              <a:t>any</a:t>
            </a:r>
            <a:r>
              <a:rPr sz="2100" spc="-40" dirty="0">
                <a:latin typeface="Arial MT"/>
                <a:cs typeface="Arial MT"/>
              </a:rPr>
              <a:t> </a:t>
            </a:r>
            <a:r>
              <a:rPr sz="2100" dirty="0">
                <a:latin typeface="Arial MT"/>
                <a:cs typeface="Arial MT"/>
              </a:rPr>
              <a:t>treatments</a:t>
            </a:r>
            <a:r>
              <a:rPr sz="2100" spc="-40" dirty="0">
                <a:latin typeface="Arial MT"/>
                <a:cs typeface="Arial MT"/>
              </a:rPr>
              <a:t> </a:t>
            </a:r>
            <a:r>
              <a:rPr sz="2100" dirty="0">
                <a:latin typeface="Arial MT"/>
                <a:cs typeface="Arial MT"/>
              </a:rPr>
              <a:t>they</a:t>
            </a:r>
            <a:r>
              <a:rPr sz="2100" spc="-35" dirty="0">
                <a:latin typeface="Arial MT"/>
                <a:cs typeface="Arial MT"/>
              </a:rPr>
              <a:t> </a:t>
            </a:r>
            <a:r>
              <a:rPr sz="2100" dirty="0">
                <a:latin typeface="Arial MT"/>
                <a:cs typeface="Arial MT"/>
              </a:rPr>
              <a:t>have</a:t>
            </a:r>
            <a:r>
              <a:rPr sz="2100" spc="-15" dirty="0">
                <a:latin typeface="Arial MT"/>
                <a:cs typeface="Arial MT"/>
              </a:rPr>
              <a:t> </a:t>
            </a:r>
            <a:r>
              <a:rPr sz="2100" spc="5" dirty="0">
                <a:latin typeface="Arial MT"/>
                <a:cs typeface="Arial MT"/>
              </a:rPr>
              <a:t>been</a:t>
            </a:r>
            <a:r>
              <a:rPr sz="2100" spc="-60" dirty="0">
                <a:latin typeface="Arial MT"/>
                <a:cs typeface="Arial MT"/>
              </a:rPr>
              <a:t> </a:t>
            </a:r>
            <a:r>
              <a:rPr sz="2100" dirty="0">
                <a:latin typeface="Arial MT"/>
                <a:cs typeface="Arial MT"/>
              </a:rPr>
              <a:t>trained</a:t>
            </a:r>
            <a:r>
              <a:rPr sz="2100" spc="-60" dirty="0">
                <a:latin typeface="Arial MT"/>
                <a:cs typeface="Arial MT"/>
              </a:rPr>
              <a:t> </a:t>
            </a:r>
            <a:r>
              <a:rPr sz="2100" spc="5" dirty="0">
                <a:latin typeface="Arial MT"/>
                <a:cs typeface="Arial MT"/>
              </a:rPr>
              <a:t>on</a:t>
            </a:r>
            <a:endParaRPr sz="2100">
              <a:latin typeface="Arial MT"/>
              <a:cs typeface="Arial MT"/>
            </a:endParaRPr>
          </a:p>
          <a:p>
            <a:pPr marL="356870" indent="-344805">
              <a:lnSpc>
                <a:spcPct val="100000"/>
              </a:lnSpc>
              <a:spcBef>
                <a:spcPts val="705"/>
              </a:spcBef>
              <a:buClr>
                <a:srgbClr val="F06131"/>
              </a:buClr>
              <a:buFont typeface="Calibri"/>
              <a:buChar char="▪"/>
              <a:tabLst>
                <a:tab pos="356870" algn="l"/>
                <a:tab pos="357505" algn="l"/>
              </a:tabLst>
            </a:pPr>
            <a:r>
              <a:rPr sz="2100" spc="5" dirty="0">
                <a:latin typeface="Arial MT"/>
                <a:cs typeface="Arial MT"/>
              </a:rPr>
              <a:t>Support</a:t>
            </a:r>
            <a:r>
              <a:rPr sz="2100" spc="-75" dirty="0">
                <a:latin typeface="Arial MT"/>
                <a:cs typeface="Arial MT"/>
              </a:rPr>
              <a:t> </a:t>
            </a:r>
            <a:r>
              <a:rPr sz="2100" dirty="0">
                <a:latin typeface="Arial MT"/>
                <a:cs typeface="Arial MT"/>
              </a:rPr>
              <a:t>the</a:t>
            </a:r>
            <a:r>
              <a:rPr sz="2100" spc="-20" dirty="0">
                <a:latin typeface="Arial MT"/>
                <a:cs typeface="Arial MT"/>
              </a:rPr>
              <a:t> </a:t>
            </a:r>
            <a:r>
              <a:rPr sz="2100" spc="5" dirty="0">
                <a:latin typeface="Arial MT"/>
                <a:cs typeface="Arial MT"/>
              </a:rPr>
              <a:t>CMC</a:t>
            </a:r>
            <a:r>
              <a:rPr sz="2100" spc="-55" dirty="0">
                <a:latin typeface="Arial MT"/>
                <a:cs typeface="Arial MT"/>
              </a:rPr>
              <a:t> </a:t>
            </a:r>
            <a:r>
              <a:rPr sz="2100" spc="5" dirty="0">
                <a:latin typeface="Arial MT"/>
                <a:cs typeface="Arial MT"/>
              </a:rPr>
              <a:t>or</a:t>
            </a:r>
            <a:r>
              <a:rPr sz="2100" dirty="0">
                <a:latin typeface="Arial MT"/>
                <a:cs typeface="Arial MT"/>
              </a:rPr>
              <a:t> </a:t>
            </a:r>
            <a:r>
              <a:rPr sz="2100" spc="10" dirty="0">
                <a:latin typeface="Arial MT"/>
                <a:cs typeface="Arial MT"/>
              </a:rPr>
              <a:t>CPP,</a:t>
            </a:r>
            <a:r>
              <a:rPr sz="2100" spc="-75" dirty="0">
                <a:latin typeface="Arial MT"/>
                <a:cs typeface="Arial MT"/>
              </a:rPr>
              <a:t> </a:t>
            </a:r>
            <a:r>
              <a:rPr sz="2100" spc="5" dirty="0">
                <a:latin typeface="Arial MT"/>
                <a:cs typeface="Arial MT"/>
              </a:rPr>
              <a:t>as</a:t>
            </a:r>
            <a:r>
              <a:rPr sz="2100" spc="-15" dirty="0">
                <a:latin typeface="Arial MT"/>
                <a:cs typeface="Arial MT"/>
              </a:rPr>
              <a:t> </a:t>
            </a:r>
            <a:r>
              <a:rPr sz="2100" dirty="0">
                <a:latin typeface="Arial MT"/>
                <a:cs typeface="Arial MT"/>
              </a:rPr>
              <a:t>directed</a:t>
            </a:r>
            <a:endParaRPr sz="2100">
              <a:latin typeface="Arial MT"/>
              <a:cs typeface="Arial MT"/>
            </a:endParaRPr>
          </a:p>
        </p:txBody>
      </p:sp>
      <p:sp>
        <p:nvSpPr>
          <p:cNvPr id="13" name="object 13"/>
          <p:cNvSpPr/>
          <p:nvPr/>
        </p:nvSpPr>
        <p:spPr>
          <a:xfrm>
            <a:off x="6359652" y="2327148"/>
            <a:ext cx="3584575" cy="875030"/>
          </a:xfrm>
          <a:custGeom>
            <a:avLst/>
            <a:gdLst/>
            <a:ahLst/>
            <a:cxnLst/>
            <a:rect l="l" t="t" r="r" b="b"/>
            <a:pathLst>
              <a:path w="3584575" h="875030">
                <a:moveTo>
                  <a:pt x="0" y="130175"/>
                </a:moveTo>
                <a:lnTo>
                  <a:pt x="10231" y="79509"/>
                </a:lnTo>
                <a:lnTo>
                  <a:pt x="38131" y="38131"/>
                </a:lnTo>
                <a:lnTo>
                  <a:pt x="79509" y="10231"/>
                </a:lnTo>
                <a:lnTo>
                  <a:pt x="130175" y="0"/>
                </a:lnTo>
                <a:lnTo>
                  <a:pt x="3454273" y="0"/>
                </a:lnTo>
                <a:lnTo>
                  <a:pt x="3504938" y="10231"/>
                </a:lnTo>
                <a:lnTo>
                  <a:pt x="3546316" y="38131"/>
                </a:lnTo>
                <a:lnTo>
                  <a:pt x="3574216" y="79509"/>
                </a:lnTo>
                <a:lnTo>
                  <a:pt x="3584448" y="130175"/>
                </a:lnTo>
                <a:lnTo>
                  <a:pt x="3584448" y="744601"/>
                </a:lnTo>
                <a:lnTo>
                  <a:pt x="3574216" y="795266"/>
                </a:lnTo>
                <a:lnTo>
                  <a:pt x="3546316" y="836644"/>
                </a:lnTo>
                <a:lnTo>
                  <a:pt x="3504938" y="864544"/>
                </a:lnTo>
                <a:lnTo>
                  <a:pt x="3454273" y="874776"/>
                </a:lnTo>
                <a:lnTo>
                  <a:pt x="130175" y="874776"/>
                </a:lnTo>
                <a:lnTo>
                  <a:pt x="79509" y="864544"/>
                </a:lnTo>
                <a:lnTo>
                  <a:pt x="38131" y="836644"/>
                </a:lnTo>
                <a:lnTo>
                  <a:pt x="10231" y="795266"/>
                </a:lnTo>
                <a:lnTo>
                  <a:pt x="0" y="744601"/>
                </a:lnTo>
                <a:lnTo>
                  <a:pt x="0" y="130175"/>
                </a:lnTo>
                <a:close/>
              </a:path>
            </a:pathLst>
          </a:custGeom>
          <a:ln w="63500">
            <a:solidFill>
              <a:srgbClr val="CD9146"/>
            </a:solidFill>
          </a:ln>
        </p:spPr>
        <p:txBody>
          <a:bodyPr wrap="square" lIns="0" tIns="0" rIns="0" bIns="0" rtlCol="0"/>
          <a:lstStyle/>
          <a:p>
            <a:endParaRPr/>
          </a:p>
        </p:txBody>
      </p:sp>
      <p:sp>
        <p:nvSpPr>
          <p:cNvPr id="14" name="object 14"/>
          <p:cNvSpPr/>
          <p:nvPr/>
        </p:nvSpPr>
        <p:spPr>
          <a:xfrm>
            <a:off x="781812" y="2321051"/>
            <a:ext cx="3237230" cy="875030"/>
          </a:xfrm>
          <a:custGeom>
            <a:avLst/>
            <a:gdLst/>
            <a:ahLst/>
            <a:cxnLst/>
            <a:rect l="l" t="t" r="r" b="b"/>
            <a:pathLst>
              <a:path w="3237229" h="875030">
                <a:moveTo>
                  <a:pt x="0" y="130175"/>
                </a:moveTo>
                <a:lnTo>
                  <a:pt x="10229" y="79509"/>
                </a:lnTo>
                <a:lnTo>
                  <a:pt x="38126" y="38131"/>
                </a:lnTo>
                <a:lnTo>
                  <a:pt x="79504" y="10231"/>
                </a:lnTo>
                <a:lnTo>
                  <a:pt x="130175" y="0"/>
                </a:lnTo>
                <a:lnTo>
                  <a:pt x="3106801" y="0"/>
                </a:lnTo>
                <a:lnTo>
                  <a:pt x="3157466" y="10231"/>
                </a:lnTo>
                <a:lnTo>
                  <a:pt x="3198844" y="38131"/>
                </a:lnTo>
                <a:lnTo>
                  <a:pt x="3226744" y="79509"/>
                </a:lnTo>
                <a:lnTo>
                  <a:pt x="3236976" y="130175"/>
                </a:lnTo>
                <a:lnTo>
                  <a:pt x="3236976" y="744601"/>
                </a:lnTo>
                <a:lnTo>
                  <a:pt x="3226744" y="795266"/>
                </a:lnTo>
                <a:lnTo>
                  <a:pt x="3198844" y="836644"/>
                </a:lnTo>
                <a:lnTo>
                  <a:pt x="3157466" y="864544"/>
                </a:lnTo>
                <a:lnTo>
                  <a:pt x="3106801" y="874776"/>
                </a:lnTo>
                <a:lnTo>
                  <a:pt x="130175" y="874776"/>
                </a:lnTo>
                <a:lnTo>
                  <a:pt x="79504" y="864544"/>
                </a:lnTo>
                <a:lnTo>
                  <a:pt x="38126" y="836644"/>
                </a:lnTo>
                <a:lnTo>
                  <a:pt x="10229" y="795266"/>
                </a:lnTo>
                <a:lnTo>
                  <a:pt x="0" y="744601"/>
                </a:lnTo>
                <a:lnTo>
                  <a:pt x="0" y="130175"/>
                </a:lnTo>
                <a:close/>
              </a:path>
            </a:pathLst>
          </a:custGeom>
          <a:ln w="63500">
            <a:solidFill>
              <a:srgbClr val="CD9146"/>
            </a:solidFill>
          </a:ln>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21</a:t>
            </a:fld>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prstGeom prst="rect">
            <a:avLst/>
          </a:prstGeom>
        </p:spPr>
        <p:txBody>
          <a:bodyPr vert="horz" wrap="square" lIns="0" tIns="5715" rIns="0" bIns="0" rtlCol="0">
            <a:spAutoFit/>
          </a:bodyPr>
          <a:lstStyle/>
          <a:p>
            <a:pPr marL="13335" marR="5080" indent="557530">
              <a:lnSpc>
                <a:spcPts val="4470"/>
              </a:lnSpc>
              <a:spcBef>
                <a:spcPts val="45"/>
              </a:spcBef>
            </a:pPr>
            <a:r>
              <a:rPr dirty="0">
                <a:solidFill>
                  <a:srgbClr val="BB8542"/>
                </a:solidFill>
              </a:rPr>
              <a:t>ROLES</a:t>
            </a:r>
            <a:r>
              <a:rPr spc="-20" dirty="0">
                <a:solidFill>
                  <a:srgbClr val="BB8542"/>
                </a:solidFill>
              </a:rPr>
              <a:t> </a:t>
            </a:r>
            <a:r>
              <a:rPr spc="-40" dirty="0"/>
              <a:t>AND</a:t>
            </a:r>
            <a:r>
              <a:rPr spc="100" dirty="0"/>
              <a:t> </a:t>
            </a:r>
            <a:r>
              <a:rPr dirty="0">
                <a:solidFill>
                  <a:srgbClr val="BB8542"/>
                </a:solidFill>
              </a:rPr>
              <a:t>RESPONSIBILITIES </a:t>
            </a:r>
            <a:r>
              <a:rPr spc="5" dirty="0">
                <a:solidFill>
                  <a:srgbClr val="BB8542"/>
                </a:solidFill>
              </a:rPr>
              <a:t> </a:t>
            </a:r>
            <a:r>
              <a:rPr dirty="0"/>
              <a:t>OF</a:t>
            </a:r>
            <a:r>
              <a:rPr spc="-40" dirty="0"/>
              <a:t> </a:t>
            </a:r>
            <a:r>
              <a:rPr dirty="0"/>
              <a:t>THE</a:t>
            </a:r>
            <a:r>
              <a:rPr spc="-25" dirty="0"/>
              <a:t> </a:t>
            </a:r>
            <a:r>
              <a:rPr spc="-20" dirty="0"/>
              <a:t>COMBAT</a:t>
            </a:r>
            <a:r>
              <a:rPr spc="75" dirty="0"/>
              <a:t> </a:t>
            </a:r>
            <a:r>
              <a:rPr dirty="0"/>
              <a:t>MEDIC/CORPSMEN</a:t>
            </a:r>
          </a:p>
        </p:txBody>
      </p:sp>
      <p:sp>
        <p:nvSpPr>
          <p:cNvPr id="5" name="object 5"/>
          <p:cNvSpPr txBox="1"/>
          <p:nvPr/>
        </p:nvSpPr>
        <p:spPr>
          <a:xfrm>
            <a:off x="4455414" y="3455289"/>
            <a:ext cx="1905635" cy="314960"/>
          </a:xfrm>
          <a:prstGeom prst="rect">
            <a:avLst/>
          </a:prstGeom>
        </p:spPr>
        <p:txBody>
          <a:bodyPr vert="horz" wrap="square" lIns="0" tIns="12065" rIns="0" bIns="0" rtlCol="0">
            <a:spAutoFit/>
          </a:bodyPr>
          <a:lstStyle/>
          <a:p>
            <a:pPr marL="12700">
              <a:lnSpc>
                <a:spcPct val="100000"/>
              </a:lnSpc>
              <a:spcBef>
                <a:spcPts val="95"/>
              </a:spcBef>
            </a:pPr>
            <a:r>
              <a:rPr sz="1900" spc="-10" dirty="0">
                <a:latin typeface="Arial MT"/>
                <a:cs typeface="Arial MT"/>
              </a:rPr>
              <a:t>The</a:t>
            </a:r>
            <a:r>
              <a:rPr sz="1900" spc="-15" dirty="0">
                <a:latin typeface="Arial MT"/>
                <a:cs typeface="Arial MT"/>
              </a:rPr>
              <a:t> </a:t>
            </a:r>
            <a:r>
              <a:rPr sz="1900" b="1" spc="5" dirty="0">
                <a:latin typeface="Arial"/>
                <a:cs typeface="Arial"/>
              </a:rPr>
              <a:t>CMC</a:t>
            </a:r>
            <a:r>
              <a:rPr sz="1900" b="1" spc="-60" dirty="0">
                <a:latin typeface="Arial"/>
                <a:cs typeface="Arial"/>
              </a:rPr>
              <a:t> </a:t>
            </a:r>
            <a:r>
              <a:rPr sz="1900" dirty="0">
                <a:latin typeface="Arial MT"/>
                <a:cs typeface="Arial MT"/>
              </a:rPr>
              <a:t>should:</a:t>
            </a:r>
            <a:endParaRPr sz="1900">
              <a:latin typeface="Arial MT"/>
              <a:cs typeface="Arial MT"/>
            </a:endParaRPr>
          </a:p>
        </p:txBody>
      </p:sp>
      <p:sp>
        <p:nvSpPr>
          <p:cNvPr id="6" name="object 6"/>
          <p:cNvSpPr txBox="1"/>
          <p:nvPr/>
        </p:nvSpPr>
        <p:spPr>
          <a:xfrm>
            <a:off x="4687061" y="3845433"/>
            <a:ext cx="2762250" cy="2653665"/>
          </a:xfrm>
          <a:prstGeom prst="rect">
            <a:avLst/>
          </a:prstGeom>
        </p:spPr>
        <p:txBody>
          <a:bodyPr vert="horz" wrap="square" lIns="0" tIns="40640" rIns="0" bIns="0" rtlCol="0">
            <a:spAutoFit/>
          </a:bodyPr>
          <a:lstStyle/>
          <a:p>
            <a:pPr marL="12700" marR="5080">
              <a:lnSpc>
                <a:spcPct val="90100"/>
              </a:lnSpc>
              <a:spcBef>
                <a:spcPts val="320"/>
              </a:spcBef>
            </a:pPr>
            <a:r>
              <a:rPr sz="1900" spc="-5" dirty="0">
                <a:latin typeface="Arial MT"/>
                <a:cs typeface="Arial MT"/>
              </a:rPr>
              <a:t>Assume the </a:t>
            </a:r>
            <a:r>
              <a:rPr sz="1900" b="1" spc="-5" dirty="0">
                <a:latin typeface="Arial"/>
                <a:cs typeface="Arial"/>
              </a:rPr>
              <a:t>primary role </a:t>
            </a:r>
            <a:r>
              <a:rPr sz="1900" b="1" spc="-515" dirty="0">
                <a:latin typeface="Arial"/>
                <a:cs typeface="Arial"/>
              </a:rPr>
              <a:t> </a:t>
            </a:r>
            <a:r>
              <a:rPr sz="1900" spc="5" dirty="0">
                <a:latin typeface="Arial MT"/>
                <a:cs typeface="Arial MT"/>
              </a:rPr>
              <a:t>for </a:t>
            </a:r>
            <a:r>
              <a:rPr sz="1900" dirty="0">
                <a:latin typeface="Arial MT"/>
                <a:cs typeface="Arial MT"/>
              </a:rPr>
              <a:t>casualty assessment </a:t>
            </a:r>
            <a:r>
              <a:rPr sz="1900" spc="5" dirty="0">
                <a:latin typeface="Arial MT"/>
                <a:cs typeface="Arial MT"/>
              </a:rPr>
              <a:t> </a:t>
            </a:r>
            <a:r>
              <a:rPr sz="1900" spc="-5" dirty="0">
                <a:latin typeface="Arial MT"/>
                <a:cs typeface="Arial MT"/>
              </a:rPr>
              <a:t>and</a:t>
            </a:r>
            <a:r>
              <a:rPr sz="1900" spc="20" dirty="0">
                <a:latin typeface="Arial MT"/>
                <a:cs typeface="Arial MT"/>
              </a:rPr>
              <a:t> </a:t>
            </a:r>
            <a:r>
              <a:rPr sz="1900" spc="-5" dirty="0">
                <a:latin typeface="Arial MT"/>
                <a:cs typeface="Arial MT"/>
              </a:rPr>
              <a:t>treatment</a:t>
            </a:r>
            <a:endParaRPr sz="1900">
              <a:latin typeface="Arial MT"/>
              <a:cs typeface="Arial MT"/>
            </a:endParaRPr>
          </a:p>
          <a:p>
            <a:pPr marL="12700" marR="43815">
              <a:lnSpc>
                <a:spcPct val="89900"/>
              </a:lnSpc>
              <a:spcBef>
                <a:spcPts val="1000"/>
              </a:spcBef>
            </a:pPr>
            <a:r>
              <a:rPr sz="1900" spc="-5" dirty="0">
                <a:latin typeface="Arial MT"/>
                <a:cs typeface="Arial MT"/>
              </a:rPr>
              <a:t>Manage</a:t>
            </a:r>
            <a:r>
              <a:rPr sz="1900" spc="40" dirty="0">
                <a:latin typeface="Arial MT"/>
                <a:cs typeface="Arial MT"/>
              </a:rPr>
              <a:t> </a:t>
            </a:r>
            <a:r>
              <a:rPr sz="1900" spc="-5" dirty="0">
                <a:latin typeface="Arial MT"/>
                <a:cs typeface="Arial MT"/>
              </a:rPr>
              <a:t>and</a:t>
            </a:r>
            <a:r>
              <a:rPr sz="1900" spc="20" dirty="0">
                <a:latin typeface="Arial MT"/>
                <a:cs typeface="Arial MT"/>
              </a:rPr>
              <a:t> </a:t>
            </a:r>
            <a:r>
              <a:rPr sz="1900" dirty="0">
                <a:latin typeface="Arial MT"/>
                <a:cs typeface="Arial MT"/>
              </a:rPr>
              <a:t>direct </a:t>
            </a:r>
            <a:r>
              <a:rPr sz="1900" spc="5" dirty="0">
                <a:latin typeface="Arial MT"/>
                <a:cs typeface="Arial MT"/>
              </a:rPr>
              <a:t> </a:t>
            </a:r>
            <a:r>
              <a:rPr sz="1900" dirty="0">
                <a:latin typeface="Arial MT"/>
                <a:cs typeface="Arial MT"/>
              </a:rPr>
              <a:t>casualty</a:t>
            </a:r>
            <a:r>
              <a:rPr sz="1900" spc="-40" dirty="0">
                <a:latin typeface="Arial MT"/>
                <a:cs typeface="Arial MT"/>
              </a:rPr>
              <a:t> </a:t>
            </a:r>
            <a:r>
              <a:rPr sz="1900" dirty="0">
                <a:latin typeface="Arial MT"/>
                <a:cs typeface="Arial MT"/>
              </a:rPr>
              <a:t>response </a:t>
            </a:r>
            <a:r>
              <a:rPr sz="1900" spc="5" dirty="0">
                <a:latin typeface="Arial MT"/>
                <a:cs typeface="Arial MT"/>
              </a:rPr>
              <a:t>efforts </a:t>
            </a:r>
            <a:r>
              <a:rPr sz="1900" spc="-515" dirty="0">
                <a:latin typeface="Arial MT"/>
                <a:cs typeface="Arial MT"/>
              </a:rPr>
              <a:t> </a:t>
            </a:r>
            <a:r>
              <a:rPr sz="1900" dirty="0">
                <a:latin typeface="Arial MT"/>
                <a:cs typeface="Arial MT"/>
              </a:rPr>
              <a:t>utilizing all available </a:t>
            </a:r>
            <a:r>
              <a:rPr sz="1900" spc="5" dirty="0">
                <a:latin typeface="Arial MT"/>
                <a:cs typeface="Arial MT"/>
              </a:rPr>
              <a:t> </a:t>
            </a:r>
            <a:r>
              <a:rPr sz="1900" spc="-5" dirty="0">
                <a:latin typeface="Arial MT"/>
                <a:cs typeface="Arial MT"/>
              </a:rPr>
              <a:t>responders</a:t>
            </a:r>
            <a:endParaRPr sz="1900">
              <a:latin typeface="Arial MT"/>
              <a:cs typeface="Arial MT"/>
            </a:endParaRPr>
          </a:p>
          <a:p>
            <a:pPr marL="12700">
              <a:lnSpc>
                <a:spcPts val="2170"/>
              </a:lnSpc>
              <a:spcBef>
                <a:spcPts val="770"/>
              </a:spcBef>
            </a:pPr>
            <a:r>
              <a:rPr sz="1900" dirty="0">
                <a:latin typeface="Arial MT"/>
                <a:cs typeface="Arial MT"/>
              </a:rPr>
              <a:t>Support </a:t>
            </a:r>
            <a:r>
              <a:rPr sz="1900" spc="-5" dirty="0">
                <a:latin typeface="Arial MT"/>
                <a:cs typeface="Arial MT"/>
              </a:rPr>
              <a:t>the</a:t>
            </a:r>
            <a:r>
              <a:rPr sz="1900" spc="-20" dirty="0">
                <a:latin typeface="Arial MT"/>
                <a:cs typeface="Arial MT"/>
              </a:rPr>
              <a:t> </a:t>
            </a:r>
            <a:r>
              <a:rPr sz="1900" dirty="0">
                <a:latin typeface="Arial MT"/>
                <a:cs typeface="Arial MT"/>
              </a:rPr>
              <a:t>CPP,</a:t>
            </a:r>
            <a:r>
              <a:rPr sz="1900" spc="-20" dirty="0">
                <a:latin typeface="Arial MT"/>
                <a:cs typeface="Arial MT"/>
              </a:rPr>
              <a:t> </a:t>
            </a:r>
            <a:r>
              <a:rPr sz="1900" spc="-5" dirty="0">
                <a:latin typeface="Arial MT"/>
                <a:cs typeface="Arial MT"/>
              </a:rPr>
              <a:t>as</a:t>
            </a:r>
            <a:endParaRPr sz="1900">
              <a:latin typeface="Arial MT"/>
              <a:cs typeface="Arial MT"/>
            </a:endParaRPr>
          </a:p>
          <a:p>
            <a:pPr marL="12700">
              <a:lnSpc>
                <a:spcPts val="2170"/>
              </a:lnSpc>
            </a:pPr>
            <a:r>
              <a:rPr sz="1900" dirty="0">
                <a:latin typeface="Arial MT"/>
                <a:cs typeface="Arial MT"/>
              </a:rPr>
              <a:t>directed</a:t>
            </a:r>
            <a:endParaRPr sz="1900">
              <a:latin typeface="Arial MT"/>
              <a:cs typeface="Arial MT"/>
            </a:endParaRPr>
          </a:p>
        </p:txBody>
      </p:sp>
      <p:sp>
        <p:nvSpPr>
          <p:cNvPr id="8" name="object 8"/>
          <p:cNvSpPr txBox="1"/>
          <p:nvPr/>
        </p:nvSpPr>
        <p:spPr>
          <a:xfrm>
            <a:off x="4920741" y="2259838"/>
            <a:ext cx="1842770" cy="720725"/>
          </a:xfrm>
          <a:prstGeom prst="rect">
            <a:avLst/>
          </a:prstGeom>
        </p:spPr>
        <p:txBody>
          <a:bodyPr vert="horz" wrap="square" lIns="0" tIns="53975" rIns="0" bIns="0" rtlCol="0">
            <a:spAutoFit/>
          </a:bodyPr>
          <a:lstStyle/>
          <a:p>
            <a:pPr marL="12700" marR="5080" indent="154940">
              <a:lnSpc>
                <a:spcPts val="2590"/>
              </a:lnSpc>
              <a:spcBef>
                <a:spcPts val="425"/>
              </a:spcBef>
            </a:pPr>
            <a:r>
              <a:rPr sz="2400" b="1" spc="-20" dirty="0">
                <a:solidFill>
                  <a:srgbClr val="CD9146"/>
                </a:solidFill>
                <a:latin typeface="Arial"/>
                <a:cs typeface="Arial"/>
              </a:rPr>
              <a:t>TACTICAL </a:t>
            </a:r>
            <a:r>
              <a:rPr sz="2400" b="1" spc="-15" dirty="0">
                <a:solidFill>
                  <a:srgbClr val="CD9146"/>
                </a:solidFill>
                <a:latin typeface="Arial"/>
                <a:cs typeface="Arial"/>
              </a:rPr>
              <a:t> </a:t>
            </a:r>
            <a:r>
              <a:rPr sz="2400" b="1" dirty="0">
                <a:solidFill>
                  <a:srgbClr val="CD9146"/>
                </a:solidFill>
                <a:latin typeface="Arial"/>
                <a:cs typeface="Arial"/>
              </a:rPr>
              <a:t>FIELD</a:t>
            </a:r>
            <a:r>
              <a:rPr sz="2400" b="1" spc="-114" dirty="0">
                <a:solidFill>
                  <a:srgbClr val="CD9146"/>
                </a:solidFill>
                <a:latin typeface="Arial"/>
                <a:cs typeface="Arial"/>
              </a:rPr>
              <a:t> </a:t>
            </a:r>
            <a:r>
              <a:rPr sz="2400" b="1" spc="-20" dirty="0">
                <a:solidFill>
                  <a:srgbClr val="CD9146"/>
                </a:solidFill>
                <a:latin typeface="Arial"/>
                <a:cs typeface="Arial"/>
              </a:rPr>
              <a:t>CARE</a:t>
            </a:r>
            <a:endParaRPr sz="2400">
              <a:latin typeface="Arial"/>
              <a:cs typeface="Arial"/>
            </a:endParaRPr>
          </a:p>
        </p:txBody>
      </p:sp>
      <p:sp>
        <p:nvSpPr>
          <p:cNvPr id="9" name="object 9"/>
          <p:cNvSpPr/>
          <p:nvPr/>
        </p:nvSpPr>
        <p:spPr>
          <a:xfrm>
            <a:off x="4430267" y="2205227"/>
            <a:ext cx="2859405" cy="875030"/>
          </a:xfrm>
          <a:custGeom>
            <a:avLst/>
            <a:gdLst/>
            <a:ahLst/>
            <a:cxnLst/>
            <a:rect l="l" t="t" r="r" b="b"/>
            <a:pathLst>
              <a:path w="2859404" h="875030">
                <a:moveTo>
                  <a:pt x="0" y="130175"/>
                </a:moveTo>
                <a:lnTo>
                  <a:pt x="10231" y="79509"/>
                </a:lnTo>
                <a:lnTo>
                  <a:pt x="38131" y="38131"/>
                </a:lnTo>
                <a:lnTo>
                  <a:pt x="79509" y="10231"/>
                </a:lnTo>
                <a:lnTo>
                  <a:pt x="130175" y="0"/>
                </a:lnTo>
                <a:lnTo>
                  <a:pt x="2728849" y="0"/>
                </a:lnTo>
                <a:lnTo>
                  <a:pt x="2779514" y="10231"/>
                </a:lnTo>
                <a:lnTo>
                  <a:pt x="2820892" y="38131"/>
                </a:lnTo>
                <a:lnTo>
                  <a:pt x="2848792" y="79509"/>
                </a:lnTo>
                <a:lnTo>
                  <a:pt x="2859024" y="130175"/>
                </a:lnTo>
                <a:lnTo>
                  <a:pt x="2859024" y="744601"/>
                </a:lnTo>
                <a:lnTo>
                  <a:pt x="2848792" y="795266"/>
                </a:lnTo>
                <a:lnTo>
                  <a:pt x="2820892" y="836644"/>
                </a:lnTo>
                <a:lnTo>
                  <a:pt x="2779514" y="864544"/>
                </a:lnTo>
                <a:lnTo>
                  <a:pt x="2728849" y="874776"/>
                </a:lnTo>
                <a:lnTo>
                  <a:pt x="130175" y="874776"/>
                </a:lnTo>
                <a:lnTo>
                  <a:pt x="79509" y="864544"/>
                </a:lnTo>
                <a:lnTo>
                  <a:pt x="38131" y="836644"/>
                </a:lnTo>
                <a:lnTo>
                  <a:pt x="10231" y="795266"/>
                </a:lnTo>
                <a:lnTo>
                  <a:pt x="0" y="744601"/>
                </a:lnTo>
                <a:lnTo>
                  <a:pt x="0" y="130175"/>
                </a:lnTo>
                <a:close/>
              </a:path>
            </a:pathLst>
          </a:custGeom>
          <a:ln w="63499">
            <a:solidFill>
              <a:srgbClr val="CD9146"/>
            </a:solidFill>
          </a:ln>
        </p:spPr>
        <p:txBody>
          <a:bodyPr wrap="square" lIns="0" tIns="0" rIns="0" bIns="0" rtlCol="0"/>
          <a:lstStyle/>
          <a:p>
            <a:endParaRPr/>
          </a:p>
        </p:txBody>
      </p:sp>
      <p:sp>
        <p:nvSpPr>
          <p:cNvPr id="10" name="object 10"/>
          <p:cNvSpPr/>
          <p:nvPr/>
        </p:nvSpPr>
        <p:spPr>
          <a:xfrm>
            <a:off x="4490465" y="3898391"/>
            <a:ext cx="114300" cy="793115"/>
          </a:xfrm>
          <a:custGeom>
            <a:avLst/>
            <a:gdLst/>
            <a:ahLst/>
            <a:cxnLst/>
            <a:rect l="l" t="t" r="r" b="b"/>
            <a:pathLst>
              <a:path w="114300" h="793114">
                <a:moveTo>
                  <a:pt x="0" y="792606"/>
                </a:moveTo>
                <a:lnTo>
                  <a:pt x="114300" y="792606"/>
                </a:lnTo>
                <a:lnTo>
                  <a:pt x="114300" y="0"/>
                </a:lnTo>
                <a:lnTo>
                  <a:pt x="0" y="0"/>
                </a:lnTo>
                <a:lnTo>
                  <a:pt x="0" y="792606"/>
                </a:lnTo>
                <a:close/>
              </a:path>
            </a:pathLst>
          </a:custGeom>
          <a:solidFill>
            <a:srgbClr val="CD9146"/>
          </a:solidFill>
        </p:spPr>
        <p:txBody>
          <a:bodyPr wrap="square" lIns="0" tIns="0" rIns="0" bIns="0" rtlCol="0"/>
          <a:lstStyle/>
          <a:p>
            <a:endParaRPr/>
          </a:p>
        </p:txBody>
      </p:sp>
      <p:sp>
        <p:nvSpPr>
          <p:cNvPr id="11" name="object 11"/>
          <p:cNvSpPr txBox="1"/>
          <p:nvPr/>
        </p:nvSpPr>
        <p:spPr>
          <a:xfrm>
            <a:off x="8336660" y="2258314"/>
            <a:ext cx="2977515" cy="720725"/>
          </a:xfrm>
          <a:prstGeom prst="rect">
            <a:avLst/>
          </a:prstGeom>
        </p:spPr>
        <p:txBody>
          <a:bodyPr vert="horz" wrap="square" lIns="0" tIns="53975" rIns="0" bIns="0" rtlCol="0">
            <a:spAutoFit/>
          </a:bodyPr>
          <a:lstStyle/>
          <a:p>
            <a:pPr marL="12700" marR="5080" indent="721995">
              <a:lnSpc>
                <a:spcPts val="2590"/>
              </a:lnSpc>
              <a:spcBef>
                <a:spcPts val="425"/>
              </a:spcBef>
            </a:pPr>
            <a:r>
              <a:rPr sz="2400" b="1" spc="-15" dirty="0">
                <a:solidFill>
                  <a:srgbClr val="CD9146"/>
                </a:solidFill>
                <a:latin typeface="Arial"/>
                <a:cs typeface="Arial"/>
              </a:rPr>
              <a:t>TACTICAL </a:t>
            </a:r>
            <a:r>
              <a:rPr sz="2400" b="1" spc="-10" dirty="0">
                <a:solidFill>
                  <a:srgbClr val="CD9146"/>
                </a:solidFill>
                <a:latin typeface="Arial"/>
                <a:cs typeface="Arial"/>
              </a:rPr>
              <a:t> </a:t>
            </a:r>
            <a:r>
              <a:rPr sz="2400" b="1" spc="-15" dirty="0">
                <a:solidFill>
                  <a:srgbClr val="CD9146"/>
                </a:solidFill>
                <a:latin typeface="Arial"/>
                <a:cs typeface="Arial"/>
              </a:rPr>
              <a:t>EVACUATION</a:t>
            </a:r>
            <a:r>
              <a:rPr sz="2400" b="1" spc="40" dirty="0">
                <a:solidFill>
                  <a:srgbClr val="CD9146"/>
                </a:solidFill>
                <a:latin typeface="Arial"/>
                <a:cs typeface="Arial"/>
              </a:rPr>
              <a:t> </a:t>
            </a:r>
            <a:r>
              <a:rPr sz="2400" b="1" spc="-25" dirty="0">
                <a:solidFill>
                  <a:srgbClr val="CD9146"/>
                </a:solidFill>
                <a:latin typeface="Arial"/>
                <a:cs typeface="Arial"/>
              </a:rPr>
              <a:t>CARE</a:t>
            </a:r>
            <a:endParaRPr sz="2400">
              <a:latin typeface="Arial"/>
              <a:cs typeface="Arial"/>
            </a:endParaRPr>
          </a:p>
        </p:txBody>
      </p:sp>
      <p:sp>
        <p:nvSpPr>
          <p:cNvPr id="12" name="object 12"/>
          <p:cNvSpPr/>
          <p:nvPr/>
        </p:nvSpPr>
        <p:spPr>
          <a:xfrm>
            <a:off x="8154923" y="2183892"/>
            <a:ext cx="3350260" cy="875030"/>
          </a:xfrm>
          <a:custGeom>
            <a:avLst/>
            <a:gdLst/>
            <a:ahLst/>
            <a:cxnLst/>
            <a:rect l="l" t="t" r="r" b="b"/>
            <a:pathLst>
              <a:path w="3350259" h="875030">
                <a:moveTo>
                  <a:pt x="0" y="130175"/>
                </a:moveTo>
                <a:lnTo>
                  <a:pt x="10231" y="79509"/>
                </a:lnTo>
                <a:lnTo>
                  <a:pt x="38131" y="38131"/>
                </a:lnTo>
                <a:lnTo>
                  <a:pt x="79509" y="10231"/>
                </a:lnTo>
                <a:lnTo>
                  <a:pt x="130175" y="0"/>
                </a:lnTo>
                <a:lnTo>
                  <a:pt x="3219577" y="0"/>
                </a:lnTo>
                <a:lnTo>
                  <a:pt x="3270242" y="10231"/>
                </a:lnTo>
                <a:lnTo>
                  <a:pt x="3311620" y="38131"/>
                </a:lnTo>
                <a:lnTo>
                  <a:pt x="3339520" y="79509"/>
                </a:lnTo>
                <a:lnTo>
                  <a:pt x="3349752" y="130175"/>
                </a:lnTo>
                <a:lnTo>
                  <a:pt x="3349752" y="744601"/>
                </a:lnTo>
                <a:lnTo>
                  <a:pt x="3339520" y="795266"/>
                </a:lnTo>
                <a:lnTo>
                  <a:pt x="3311620" y="836644"/>
                </a:lnTo>
                <a:lnTo>
                  <a:pt x="3270242" y="864544"/>
                </a:lnTo>
                <a:lnTo>
                  <a:pt x="3219577" y="874776"/>
                </a:lnTo>
                <a:lnTo>
                  <a:pt x="130175" y="874776"/>
                </a:lnTo>
                <a:lnTo>
                  <a:pt x="79509" y="864544"/>
                </a:lnTo>
                <a:lnTo>
                  <a:pt x="38131" y="836644"/>
                </a:lnTo>
                <a:lnTo>
                  <a:pt x="10231" y="795266"/>
                </a:lnTo>
                <a:lnTo>
                  <a:pt x="0" y="744601"/>
                </a:lnTo>
                <a:lnTo>
                  <a:pt x="0" y="130175"/>
                </a:lnTo>
                <a:close/>
              </a:path>
            </a:pathLst>
          </a:custGeom>
          <a:ln w="63500">
            <a:solidFill>
              <a:srgbClr val="CD9146"/>
            </a:solidFill>
          </a:ln>
        </p:spPr>
        <p:txBody>
          <a:bodyPr wrap="square" lIns="0" tIns="0" rIns="0" bIns="0" rtlCol="0"/>
          <a:lstStyle/>
          <a:p>
            <a:endParaRPr/>
          </a:p>
        </p:txBody>
      </p:sp>
      <p:sp>
        <p:nvSpPr>
          <p:cNvPr id="13" name="object 13"/>
          <p:cNvSpPr txBox="1"/>
          <p:nvPr/>
        </p:nvSpPr>
        <p:spPr>
          <a:xfrm>
            <a:off x="8134350" y="3436111"/>
            <a:ext cx="1905635" cy="314960"/>
          </a:xfrm>
          <a:prstGeom prst="rect">
            <a:avLst/>
          </a:prstGeom>
        </p:spPr>
        <p:txBody>
          <a:bodyPr vert="horz" wrap="square" lIns="0" tIns="12065" rIns="0" bIns="0" rtlCol="0">
            <a:spAutoFit/>
          </a:bodyPr>
          <a:lstStyle/>
          <a:p>
            <a:pPr marL="12700">
              <a:lnSpc>
                <a:spcPct val="100000"/>
              </a:lnSpc>
              <a:spcBef>
                <a:spcPts val="95"/>
              </a:spcBef>
            </a:pPr>
            <a:r>
              <a:rPr sz="1900" spc="-10" dirty="0">
                <a:latin typeface="Arial MT"/>
                <a:cs typeface="Arial MT"/>
              </a:rPr>
              <a:t>The</a:t>
            </a:r>
            <a:r>
              <a:rPr sz="1900" spc="-15" dirty="0">
                <a:latin typeface="Arial MT"/>
                <a:cs typeface="Arial MT"/>
              </a:rPr>
              <a:t> </a:t>
            </a:r>
            <a:r>
              <a:rPr sz="1900" b="1" spc="5" dirty="0">
                <a:latin typeface="Arial"/>
                <a:cs typeface="Arial"/>
              </a:rPr>
              <a:t>CMC</a:t>
            </a:r>
            <a:r>
              <a:rPr sz="1900" b="1" spc="-60" dirty="0">
                <a:latin typeface="Arial"/>
                <a:cs typeface="Arial"/>
              </a:rPr>
              <a:t> </a:t>
            </a:r>
            <a:r>
              <a:rPr sz="1900" dirty="0">
                <a:latin typeface="Arial MT"/>
                <a:cs typeface="Arial MT"/>
              </a:rPr>
              <a:t>should:</a:t>
            </a:r>
            <a:endParaRPr sz="1900">
              <a:latin typeface="Arial MT"/>
              <a:cs typeface="Arial MT"/>
            </a:endParaRPr>
          </a:p>
        </p:txBody>
      </p:sp>
      <p:sp>
        <p:nvSpPr>
          <p:cNvPr id="14" name="object 14"/>
          <p:cNvSpPr txBox="1"/>
          <p:nvPr/>
        </p:nvSpPr>
        <p:spPr>
          <a:xfrm>
            <a:off x="8365997" y="3826509"/>
            <a:ext cx="3188970" cy="2519045"/>
          </a:xfrm>
          <a:prstGeom prst="rect">
            <a:avLst/>
          </a:prstGeom>
        </p:spPr>
        <p:txBody>
          <a:bodyPr vert="horz" wrap="square" lIns="0" tIns="46355" rIns="0" bIns="0" rtlCol="0">
            <a:spAutoFit/>
          </a:bodyPr>
          <a:lstStyle/>
          <a:p>
            <a:pPr marL="12700" marR="213360">
              <a:lnSpc>
                <a:spcPts val="2039"/>
              </a:lnSpc>
              <a:spcBef>
                <a:spcPts val="365"/>
              </a:spcBef>
            </a:pPr>
            <a:r>
              <a:rPr sz="1900" dirty="0">
                <a:latin typeface="Arial MT"/>
                <a:cs typeface="Arial MT"/>
              </a:rPr>
              <a:t>Reassess</a:t>
            </a:r>
            <a:r>
              <a:rPr sz="1900" spc="-50" dirty="0">
                <a:latin typeface="Arial MT"/>
                <a:cs typeface="Arial MT"/>
              </a:rPr>
              <a:t> </a:t>
            </a:r>
            <a:r>
              <a:rPr sz="1900" dirty="0">
                <a:latin typeface="Arial MT"/>
                <a:cs typeface="Arial MT"/>
              </a:rPr>
              <a:t>casualties</a:t>
            </a:r>
            <a:r>
              <a:rPr sz="1900" spc="-50" dirty="0">
                <a:latin typeface="Arial MT"/>
                <a:cs typeface="Arial MT"/>
              </a:rPr>
              <a:t> </a:t>
            </a:r>
            <a:r>
              <a:rPr sz="1900" dirty="0">
                <a:latin typeface="Arial MT"/>
                <a:cs typeface="Arial MT"/>
              </a:rPr>
              <a:t>before </a:t>
            </a:r>
            <a:r>
              <a:rPr sz="1900" spc="-515" dirty="0">
                <a:latin typeface="Arial MT"/>
                <a:cs typeface="Arial MT"/>
              </a:rPr>
              <a:t> </a:t>
            </a:r>
            <a:r>
              <a:rPr sz="1900" spc="-10" dirty="0">
                <a:latin typeface="Arial MT"/>
                <a:cs typeface="Arial MT"/>
              </a:rPr>
              <a:t>arrival</a:t>
            </a:r>
            <a:r>
              <a:rPr sz="1900" spc="45" dirty="0">
                <a:latin typeface="Arial MT"/>
                <a:cs typeface="Arial MT"/>
              </a:rPr>
              <a:t> </a:t>
            </a:r>
            <a:r>
              <a:rPr sz="1900" spc="-5" dirty="0">
                <a:latin typeface="Arial MT"/>
                <a:cs typeface="Arial MT"/>
              </a:rPr>
              <a:t>of evacuation</a:t>
            </a:r>
            <a:r>
              <a:rPr sz="1900" spc="20" dirty="0">
                <a:latin typeface="Arial MT"/>
                <a:cs typeface="Arial MT"/>
              </a:rPr>
              <a:t> </a:t>
            </a:r>
            <a:r>
              <a:rPr sz="1900" dirty="0">
                <a:latin typeface="Arial MT"/>
                <a:cs typeface="Arial MT"/>
              </a:rPr>
              <a:t>assets</a:t>
            </a:r>
            <a:endParaRPr sz="1900">
              <a:latin typeface="Arial MT"/>
              <a:cs typeface="Arial MT"/>
            </a:endParaRPr>
          </a:p>
          <a:p>
            <a:pPr marL="12700" marR="5080">
              <a:lnSpc>
                <a:spcPts val="2060"/>
              </a:lnSpc>
              <a:spcBef>
                <a:spcPts val="995"/>
              </a:spcBef>
            </a:pPr>
            <a:r>
              <a:rPr sz="1900" spc="-5" dirty="0">
                <a:latin typeface="Arial MT"/>
                <a:cs typeface="Arial MT"/>
              </a:rPr>
              <a:t>Communicate</a:t>
            </a:r>
            <a:r>
              <a:rPr sz="1900" spc="60" dirty="0">
                <a:latin typeface="Arial MT"/>
                <a:cs typeface="Arial MT"/>
              </a:rPr>
              <a:t> </a:t>
            </a:r>
            <a:r>
              <a:rPr sz="1900" dirty="0">
                <a:latin typeface="Arial MT"/>
                <a:cs typeface="Arial MT"/>
              </a:rPr>
              <a:t>findings</a:t>
            </a:r>
            <a:r>
              <a:rPr sz="1900" spc="-30" dirty="0">
                <a:latin typeface="Arial MT"/>
                <a:cs typeface="Arial MT"/>
              </a:rPr>
              <a:t> </a:t>
            </a:r>
            <a:r>
              <a:rPr sz="1900" spc="-5" dirty="0">
                <a:latin typeface="Arial MT"/>
                <a:cs typeface="Arial MT"/>
              </a:rPr>
              <a:t>to</a:t>
            </a:r>
            <a:r>
              <a:rPr sz="1900" spc="-20" dirty="0">
                <a:latin typeface="Arial MT"/>
                <a:cs typeface="Arial MT"/>
              </a:rPr>
              <a:t> </a:t>
            </a:r>
            <a:r>
              <a:rPr sz="1900" spc="-5" dirty="0">
                <a:latin typeface="Arial MT"/>
                <a:cs typeface="Arial MT"/>
              </a:rPr>
              <a:t>the </a:t>
            </a:r>
            <a:r>
              <a:rPr sz="1900" dirty="0">
                <a:latin typeface="Arial MT"/>
                <a:cs typeface="Arial MT"/>
              </a:rPr>
              <a:t> </a:t>
            </a:r>
            <a:r>
              <a:rPr sz="1900" spc="-5" dirty="0">
                <a:latin typeface="Arial MT"/>
                <a:cs typeface="Arial MT"/>
              </a:rPr>
              <a:t>TACEVAC</a:t>
            </a:r>
            <a:r>
              <a:rPr sz="1900" spc="-45" dirty="0">
                <a:latin typeface="Arial MT"/>
                <a:cs typeface="Arial MT"/>
              </a:rPr>
              <a:t> </a:t>
            </a:r>
            <a:r>
              <a:rPr sz="1900" spc="-5" dirty="0">
                <a:latin typeface="Arial MT"/>
                <a:cs typeface="Arial MT"/>
              </a:rPr>
              <a:t>medical</a:t>
            </a:r>
            <a:r>
              <a:rPr sz="1900" spc="15" dirty="0">
                <a:latin typeface="Arial MT"/>
                <a:cs typeface="Arial MT"/>
              </a:rPr>
              <a:t> </a:t>
            </a:r>
            <a:r>
              <a:rPr sz="1900" spc="-5" dirty="0">
                <a:latin typeface="Arial MT"/>
                <a:cs typeface="Arial MT"/>
              </a:rPr>
              <a:t>personnel</a:t>
            </a:r>
            <a:endParaRPr sz="1900">
              <a:latin typeface="Arial MT"/>
              <a:cs typeface="Arial MT"/>
            </a:endParaRPr>
          </a:p>
          <a:p>
            <a:pPr marL="12700">
              <a:lnSpc>
                <a:spcPts val="2160"/>
              </a:lnSpc>
              <a:spcBef>
                <a:spcPts val="740"/>
              </a:spcBef>
            </a:pPr>
            <a:r>
              <a:rPr sz="1900" spc="-5" dirty="0">
                <a:latin typeface="Arial MT"/>
                <a:cs typeface="Arial MT"/>
              </a:rPr>
              <a:t>Ensure</a:t>
            </a:r>
            <a:r>
              <a:rPr sz="1900" spc="-25" dirty="0">
                <a:latin typeface="Arial MT"/>
                <a:cs typeface="Arial MT"/>
              </a:rPr>
              <a:t> </a:t>
            </a:r>
            <a:r>
              <a:rPr sz="1900" spc="-5" dirty="0">
                <a:latin typeface="Arial MT"/>
                <a:cs typeface="Arial MT"/>
              </a:rPr>
              <a:t>proper</a:t>
            </a:r>
            <a:r>
              <a:rPr sz="1900" spc="40" dirty="0">
                <a:latin typeface="Arial MT"/>
                <a:cs typeface="Arial MT"/>
              </a:rPr>
              <a:t> </a:t>
            </a:r>
            <a:r>
              <a:rPr sz="1900" dirty="0">
                <a:latin typeface="Arial MT"/>
                <a:cs typeface="Arial MT"/>
              </a:rPr>
              <a:t>staging</a:t>
            </a:r>
            <a:endParaRPr sz="1900">
              <a:latin typeface="Arial MT"/>
              <a:cs typeface="Arial MT"/>
            </a:endParaRPr>
          </a:p>
          <a:p>
            <a:pPr marL="12700">
              <a:lnSpc>
                <a:spcPts val="2160"/>
              </a:lnSpc>
            </a:pPr>
            <a:r>
              <a:rPr sz="1900" spc="-5" dirty="0">
                <a:latin typeface="Arial MT"/>
                <a:cs typeface="Arial MT"/>
              </a:rPr>
              <a:t>and</a:t>
            </a:r>
            <a:r>
              <a:rPr sz="1900" dirty="0">
                <a:latin typeface="Arial MT"/>
                <a:cs typeface="Arial MT"/>
              </a:rPr>
              <a:t> </a:t>
            </a:r>
            <a:r>
              <a:rPr sz="1900" spc="-5" dirty="0">
                <a:latin typeface="Arial MT"/>
                <a:cs typeface="Arial MT"/>
              </a:rPr>
              <a:t>support</a:t>
            </a:r>
            <a:r>
              <a:rPr sz="1900" dirty="0">
                <a:latin typeface="Arial MT"/>
                <a:cs typeface="Arial MT"/>
              </a:rPr>
              <a:t> loading</a:t>
            </a:r>
            <a:endParaRPr sz="1900">
              <a:latin typeface="Arial MT"/>
              <a:cs typeface="Arial MT"/>
            </a:endParaRPr>
          </a:p>
          <a:p>
            <a:pPr marL="12700">
              <a:lnSpc>
                <a:spcPts val="2160"/>
              </a:lnSpc>
              <a:spcBef>
                <a:spcPts val="790"/>
              </a:spcBef>
            </a:pPr>
            <a:r>
              <a:rPr sz="1900" spc="-5" dirty="0">
                <a:latin typeface="Arial MT"/>
                <a:cs typeface="Arial MT"/>
              </a:rPr>
              <a:t>Secure</a:t>
            </a:r>
            <a:r>
              <a:rPr sz="1900" spc="-20" dirty="0">
                <a:latin typeface="Arial MT"/>
                <a:cs typeface="Arial MT"/>
              </a:rPr>
              <a:t> </a:t>
            </a:r>
            <a:r>
              <a:rPr sz="1900" dirty="0">
                <a:latin typeface="Arial MT"/>
                <a:cs typeface="Arial MT"/>
              </a:rPr>
              <a:t>casualties</a:t>
            </a:r>
            <a:r>
              <a:rPr sz="1900" spc="-30" dirty="0">
                <a:latin typeface="Arial MT"/>
                <a:cs typeface="Arial MT"/>
              </a:rPr>
              <a:t> </a:t>
            </a:r>
            <a:r>
              <a:rPr sz="1900" spc="-5" dirty="0">
                <a:latin typeface="Arial MT"/>
                <a:cs typeface="Arial MT"/>
              </a:rPr>
              <a:t>on</a:t>
            </a:r>
            <a:r>
              <a:rPr sz="1900" spc="5" dirty="0">
                <a:latin typeface="Arial MT"/>
                <a:cs typeface="Arial MT"/>
              </a:rPr>
              <a:t> </a:t>
            </a:r>
            <a:r>
              <a:rPr sz="1900" spc="-5" dirty="0">
                <a:latin typeface="Arial MT"/>
                <a:cs typeface="Arial MT"/>
              </a:rPr>
              <a:t>the</a:t>
            </a:r>
            <a:endParaRPr sz="1900">
              <a:latin typeface="Arial MT"/>
              <a:cs typeface="Arial MT"/>
            </a:endParaRPr>
          </a:p>
          <a:p>
            <a:pPr marL="12700">
              <a:lnSpc>
                <a:spcPts val="2160"/>
              </a:lnSpc>
            </a:pPr>
            <a:r>
              <a:rPr sz="1900" spc="-5" dirty="0">
                <a:latin typeface="Arial MT"/>
                <a:cs typeface="Arial MT"/>
              </a:rPr>
              <a:t>evacuation</a:t>
            </a:r>
            <a:r>
              <a:rPr sz="1900" spc="5" dirty="0">
                <a:latin typeface="Arial MT"/>
                <a:cs typeface="Arial MT"/>
              </a:rPr>
              <a:t> </a:t>
            </a:r>
            <a:r>
              <a:rPr sz="1900" dirty="0">
                <a:latin typeface="Arial MT"/>
                <a:cs typeface="Arial MT"/>
              </a:rPr>
              <a:t>platform</a:t>
            </a:r>
            <a:endParaRPr sz="1900">
              <a:latin typeface="Arial MT"/>
              <a:cs typeface="Arial MT"/>
            </a:endParaRPr>
          </a:p>
        </p:txBody>
      </p:sp>
      <p:sp>
        <p:nvSpPr>
          <p:cNvPr id="15" name="object 15"/>
          <p:cNvSpPr/>
          <p:nvPr/>
        </p:nvSpPr>
        <p:spPr>
          <a:xfrm>
            <a:off x="8169402" y="3889247"/>
            <a:ext cx="114300" cy="497840"/>
          </a:xfrm>
          <a:custGeom>
            <a:avLst/>
            <a:gdLst/>
            <a:ahLst/>
            <a:cxnLst/>
            <a:rect l="l" t="t" r="r" b="b"/>
            <a:pathLst>
              <a:path w="114300" h="497839">
                <a:moveTo>
                  <a:pt x="0" y="497331"/>
                </a:moveTo>
                <a:lnTo>
                  <a:pt x="114300" y="497331"/>
                </a:lnTo>
                <a:lnTo>
                  <a:pt x="114300" y="0"/>
                </a:lnTo>
                <a:lnTo>
                  <a:pt x="0" y="0"/>
                </a:lnTo>
                <a:lnTo>
                  <a:pt x="0" y="497331"/>
                </a:lnTo>
                <a:close/>
              </a:path>
            </a:pathLst>
          </a:custGeom>
          <a:solidFill>
            <a:srgbClr val="CD9146"/>
          </a:solidFill>
        </p:spPr>
        <p:txBody>
          <a:bodyPr wrap="square" lIns="0" tIns="0" rIns="0" bIns="0" rtlCol="0"/>
          <a:lstStyle/>
          <a:p>
            <a:endParaRPr/>
          </a:p>
        </p:txBody>
      </p:sp>
      <p:sp>
        <p:nvSpPr>
          <p:cNvPr id="16" name="object 16"/>
          <p:cNvSpPr/>
          <p:nvPr/>
        </p:nvSpPr>
        <p:spPr>
          <a:xfrm>
            <a:off x="8169402" y="4541520"/>
            <a:ext cx="114300" cy="497840"/>
          </a:xfrm>
          <a:custGeom>
            <a:avLst/>
            <a:gdLst/>
            <a:ahLst/>
            <a:cxnLst/>
            <a:rect l="l" t="t" r="r" b="b"/>
            <a:pathLst>
              <a:path w="114300" h="497839">
                <a:moveTo>
                  <a:pt x="0" y="497331"/>
                </a:moveTo>
                <a:lnTo>
                  <a:pt x="114300" y="497331"/>
                </a:lnTo>
                <a:lnTo>
                  <a:pt x="114300" y="0"/>
                </a:lnTo>
                <a:lnTo>
                  <a:pt x="0" y="0"/>
                </a:lnTo>
                <a:lnTo>
                  <a:pt x="0" y="497331"/>
                </a:lnTo>
                <a:close/>
              </a:path>
            </a:pathLst>
          </a:custGeom>
          <a:solidFill>
            <a:srgbClr val="CD9146"/>
          </a:solidFill>
        </p:spPr>
        <p:txBody>
          <a:bodyPr wrap="square" lIns="0" tIns="0" rIns="0" bIns="0" rtlCol="0"/>
          <a:lstStyle/>
          <a:p>
            <a:endParaRPr/>
          </a:p>
        </p:txBody>
      </p:sp>
      <p:sp>
        <p:nvSpPr>
          <p:cNvPr id="17" name="object 17"/>
          <p:cNvSpPr/>
          <p:nvPr/>
        </p:nvSpPr>
        <p:spPr>
          <a:xfrm>
            <a:off x="8169402" y="5181600"/>
            <a:ext cx="114300" cy="497840"/>
          </a:xfrm>
          <a:custGeom>
            <a:avLst/>
            <a:gdLst/>
            <a:ahLst/>
            <a:cxnLst/>
            <a:rect l="l" t="t" r="r" b="b"/>
            <a:pathLst>
              <a:path w="114300" h="497839">
                <a:moveTo>
                  <a:pt x="0" y="497281"/>
                </a:moveTo>
                <a:lnTo>
                  <a:pt x="114300" y="497281"/>
                </a:lnTo>
                <a:lnTo>
                  <a:pt x="114300" y="0"/>
                </a:lnTo>
                <a:lnTo>
                  <a:pt x="0" y="0"/>
                </a:lnTo>
                <a:lnTo>
                  <a:pt x="0" y="497281"/>
                </a:lnTo>
                <a:close/>
              </a:path>
            </a:pathLst>
          </a:custGeom>
          <a:solidFill>
            <a:srgbClr val="CD9146"/>
          </a:solidFill>
        </p:spPr>
        <p:txBody>
          <a:bodyPr wrap="square" lIns="0" tIns="0" rIns="0" bIns="0" rtlCol="0"/>
          <a:lstStyle/>
          <a:p>
            <a:endParaRPr/>
          </a:p>
        </p:txBody>
      </p:sp>
      <p:sp>
        <p:nvSpPr>
          <p:cNvPr id="18" name="object 18"/>
          <p:cNvSpPr/>
          <p:nvPr/>
        </p:nvSpPr>
        <p:spPr>
          <a:xfrm>
            <a:off x="8169402" y="5815584"/>
            <a:ext cx="114300" cy="497840"/>
          </a:xfrm>
          <a:custGeom>
            <a:avLst/>
            <a:gdLst/>
            <a:ahLst/>
            <a:cxnLst/>
            <a:rect l="l" t="t" r="r" b="b"/>
            <a:pathLst>
              <a:path w="114300" h="497839">
                <a:moveTo>
                  <a:pt x="0" y="497281"/>
                </a:moveTo>
                <a:lnTo>
                  <a:pt x="114300" y="497281"/>
                </a:lnTo>
                <a:lnTo>
                  <a:pt x="114300" y="0"/>
                </a:lnTo>
                <a:lnTo>
                  <a:pt x="0" y="0"/>
                </a:lnTo>
                <a:lnTo>
                  <a:pt x="0" y="497281"/>
                </a:lnTo>
                <a:close/>
              </a:path>
            </a:pathLst>
          </a:custGeom>
          <a:solidFill>
            <a:srgbClr val="CD9146"/>
          </a:solidFill>
        </p:spPr>
        <p:txBody>
          <a:bodyPr wrap="square" lIns="0" tIns="0" rIns="0" bIns="0" rtlCol="0"/>
          <a:lstStyle/>
          <a:p>
            <a:endParaRPr/>
          </a:p>
        </p:txBody>
      </p:sp>
      <p:sp>
        <p:nvSpPr>
          <p:cNvPr id="19" name="object 19"/>
          <p:cNvSpPr txBox="1"/>
          <p:nvPr/>
        </p:nvSpPr>
        <p:spPr>
          <a:xfrm>
            <a:off x="688644" y="3455289"/>
            <a:ext cx="1905635" cy="314960"/>
          </a:xfrm>
          <a:prstGeom prst="rect">
            <a:avLst/>
          </a:prstGeom>
        </p:spPr>
        <p:txBody>
          <a:bodyPr vert="horz" wrap="square" lIns="0" tIns="12065" rIns="0" bIns="0" rtlCol="0">
            <a:spAutoFit/>
          </a:bodyPr>
          <a:lstStyle/>
          <a:p>
            <a:pPr marL="12700">
              <a:lnSpc>
                <a:spcPct val="100000"/>
              </a:lnSpc>
              <a:spcBef>
                <a:spcPts val="95"/>
              </a:spcBef>
            </a:pPr>
            <a:r>
              <a:rPr sz="1900" spc="-10" dirty="0">
                <a:latin typeface="Arial MT"/>
                <a:cs typeface="Arial MT"/>
              </a:rPr>
              <a:t>The</a:t>
            </a:r>
            <a:r>
              <a:rPr sz="1900" spc="-15" dirty="0">
                <a:latin typeface="Arial MT"/>
                <a:cs typeface="Arial MT"/>
              </a:rPr>
              <a:t> </a:t>
            </a:r>
            <a:r>
              <a:rPr sz="1900" b="1" spc="5" dirty="0">
                <a:latin typeface="Arial"/>
                <a:cs typeface="Arial"/>
              </a:rPr>
              <a:t>CMC</a:t>
            </a:r>
            <a:r>
              <a:rPr sz="1900" b="1" spc="-60" dirty="0">
                <a:latin typeface="Arial"/>
                <a:cs typeface="Arial"/>
              </a:rPr>
              <a:t> </a:t>
            </a:r>
            <a:r>
              <a:rPr sz="1900" dirty="0">
                <a:latin typeface="Arial MT"/>
                <a:cs typeface="Arial MT"/>
              </a:rPr>
              <a:t>should:</a:t>
            </a:r>
            <a:endParaRPr sz="1900">
              <a:latin typeface="Arial MT"/>
              <a:cs typeface="Arial MT"/>
            </a:endParaRPr>
          </a:p>
        </p:txBody>
      </p:sp>
      <p:sp>
        <p:nvSpPr>
          <p:cNvPr id="20" name="object 20"/>
          <p:cNvSpPr txBox="1"/>
          <p:nvPr/>
        </p:nvSpPr>
        <p:spPr>
          <a:xfrm>
            <a:off x="920292" y="3845433"/>
            <a:ext cx="2875915" cy="1744980"/>
          </a:xfrm>
          <a:prstGeom prst="rect">
            <a:avLst/>
          </a:prstGeom>
        </p:spPr>
        <p:txBody>
          <a:bodyPr vert="horz" wrap="square" lIns="0" tIns="40640" rIns="0" bIns="0" rtlCol="0">
            <a:spAutoFit/>
          </a:bodyPr>
          <a:lstStyle/>
          <a:p>
            <a:pPr marL="12700" marR="5080">
              <a:lnSpc>
                <a:spcPct val="90100"/>
              </a:lnSpc>
              <a:spcBef>
                <a:spcPts val="320"/>
              </a:spcBef>
            </a:pPr>
            <a:r>
              <a:rPr sz="1900" spc="-5" dirty="0">
                <a:latin typeface="Arial MT"/>
                <a:cs typeface="Arial MT"/>
              </a:rPr>
              <a:t>Suppress </a:t>
            </a:r>
            <a:r>
              <a:rPr sz="1900" dirty="0">
                <a:latin typeface="Arial MT"/>
                <a:cs typeface="Arial MT"/>
              </a:rPr>
              <a:t>hostile fire </a:t>
            </a:r>
            <a:r>
              <a:rPr sz="1900" spc="-5" dirty="0">
                <a:latin typeface="Arial MT"/>
                <a:cs typeface="Arial MT"/>
              </a:rPr>
              <a:t>to </a:t>
            </a:r>
            <a:r>
              <a:rPr sz="1900" dirty="0">
                <a:latin typeface="Arial MT"/>
                <a:cs typeface="Arial MT"/>
              </a:rPr>
              <a:t> </a:t>
            </a:r>
            <a:r>
              <a:rPr sz="1900" spc="-10" dirty="0">
                <a:latin typeface="Arial MT"/>
                <a:cs typeface="Arial MT"/>
              </a:rPr>
              <a:t>minimize</a:t>
            </a:r>
            <a:r>
              <a:rPr sz="1900" spc="25" dirty="0">
                <a:latin typeface="Arial MT"/>
                <a:cs typeface="Arial MT"/>
              </a:rPr>
              <a:t> </a:t>
            </a:r>
            <a:r>
              <a:rPr sz="1900" spc="-5" dirty="0">
                <a:latin typeface="Arial MT"/>
                <a:cs typeface="Arial MT"/>
              </a:rPr>
              <a:t>new</a:t>
            </a:r>
            <a:r>
              <a:rPr sz="1900" dirty="0">
                <a:latin typeface="Arial MT"/>
                <a:cs typeface="Arial MT"/>
              </a:rPr>
              <a:t> </a:t>
            </a:r>
            <a:r>
              <a:rPr sz="1900" spc="-5" dirty="0">
                <a:latin typeface="Arial MT"/>
                <a:cs typeface="Arial MT"/>
              </a:rPr>
              <a:t>or </a:t>
            </a:r>
            <a:r>
              <a:rPr sz="1900" dirty="0">
                <a:latin typeface="Arial MT"/>
                <a:cs typeface="Arial MT"/>
              </a:rPr>
              <a:t>additional </a:t>
            </a:r>
            <a:r>
              <a:rPr sz="1900" spc="-509" dirty="0">
                <a:latin typeface="Arial MT"/>
                <a:cs typeface="Arial MT"/>
              </a:rPr>
              <a:t> </a:t>
            </a:r>
            <a:r>
              <a:rPr sz="1900" spc="-5" dirty="0">
                <a:latin typeface="Arial MT"/>
                <a:cs typeface="Arial MT"/>
              </a:rPr>
              <a:t>injury</a:t>
            </a:r>
            <a:r>
              <a:rPr sz="1900" spc="20" dirty="0">
                <a:latin typeface="Arial MT"/>
                <a:cs typeface="Arial MT"/>
              </a:rPr>
              <a:t> </a:t>
            </a:r>
            <a:r>
              <a:rPr sz="1900" spc="-5" dirty="0">
                <a:latin typeface="Arial MT"/>
                <a:cs typeface="Arial MT"/>
              </a:rPr>
              <a:t>to</a:t>
            </a:r>
            <a:r>
              <a:rPr sz="1900" spc="-10" dirty="0">
                <a:latin typeface="Arial MT"/>
                <a:cs typeface="Arial MT"/>
              </a:rPr>
              <a:t> </a:t>
            </a:r>
            <a:r>
              <a:rPr sz="1900" dirty="0">
                <a:latin typeface="Arial MT"/>
                <a:cs typeface="Arial MT"/>
              </a:rPr>
              <a:t>casualties</a:t>
            </a:r>
          </a:p>
          <a:p>
            <a:pPr marL="12700">
              <a:lnSpc>
                <a:spcPts val="2160"/>
              </a:lnSpc>
              <a:spcBef>
                <a:spcPts val="770"/>
              </a:spcBef>
            </a:pPr>
            <a:r>
              <a:rPr sz="1900" dirty="0">
                <a:latin typeface="Arial MT"/>
                <a:cs typeface="Arial MT"/>
              </a:rPr>
              <a:t>Assist</a:t>
            </a:r>
            <a:r>
              <a:rPr sz="1900" spc="-65" dirty="0">
                <a:latin typeface="Arial MT"/>
                <a:cs typeface="Arial MT"/>
              </a:rPr>
              <a:t> </a:t>
            </a:r>
            <a:r>
              <a:rPr sz="1900" dirty="0">
                <a:latin typeface="Arial MT"/>
                <a:cs typeface="Arial MT"/>
              </a:rPr>
              <a:t>in</a:t>
            </a:r>
            <a:r>
              <a:rPr sz="1900" spc="-20" dirty="0">
                <a:latin typeface="Arial MT"/>
                <a:cs typeface="Arial MT"/>
              </a:rPr>
              <a:t> </a:t>
            </a:r>
            <a:r>
              <a:rPr sz="1900" spc="-5" dirty="0">
                <a:latin typeface="Arial MT"/>
                <a:cs typeface="Arial MT"/>
              </a:rPr>
              <a:t>providing</a:t>
            </a:r>
            <a:r>
              <a:rPr sz="1900" spc="5" dirty="0">
                <a:latin typeface="Arial MT"/>
                <a:cs typeface="Arial MT"/>
              </a:rPr>
              <a:t> self-aid</a:t>
            </a:r>
            <a:endParaRPr sz="1900" dirty="0">
              <a:latin typeface="Arial MT"/>
              <a:cs typeface="Arial MT"/>
            </a:endParaRPr>
          </a:p>
          <a:p>
            <a:pPr marL="12700" marR="391160">
              <a:lnSpc>
                <a:spcPts val="2060"/>
              </a:lnSpc>
              <a:spcBef>
                <a:spcPts val="130"/>
              </a:spcBef>
            </a:pPr>
            <a:r>
              <a:rPr sz="1900" spc="-5" dirty="0">
                <a:latin typeface="Arial MT"/>
                <a:cs typeface="Arial MT"/>
              </a:rPr>
              <a:t>and</a:t>
            </a:r>
            <a:r>
              <a:rPr sz="1900" dirty="0">
                <a:latin typeface="Arial MT"/>
                <a:cs typeface="Arial MT"/>
              </a:rPr>
              <a:t> </a:t>
            </a:r>
            <a:r>
              <a:rPr sz="1900" spc="-10" dirty="0">
                <a:latin typeface="Arial MT"/>
                <a:cs typeface="Arial MT"/>
              </a:rPr>
              <a:t>moving</a:t>
            </a:r>
            <a:r>
              <a:rPr sz="1900" spc="25" dirty="0">
                <a:latin typeface="Arial MT"/>
                <a:cs typeface="Arial MT"/>
              </a:rPr>
              <a:t> </a:t>
            </a:r>
            <a:r>
              <a:rPr sz="1900" dirty="0">
                <a:latin typeface="Arial MT"/>
                <a:cs typeface="Arial MT"/>
              </a:rPr>
              <a:t>casualties, </a:t>
            </a:r>
            <a:r>
              <a:rPr sz="1900" spc="-515" dirty="0">
                <a:latin typeface="Arial MT"/>
                <a:cs typeface="Arial MT"/>
              </a:rPr>
              <a:t> </a:t>
            </a:r>
            <a:r>
              <a:rPr sz="1900" dirty="0">
                <a:latin typeface="Arial MT"/>
                <a:cs typeface="Arial MT"/>
              </a:rPr>
              <a:t>if</a:t>
            </a:r>
            <a:r>
              <a:rPr sz="1900" spc="-35" dirty="0">
                <a:latin typeface="Arial MT"/>
                <a:cs typeface="Arial MT"/>
              </a:rPr>
              <a:t> </a:t>
            </a:r>
            <a:r>
              <a:rPr sz="1900" dirty="0">
                <a:latin typeface="Arial MT"/>
                <a:cs typeface="Arial MT"/>
              </a:rPr>
              <a:t>feasible</a:t>
            </a:r>
          </a:p>
        </p:txBody>
      </p:sp>
      <p:sp>
        <p:nvSpPr>
          <p:cNvPr id="21" name="object 21"/>
          <p:cNvSpPr/>
          <p:nvPr/>
        </p:nvSpPr>
        <p:spPr>
          <a:xfrm>
            <a:off x="807719" y="4797552"/>
            <a:ext cx="0" cy="767715"/>
          </a:xfrm>
          <a:custGeom>
            <a:avLst/>
            <a:gdLst/>
            <a:ahLst/>
            <a:cxnLst/>
            <a:rect l="l" t="t" r="r" b="b"/>
            <a:pathLst>
              <a:path h="767714">
                <a:moveTo>
                  <a:pt x="0" y="767461"/>
                </a:moveTo>
                <a:lnTo>
                  <a:pt x="0" y="0"/>
                </a:lnTo>
              </a:path>
            </a:pathLst>
          </a:custGeom>
          <a:ln w="114300">
            <a:solidFill>
              <a:srgbClr val="CD9146"/>
            </a:solidFill>
          </a:ln>
        </p:spPr>
        <p:txBody>
          <a:bodyPr wrap="square" lIns="0" tIns="0" rIns="0" bIns="0" rtlCol="0"/>
          <a:lstStyle/>
          <a:p>
            <a:endParaRPr/>
          </a:p>
        </p:txBody>
      </p:sp>
      <p:sp>
        <p:nvSpPr>
          <p:cNvPr id="22" name="object 22"/>
          <p:cNvSpPr txBox="1"/>
          <p:nvPr/>
        </p:nvSpPr>
        <p:spPr>
          <a:xfrm>
            <a:off x="1001369" y="2250135"/>
            <a:ext cx="2056764" cy="721360"/>
          </a:xfrm>
          <a:prstGeom prst="rect">
            <a:avLst/>
          </a:prstGeom>
        </p:spPr>
        <p:txBody>
          <a:bodyPr vert="horz" wrap="square" lIns="0" tIns="12700" rIns="0" bIns="0" rtlCol="0">
            <a:spAutoFit/>
          </a:bodyPr>
          <a:lstStyle/>
          <a:p>
            <a:pPr marL="12700">
              <a:lnSpc>
                <a:spcPts val="2735"/>
              </a:lnSpc>
              <a:spcBef>
                <a:spcPts val="100"/>
              </a:spcBef>
            </a:pPr>
            <a:r>
              <a:rPr sz="2400" b="1" spc="-20" dirty="0">
                <a:solidFill>
                  <a:srgbClr val="CD9146"/>
                </a:solidFill>
                <a:latin typeface="Arial"/>
                <a:cs typeface="Arial"/>
              </a:rPr>
              <a:t>CARE</a:t>
            </a:r>
            <a:r>
              <a:rPr sz="2400" b="1" spc="-15" dirty="0">
                <a:solidFill>
                  <a:srgbClr val="CD9146"/>
                </a:solidFill>
                <a:latin typeface="Arial"/>
                <a:cs typeface="Arial"/>
              </a:rPr>
              <a:t> </a:t>
            </a:r>
            <a:r>
              <a:rPr sz="2400" b="1" spc="-5" dirty="0">
                <a:solidFill>
                  <a:srgbClr val="CD9146"/>
                </a:solidFill>
                <a:latin typeface="Arial"/>
                <a:cs typeface="Arial"/>
              </a:rPr>
              <a:t>UNDER</a:t>
            </a:r>
            <a:endParaRPr sz="2400">
              <a:latin typeface="Arial"/>
              <a:cs typeface="Arial"/>
            </a:endParaRPr>
          </a:p>
          <a:p>
            <a:pPr marL="24765">
              <a:lnSpc>
                <a:spcPts val="2735"/>
              </a:lnSpc>
            </a:pPr>
            <a:r>
              <a:rPr sz="2400" b="1" spc="-10" dirty="0">
                <a:solidFill>
                  <a:srgbClr val="CD9146"/>
                </a:solidFill>
                <a:latin typeface="Arial"/>
                <a:cs typeface="Arial"/>
              </a:rPr>
              <a:t>FIRE/THREAT</a:t>
            </a:r>
            <a:endParaRPr sz="2400">
              <a:latin typeface="Arial"/>
              <a:cs typeface="Arial"/>
            </a:endParaRPr>
          </a:p>
        </p:txBody>
      </p:sp>
      <p:sp>
        <p:nvSpPr>
          <p:cNvPr id="23" name="object 23"/>
          <p:cNvSpPr/>
          <p:nvPr/>
        </p:nvSpPr>
        <p:spPr>
          <a:xfrm>
            <a:off x="708659" y="2196083"/>
            <a:ext cx="2676525" cy="875030"/>
          </a:xfrm>
          <a:custGeom>
            <a:avLst/>
            <a:gdLst/>
            <a:ahLst/>
            <a:cxnLst/>
            <a:rect l="l" t="t" r="r" b="b"/>
            <a:pathLst>
              <a:path w="2676525" h="875030">
                <a:moveTo>
                  <a:pt x="0" y="130175"/>
                </a:moveTo>
                <a:lnTo>
                  <a:pt x="10229" y="79509"/>
                </a:lnTo>
                <a:lnTo>
                  <a:pt x="38126" y="38131"/>
                </a:lnTo>
                <a:lnTo>
                  <a:pt x="79504" y="10231"/>
                </a:lnTo>
                <a:lnTo>
                  <a:pt x="130175" y="0"/>
                </a:lnTo>
                <a:lnTo>
                  <a:pt x="2545968" y="0"/>
                </a:lnTo>
                <a:lnTo>
                  <a:pt x="2596634" y="10231"/>
                </a:lnTo>
                <a:lnTo>
                  <a:pt x="2638012" y="38131"/>
                </a:lnTo>
                <a:lnTo>
                  <a:pt x="2665912" y="79509"/>
                </a:lnTo>
                <a:lnTo>
                  <a:pt x="2676143" y="130175"/>
                </a:lnTo>
                <a:lnTo>
                  <a:pt x="2676143" y="744601"/>
                </a:lnTo>
                <a:lnTo>
                  <a:pt x="2665912" y="795266"/>
                </a:lnTo>
                <a:lnTo>
                  <a:pt x="2638012" y="836644"/>
                </a:lnTo>
                <a:lnTo>
                  <a:pt x="2596634" y="864544"/>
                </a:lnTo>
                <a:lnTo>
                  <a:pt x="2545968" y="874776"/>
                </a:lnTo>
                <a:lnTo>
                  <a:pt x="130175" y="874776"/>
                </a:lnTo>
                <a:lnTo>
                  <a:pt x="79504" y="864544"/>
                </a:lnTo>
                <a:lnTo>
                  <a:pt x="38126" y="836644"/>
                </a:lnTo>
                <a:lnTo>
                  <a:pt x="10229" y="795266"/>
                </a:lnTo>
                <a:lnTo>
                  <a:pt x="0" y="744601"/>
                </a:lnTo>
                <a:lnTo>
                  <a:pt x="0" y="130175"/>
                </a:lnTo>
                <a:close/>
              </a:path>
            </a:pathLst>
          </a:custGeom>
          <a:ln w="63499">
            <a:solidFill>
              <a:srgbClr val="CD9146"/>
            </a:solidFill>
          </a:ln>
        </p:spPr>
        <p:txBody>
          <a:bodyPr wrap="square" lIns="0" tIns="0" rIns="0" bIns="0" rtlCol="0"/>
          <a:lstStyle/>
          <a:p>
            <a:endParaRPr/>
          </a:p>
        </p:txBody>
      </p:sp>
      <p:sp>
        <p:nvSpPr>
          <p:cNvPr id="24" name="object 24"/>
          <p:cNvSpPr/>
          <p:nvPr/>
        </p:nvSpPr>
        <p:spPr>
          <a:xfrm>
            <a:off x="738377" y="3898391"/>
            <a:ext cx="114300" cy="793750"/>
          </a:xfrm>
          <a:custGeom>
            <a:avLst/>
            <a:gdLst/>
            <a:ahLst/>
            <a:cxnLst/>
            <a:rect l="l" t="t" r="r" b="b"/>
            <a:pathLst>
              <a:path w="114300" h="793750">
                <a:moveTo>
                  <a:pt x="0" y="793241"/>
                </a:moveTo>
                <a:lnTo>
                  <a:pt x="114300" y="793241"/>
                </a:lnTo>
                <a:lnTo>
                  <a:pt x="114300" y="0"/>
                </a:lnTo>
                <a:lnTo>
                  <a:pt x="0" y="0"/>
                </a:lnTo>
                <a:lnTo>
                  <a:pt x="0" y="793241"/>
                </a:lnTo>
                <a:close/>
              </a:path>
            </a:pathLst>
          </a:custGeom>
          <a:solidFill>
            <a:srgbClr val="CD9146"/>
          </a:solidFill>
        </p:spPr>
        <p:txBody>
          <a:bodyPr wrap="square" lIns="0" tIns="0" rIns="0" bIns="0" rtlCol="0"/>
          <a:lstStyle/>
          <a:p>
            <a:endParaRPr/>
          </a:p>
        </p:txBody>
      </p:sp>
      <p:sp>
        <p:nvSpPr>
          <p:cNvPr id="25" name="object 25"/>
          <p:cNvSpPr/>
          <p:nvPr/>
        </p:nvSpPr>
        <p:spPr>
          <a:xfrm>
            <a:off x="4490465" y="5946647"/>
            <a:ext cx="114300" cy="497840"/>
          </a:xfrm>
          <a:custGeom>
            <a:avLst/>
            <a:gdLst/>
            <a:ahLst/>
            <a:cxnLst/>
            <a:rect l="l" t="t" r="r" b="b"/>
            <a:pathLst>
              <a:path w="114300" h="497839">
                <a:moveTo>
                  <a:pt x="0" y="497281"/>
                </a:moveTo>
                <a:lnTo>
                  <a:pt x="114300" y="497281"/>
                </a:lnTo>
                <a:lnTo>
                  <a:pt x="114300" y="0"/>
                </a:lnTo>
                <a:lnTo>
                  <a:pt x="0" y="0"/>
                </a:lnTo>
                <a:lnTo>
                  <a:pt x="0" y="497281"/>
                </a:lnTo>
                <a:close/>
              </a:path>
            </a:pathLst>
          </a:custGeom>
          <a:solidFill>
            <a:srgbClr val="CD9146"/>
          </a:solidFill>
        </p:spPr>
        <p:txBody>
          <a:bodyPr wrap="square" lIns="0" tIns="0" rIns="0" bIns="0" rtlCol="0"/>
          <a:lstStyle/>
          <a:p>
            <a:endParaRP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22</a:t>
            </a:fld>
            <a:endParaRPr sz="1200"/>
          </a:p>
        </p:txBody>
      </p:sp>
      <p:sp>
        <p:nvSpPr>
          <p:cNvPr id="27" name="object 10">
            <a:extLst>
              <a:ext uri="{FF2B5EF4-FFF2-40B4-BE49-F238E27FC236}">
                <a16:creationId xmlns:a16="http://schemas.microsoft.com/office/drawing/2014/main" id="{99D591D5-D1A4-0DC7-83F5-1773D24712CA}"/>
              </a:ext>
            </a:extLst>
          </p:cNvPr>
          <p:cNvSpPr/>
          <p:nvPr/>
        </p:nvSpPr>
        <p:spPr>
          <a:xfrm>
            <a:off x="4493765" y="4800600"/>
            <a:ext cx="114300" cy="954533"/>
          </a:xfrm>
          <a:custGeom>
            <a:avLst/>
            <a:gdLst/>
            <a:ahLst/>
            <a:cxnLst/>
            <a:rect l="l" t="t" r="r" b="b"/>
            <a:pathLst>
              <a:path w="114300" h="793114">
                <a:moveTo>
                  <a:pt x="0" y="792606"/>
                </a:moveTo>
                <a:lnTo>
                  <a:pt x="114300" y="792606"/>
                </a:lnTo>
                <a:lnTo>
                  <a:pt x="114300" y="0"/>
                </a:lnTo>
                <a:lnTo>
                  <a:pt x="0" y="0"/>
                </a:lnTo>
                <a:lnTo>
                  <a:pt x="0" y="792606"/>
                </a:lnTo>
                <a:close/>
              </a:path>
            </a:pathLst>
          </a:custGeom>
          <a:solidFill>
            <a:srgbClr val="CD9146"/>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481708" y="725804"/>
            <a:ext cx="9234805" cy="1141730"/>
          </a:xfrm>
          <a:prstGeom prst="rect">
            <a:avLst/>
          </a:prstGeom>
        </p:spPr>
        <p:txBody>
          <a:bodyPr vert="horz" wrap="square" lIns="0" tIns="12700" rIns="0" bIns="0" rtlCol="0">
            <a:spAutoFit/>
          </a:bodyPr>
          <a:lstStyle/>
          <a:p>
            <a:pPr algn="ctr">
              <a:lnSpc>
                <a:spcPct val="100000"/>
              </a:lnSpc>
              <a:spcBef>
                <a:spcPts val="100"/>
              </a:spcBef>
            </a:pPr>
            <a:r>
              <a:rPr dirty="0">
                <a:solidFill>
                  <a:srgbClr val="BB8542"/>
                </a:solidFill>
              </a:rPr>
              <a:t>ROLES</a:t>
            </a:r>
            <a:r>
              <a:rPr spc="-30" dirty="0">
                <a:solidFill>
                  <a:srgbClr val="BB8542"/>
                </a:solidFill>
              </a:rPr>
              <a:t> </a:t>
            </a:r>
            <a:r>
              <a:rPr spc="-40" dirty="0"/>
              <a:t>AND</a:t>
            </a:r>
            <a:r>
              <a:rPr spc="90" dirty="0"/>
              <a:t> </a:t>
            </a:r>
            <a:r>
              <a:rPr dirty="0">
                <a:solidFill>
                  <a:srgbClr val="BB8542"/>
                </a:solidFill>
              </a:rPr>
              <a:t>RESPONSIBILITIES</a:t>
            </a:r>
          </a:p>
          <a:p>
            <a:pPr algn="ctr">
              <a:lnSpc>
                <a:spcPct val="100000"/>
              </a:lnSpc>
              <a:spcBef>
                <a:spcPts val="145"/>
              </a:spcBef>
            </a:pPr>
            <a:r>
              <a:rPr dirty="0"/>
              <a:t>OF</a:t>
            </a:r>
            <a:r>
              <a:rPr spc="-10" dirty="0"/>
              <a:t> </a:t>
            </a:r>
            <a:r>
              <a:rPr dirty="0"/>
              <a:t>THE </a:t>
            </a:r>
            <a:r>
              <a:rPr spc="-20" dirty="0"/>
              <a:t>COMBAT</a:t>
            </a:r>
            <a:r>
              <a:rPr spc="100" dirty="0"/>
              <a:t> </a:t>
            </a:r>
            <a:r>
              <a:rPr spc="-10" dirty="0"/>
              <a:t>PARAMEDIC/PROVIDER</a:t>
            </a:r>
          </a:p>
        </p:txBody>
      </p:sp>
      <p:sp>
        <p:nvSpPr>
          <p:cNvPr id="5" name="object 5"/>
          <p:cNvSpPr txBox="1"/>
          <p:nvPr/>
        </p:nvSpPr>
        <p:spPr>
          <a:xfrm>
            <a:off x="4267961" y="3083813"/>
            <a:ext cx="1851025" cy="314960"/>
          </a:xfrm>
          <a:prstGeom prst="rect">
            <a:avLst/>
          </a:prstGeom>
        </p:spPr>
        <p:txBody>
          <a:bodyPr vert="horz" wrap="square" lIns="0" tIns="12065" rIns="0" bIns="0" rtlCol="0">
            <a:spAutoFit/>
          </a:bodyPr>
          <a:lstStyle/>
          <a:p>
            <a:pPr marL="12700">
              <a:lnSpc>
                <a:spcPct val="100000"/>
              </a:lnSpc>
              <a:spcBef>
                <a:spcPts val="95"/>
              </a:spcBef>
            </a:pPr>
            <a:r>
              <a:rPr sz="1900" spc="-10" dirty="0">
                <a:latin typeface="Arial MT"/>
                <a:cs typeface="Arial MT"/>
              </a:rPr>
              <a:t>The </a:t>
            </a:r>
            <a:r>
              <a:rPr sz="1900" b="1" spc="-5" dirty="0">
                <a:latin typeface="Arial"/>
                <a:cs typeface="Arial"/>
              </a:rPr>
              <a:t>CPP</a:t>
            </a:r>
            <a:r>
              <a:rPr sz="1900" b="1" spc="-50" dirty="0">
                <a:latin typeface="Arial"/>
                <a:cs typeface="Arial"/>
              </a:rPr>
              <a:t> </a:t>
            </a:r>
            <a:r>
              <a:rPr sz="1900" dirty="0">
                <a:latin typeface="Arial MT"/>
                <a:cs typeface="Arial MT"/>
              </a:rPr>
              <a:t>should:</a:t>
            </a:r>
            <a:endParaRPr sz="1900">
              <a:latin typeface="Arial MT"/>
              <a:cs typeface="Arial MT"/>
            </a:endParaRPr>
          </a:p>
        </p:txBody>
      </p:sp>
      <p:sp>
        <p:nvSpPr>
          <p:cNvPr id="6" name="object 6"/>
          <p:cNvSpPr txBox="1"/>
          <p:nvPr/>
        </p:nvSpPr>
        <p:spPr>
          <a:xfrm>
            <a:off x="4499609" y="3474211"/>
            <a:ext cx="3158490" cy="1744345"/>
          </a:xfrm>
          <a:prstGeom prst="rect">
            <a:avLst/>
          </a:prstGeom>
        </p:spPr>
        <p:txBody>
          <a:bodyPr vert="horz" wrap="square" lIns="0" tIns="40640" rIns="0" bIns="0" rtlCol="0">
            <a:spAutoFit/>
          </a:bodyPr>
          <a:lstStyle/>
          <a:p>
            <a:pPr marL="12700" marR="5080">
              <a:lnSpc>
                <a:spcPct val="90000"/>
              </a:lnSpc>
              <a:spcBef>
                <a:spcPts val="320"/>
              </a:spcBef>
            </a:pPr>
            <a:r>
              <a:rPr sz="1900" spc="-5" dirty="0">
                <a:latin typeface="Arial MT"/>
                <a:cs typeface="Arial MT"/>
              </a:rPr>
              <a:t>Provide </a:t>
            </a:r>
            <a:r>
              <a:rPr sz="1900" dirty="0">
                <a:latin typeface="Arial MT"/>
                <a:cs typeface="Arial MT"/>
              </a:rPr>
              <a:t>casualty assessment </a:t>
            </a:r>
            <a:r>
              <a:rPr sz="1900" spc="-520" dirty="0">
                <a:latin typeface="Arial MT"/>
                <a:cs typeface="Arial MT"/>
              </a:rPr>
              <a:t> </a:t>
            </a:r>
            <a:r>
              <a:rPr sz="1900" spc="-5" dirty="0">
                <a:latin typeface="Arial MT"/>
                <a:cs typeface="Arial MT"/>
              </a:rPr>
              <a:t>and</a:t>
            </a:r>
            <a:r>
              <a:rPr sz="1900" spc="20" dirty="0">
                <a:latin typeface="Arial MT"/>
                <a:cs typeface="Arial MT"/>
              </a:rPr>
              <a:t> </a:t>
            </a:r>
            <a:r>
              <a:rPr sz="1900" spc="-5" dirty="0">
                <a:latin typeface="Arial MT"/>
                <a:cs typeface="Arial MT"/>
              </a:rPr>
              <a:t>treatment</a:t>
            </a:r>
            <a:r>
              <a:rPr sz="1900" spc="40" dirty="0">
                <a:latin typeface="Arial MT"/>
                <a:cs typeface="Arial MT"/>
              </a:rPr>
              <a:t> </a:t>
            </a:r>
            <a:r>
              <a:rPr sz="1900" spc="-5" dirty="0">
                <a:latin typeface="Arial MT"/>
                <a:cs typeface="Arial MT"/>
              </a:rPr>
              <a:t>when </a:t>
            </a:r>
            <a:r>
              <a:rPr sz="1900" dirty="0">
                <a:latin typeface="Arial MT"/>
                <a:cs typeface="Arial MT"/>
              </a:rPr>
              <a:t> functioning</a:t>
            </a:r>
            <a:r>
              <a:rPr sz="1900" spc="-35" dirty="0">
                <a:latin typeface="Arial MT"/>
                <a:cs typeface="Arial MT"/>
              </a:rPr>
              <a:t> </a:t>
            </a:r>
            <a:r>
              <a:rPr sz="1900" spc="-5" dirty="0">
                <a:latin typeface="Arial MT"/>
                <a:cs typeface="Arial MT"/>
              </a:rPr>
              <a:t>as</a:t>
            </a:r>
            <a:r>
              <a:rPr sz="1900" dirty="0">
                <a:latin typeface="Arial MT"/>
                <a:cs typeface="Arial MT"/>
              </a:rPr>
              <a:t> </a:t>
            </a:r>
            <a:r>
              <a:rPr sz="1900" spc="-5" dirty="0">
                <a:latin typeface="Arial MT"/>
                <a:cs typeface="Arial MT"/>
              </a:rPr>
              <a:t>the </a:t>
            </a:r>
            <a:r>
              <a:rPr sz="1900" dirty="0">
                <a:latin typeface="Arial MT"/>
                <a:cs typeface="Arial MT"/>
              </a:rPr>
              <a:t>unit</a:t>
            </a:r>
            <a:r>
              <a:rPr sz="1900" spc="-15" dirty="0">
                <a:latin typeface="Arial MT"/>
                <a:cs typeface="Arial MT"/>
              </a:rPr>
              <a:t> </a:t>
            </a:r>
            <a:r>
              <a:rPr sz="1900" spc="-5" dirty="0">
                <a:latin typeface="Arial MT"/>
                <a:cs typeface="Arial MT"/>
              </a:rPr>
              <a:t>medic</a:t>
            </a:r>
            <a:endParaRPr sz="1900">
              <a:latin typeface="Arial MT"/>
              <a:cs typeface="Arial MT"/>
            </a:endParaRPr>
          </a:p>
          <a:p>
            <a:pPr marL="12700" marR="173990" algn="just">
              <a:lnSpc>
                <a:spcPct val="90000"/>
              </a:lnSpc>
              <a:spcBef>
                <a:spcPts val="1000"/>
              </a:spcBef>
            </a:pPr>
            <a:r>
              <a:rPr sz="1900" spc="-5" dirty="0">
                <a:latin typeface="Arial MT"/>
                <a:cs typeface="Arial MT"/>
              </a:rPr>
              <a:t>Manage and </a:t>
            </a:r>
            <a:r>
              <a:rPr sz="1900" dirty="0">
                <a:latin typeface="Arial MT"/>
                <a:cs typeface="Arial MT"/>
              </a:rPr>
              <a:t>direct casualty </a:t>
            </a:r>
            <a:r>
              <a:rPr sz="1900" spc="-515" dirty="0">
                <a:latin typeface="Arial MT"/>
                <a:cs typeface="Arial MT"/>
              </a:rPr>
              <a:t> </a:t>
            </a:r>
            <a:r>
              <a:rPr sz="1900" dirty="0">
                <a:latin typeface="Arial MT"/>
                <a:cs typeface="Arial MT"/>
              </a:rPr>
              <a:t>response efforts utilizing all </a:t>
            </a:r>
            <a:r>
              <a:rPr sz="1900" spc="-515" dirty="0">
                <a:latin typeface="Arial MT"/>
                <a:cs typeface="Arial MT"/>
              </a:rPr>
              <a:t> </a:t>
            </a:r>
            <a:r>
              <a:rPr sz="1900" dirty="0">
                <a:latin typeface="Arial MT"/>
                <a:cs typeface="Arial MT"/>
              </a:rPr>
              <a:t>available</a:t>
            </a:r>
            <a:r>
              <a:rPr sz="1900" spc="15" dirty="0">
                <a:latin typeface="Arial MT"/>
                <a:cs typeface="Arial MT"/>
              </a:rPr>
              <a:t> </a:t>
            </a:r>
            <a:r>
              <a:rPr sz="1900" spc="-5" dirty="0">
                <a:latin typeface="Arial MT"/>
                <a:cs typeface="Arial MT"/>
              </a:rPr>
              <a:t>responders</a:t>
            </a:r>
            <a:endParaRPr sz="1900">
              <a:latin typeface="Arial MT"/>
              <a:cs typeface="Arial MT"/>
            </a:endParaRPr>
          </a:p>
        </p:txBody>
      </p:sp>
      <p:sp>
        <p:nvSpPr>
          <p:cNvPr id="7" name="object 7"/>
          <p:cNvSpPr/>
          <p:nvPr/>
        </p:nvSpPr>
        <p:spPr>
          <a:xfrm>
            <a:off x="4307585" y="4437888"/>
            <a:ext cx="114300" cy="756285"/>
          </a:xfrm>
          <a:custGeom>
            <a:avLst/>
            <a:gdLst/>
            <a:ahLst/>
            <a:cxnLst/>
            <a:rect l="l" t="t" r="r" b="b"/>
            <a:pathLst>
              <a:path w="114300" h="756285">
                <a:moveTo>
                  <a:pt x="0" y="755776"/>
                </a:moveTo>
                <a:lnTo>
                  <a:pt x="114300" y="755776"/>
                </a:lnTo>
                <a:lnTo>
                  <a:pt x="114300" y="0"/>
                </a:lnTo>
                <a:lnTo>
                  <a:pt x="0" y="0"/>
                </a:lnTo>
                <a:lnTo>
                  <a:pt x="0" y="755776"/>
                </a:lnTo>
                <a:close/>
              </a:path>
            </a:pathLst>
          </a:custGeom>
          <a:solidFill>
            <a:srgbClr val="CD9146"/>
          </a:solidFill>
        </p:spPr>
        <p:txBody>
          <a:bodyPr wrap="square" lIns="0" tIns="0" rIns="0" bIns="0" rtlCol="0"/>
          <a:lstStyle/>
          <a:p>
            <a:endParaRPr/>
          </a:p>
        </p:txBody>
      </p:sp>
      <p:sp>
        <p:nvSpPr>
          <p:cNvPr id="8" name="object 8"/>
          <p:cNvSpPr/>
          <p:nvPr/>
        </p:nvSpPr>
        <p:spPr>
          <a:xfrm>
            <a:off x="4304538" y="3496055"/>
            <a:ext cx="114300" cy="793115"/>
          </a:xfrm>
          <a:custGeom>
            <a:avLst/>
            <a:gdLst/>
            <a:ahLst/>
            <a:cxnLst/>
            <a:rect l="l" t="t" r="r" b="b"/>
            <a:pathLst>
              <a:path w="114300" h="793114">
                <a:moveTo>
                  <a:pt x="0" y="792607"/>
                </a:moveTo>
                <a:lnTo>
                  <a:pt x="114300" y="792607"/>
                </a:lnTo>
                <a:lnTo>
                  <a:pt x="114300" y="0"/>
                </a:lnTo>
                <a:lnTo>
                  <a:pt x="0" y="0"/>
                </a:lnTo>
                <a:lnTo>
                  <a:pt x="0" y="792607"/>
                </a:lnTo>
                <a:close/>
              </a:path>
            </a:pathLst>
          </a:custGeom>
          <a:solidFill>
            <a:srgbClr val="CD9146"/>
          </a:solidFill>
        </p:spPr>
        <p:txBody>
          <a:bodyPr wrap="square" lIns="0" tIns="0" rIns="0" bIns="0" rtlCol="0"/>
          <a:lstStyle/>
          <a:p>
            <a:endParaRPr/>
          </a:p>
        </p:txBody>
      </p:sp>
      <p:sp>
        <p:nvSpPr>
          <p:cNvPr id="9" name="object 9"/>
          <p:cNvSpPr txBox="1"/>
          <p:nvPr/>
        </p:nvSpPr>
        <p:spPr>
          <a:xfrm>
            <a:off x="8082788" y="3089529"/>
            <a:ext cx="1851660" cy="314960"/>
          </a:xfrm>
          <a:prstGeom prst="rect">
            <a:avLst/>
          </a:prstGeom>
        </p:spPr>
        <p:txBody>
          <a:bodyPr vert="horz" wrap="square" lIns="0" tIns="12065" rIns="0" bIns="0" rtlCol="0">
            <a:spAutoFit/>
          </a:bodyPr>
          <a:lstStyle/>
          <a:p>
            <a:pPr marL="12700">
              <a:lnSpc>
                <a:spcPct val="100000"/>
              </a:lnSpc>
              <a:spcBef>
                <a:spcPts val="95"/>
              </a:spcBef>
            </a:pPr>
            <a:r>
              <a:rPr sz="1900" spc="-10" dirty="0">
                <a:latin typeface="Arial MT"/>
                <a:cs typeface="Arial MT"/>
              </a:rPr>
              <a:t>The </a:t>
            </a:r>
            <a:r>
              <a:rPr sz="1900" b="1" spc="-5" dirty="0">
                <a:latin typeface="Arial"/>
                <a:cs typeface="Arial"/>
              </a:rPr>
              <a:t>CPP</a:t>
            </a:r>
            <a:r>
              <a:rPr sz="1900" b="1" spc="-40" dirty="0">
                <a:latin typeface="Arial"/>
                <a:cs typeface="Arial"/>
              </a:rPr>
              <a:t> </a:t>
            </a:r>
            <a:r>
              <a:rPr sz="1900" dirty="0">
                <a:latin typeface="Arial MT"/>
                <a:cs typeface="Arial MT"/>
              </a:rPr>
              <a:t>should:</a:t>
            </a:r>
            <a:endParaRPr sz="1900">
              <a:latin typeface="Arial MT"/>
              <a:cs typeface="Arial MT"/>
            </a:endParaRPr>
          </a:p>
        </p:txBody>
      </p:sp>
      <p:sp>
        <p:nvSpPr>
          <p:cNvPr id="10" name="object 10"/>
          <p:cNvSpPr txBox="1"/>
          <p:nvPr/>
        </p:nvSpPr>
        <p:spPr>
          <a:xfrm>
            <a:off x="8314435" y="3479672"/>
            <a:ext cx="3256915" cy="1878964"/>
          </a:xfrm>
          <a:prstGeom prst="rect">
            <a:avLst/>
          </a:prstGeom>
        </p:spPr>
        <p:txBody>
          <a:bodyPr vert="horz" wrap="square" lIns="0" tIns="41275" rIns="0" bIns="0" rtlCol="0">
            <a:spAutoFit/>
          </a:bodyPr>
          <a:lstStyle/>
          <a:p>
            <a:pPr marL="12700" marR="5080">
              <a:lnSpc>
                <a:spcPct val="89900"/>
              </a:lnSpc>
              <a:spcBef>
                <a:spcPts val="325"/>
              </a:spcBef>
            </a:pPr>
            <a:r>
              <a:rPr sz="1900" dirty="0">
                <a:latin typeface="Arial MT"/>
                <a:cs typeface="Arial MT"/>
              </a:rPr>
              <a:t>Reassess casualties, </a:t>
            </a:r>
            <a:r>
              <a:rPr sz="1900" spc="5" dirty="0">
                <a:latin typeface="Arial MT"/>
                <a:cs typeface="Arial MT"/>
              </a:rPr>
              <a:t> </a:t>
            </a:r>
            <a:r>
              <a:rPr sz="1900" spc="-5" dirty="0">
                <a:latin typeface="Arial MT"/>
                <a:cs typeface="Arial MT"/>
              </a:rPr>
              <a:t>communicate</a:t>
            </a:r>
            <a:r>
              <a:rPr sz="1900" spc="35" dirty="0">
                <a:latin typeface="Arial MT"/>
                <a:cs typeface="Arial MT"/>
              </a:rPr>
              <a:t> </a:t>
            </a:r>
            <a:r>
              <a:rPr sz="1900" dirty="0">
                <a:latin typeface="Arial MT"/>
                <a:cs typeface="Arial MT"/>
              </a:rPr>
              <a:t>findings</a:t>
            </a:r>
            <a:r>
              <a:rPr sz="1900" spc="-25" dirty="0">
                <a:latin typeface="Arial MT"/>
                <a:cs typeface="Arial MT"/>
              </a:rPr>
              <a:t> </a:t>
            </a:r>
            <a:r>
              <a:rPr sz="1900" spc="-5" dirty="0">
                <a:latin typeface="Arial MT"/>
                <a:cs typeface="Arial MT"/>
              </a:rPr>
              <a:t>to </a:t>
            </a:r>
            <a:r>
              <a:rPr sz="1900" dirty="0">
                <a:latin typeface="Arial MT"/>
                <a:cs typeface="Arial MT"/>
              </a:rPr>
              <a:t> </a:t>
            </a:r>
            <a:r>
              <a:rPr sz="1900" spc="-5" dirty="0">
                <a:latin typeface="Arial MT"/>
                <a:cs typeface="Arial MT"/>
              </a:rPr>
              <a:t>TACEVAC medical personnel, </a:t>
            </a:r>
            <a:r>
              <a:rPr sz="1900" spc="-515" dirty="0">
                <a:latin typeface="Arial MT"/>
                <a:cs typeface="Arial MT"/>
              </a:rPr>
              <a:t> </a:t>
            </a:r>
            <a:r>
              <a:rPr sz="1900" spc="-5" dirty="0">
                <a:latin typeface="Arial MT"/>
                <a:cs typeface="Arial MT"/>
              </a:rPr>
              <a:t>ensure</a:t>
            </a:r>
            <a:r>
              <a:rPr sz="1900" spc="10" dirty="0">
                <a:latin typeface="Arial MT"/>
                <a:cs typeface="Arial MT"/>
              </a:rPr>
              <a:t> </a:t>
            </a:r>
            <a:r>
              <a:rPr sz="1900" spc="-5" dirty="0">
                <a:latin typeface="Arial MT"/>
                <a:cs typeface="Arial MT"/>
              </a:rPr>
              <a:t>proper</a:t>
            </a:r>
            <a:r>
              <a:rPr sz="1900" spc="30" dirty="0">
                <a:latin typeface="Arial MT"/>
                <a:cs typeface="Arial MT"/>
              </a:rPr>
              <a:t> </a:t>
            </a:r>
            <a:r>
              <a:rPr sz="1900" dirty="0">
                <a:latin typeface="Arial MT"/>
                <a:cs typeface="Arial MT"/>
              </a:rPr>
              <a:t>staging</a:t>
            </a:r>
            <a:endParaRPr sz="1900">
              <a:latin typeface="Arial MT"/>
              <a:cs typeface="Arial MT"/>
            </a:endParaRPr>
          </a:p>
          <a:p>
            <a:pPr marL="12700" marR="574040" algn="just">
              <a:lnSpc>
                <a:spcPct val="90000"/>
              </a:lnSpc>
              <a:spcBef>
                <a:spcPts val="15"/>
              </a:spcBef>
            </a:pPr>
            <a:r>
              <a:rPr sz="1900" spc="-5" dirty="0">
                <a:latin typeface="Arial MT"/>
                <a:cs typeface="Arial MT"/>
              </a:rPr>
              <a:t>and support </a:t>
            </a:r>
            <a:r>
              <a:rPr sz="1900" dirty="0">
                <a:latin typeface="Arial MT"/>
                <a:cs typeface="Arial MT"/>
              </a:rPr>
              <a:t>loading, </a:t>
            </a:r>
            <a:r>
              <a:rPr sz="1900" spc="-5" dirty="0">
                <a:latin typeface="Arial MT"/>
                <a:cs typeface="Arial MT"/>
              </a:rPr>
              <a:t>and </a:t>
            </a:r>
            <a:r>
              <a:rPr sz="1900" spc="-515" dirty="0">
                <a:latin typeface="Arial MT"/>
                <a:cs typeface="Arial MT"/>
              </a:rPr>
              <a:t> </a:t>
            </a:r>
            <a:r>
              <a:rPr sz="1900" dirty="0">
                <a:latin typeface="Arial MT"/>
                <a:cs typeface="Arial MT"/>
              </a:rPr>
              <a:t>secure casualties </a:t>
            </a:r>
            <a:r>
              <a:rPr sz="1900" spc="-5" dirty="0">
                <a:latin typeface="Arial MT"/>
                <a:cs typeface="Arial MT"/>
              </a:rPr>
              <a:t>on the </a:t>
            </a:r>
            <a:r>
              <a:rPr sz="1900" spc="-515" dirty="0">
                <a:latin typeface="Arial MT"/>
                <a:cs typeface="Arial MT"/>
              </a:rPr>
              <a:t> </a:t>
            </a:r>
            <a:r>
              <a:rPr sz="1900" spc="-5" dirty="0">
                <a:latin typeface="Arial MT"/>
                <a:cs typeface="Arial MT"/>
              </a:rPr>
              <a:t>evacuation</a:t>
            </a:r>
            <a:r>
              <a:rPr sz="1900" spc="10" dirty="0">
                <a:latin typeface="Arial MT"/>
                <a:cs typeface="Arial MT"/>
              </a:rPr>
              <a:t> </a:t>
            </a:r>
            <a:r>
              <a:rPr sz="1900" dirty="0">
                <a:latin typeface="Arial MT"/>
                <a:cs typeface="Arial MT"/>
              </a:rPr>
              <a:t>platform</a:t>
            </a:r>
            <a:endParaRPr sz="1900">
              <a:latin typeface="Arial MT"/>
              <a:cs typeface="Arial MT"/>
            </a:endParaRPr>
          </a:p>
        </p:txBody>
      </p:sp>
      <p:sp>
        <p:nvSpPr>
          <p:cNvPr id="11" name="object 11"/>
          <p:cNvSpPr/>
          <p:nvPr/>
        </p:nvSpPr>
        <p:spPr>
          <a:xfrm>
            <a:off x="8084057" y="3526535"/>
            <a:ext cx="114300" cy="1859914"/>
          </a:xfrm>
          <a:custGeom>
            <a:avLst/>
            <a:gdLst/>
            <a:ahLst/>
            <a:cxnLst/>
            <a:rect l="l" t="t" r="r" b="b"/>
            <a:pathLst>
              <a:path w="114300" h="1859914">
                <a:moveTo>
                  <a:pt x="0" y="1859788"/>
                </a:moveTo>
                <a:lnTo>
                  <a:pt x="114300" y="1859788"/>
                </a:lnTo>
                <a:lnTo>
                  <a:pt x="114300" y="0"/>
                </a:lnTo>
                <a:lnTo>
                  <a:pt x="0" y="0"/>
                </a:lnTo>
                <a:lnTo>
                  <a:pt x="0" y="1859788"/>
                </a:lnTo>
                <a:close/>
              </a:path>
            </a:pathLst>
          </a:custGeom>
          <a:solidFill>
            <a:srgbClr val="CD9146"/>
          </a:solidFill>
        </p:spPr>
        <p:txBody>
          <a:bodyPr wrap="square" lIns="0" tIns="0" rIns="0" bIns="0" rtlCol="0"/>
          <a:lstStyle/>
          <a:p>
            <a:endParaRPr/>
          </a:p>
        </p:txBody>
      </p:sp>
      <p:sp>
        <p:nvSpPr>
          <p:cNvPr id="12" name="object 12"/>
          <p:cNvSpPr txBox="1"/>
          <p:nvPr/>
        </p:nvSpPr>
        <p:spPr>
          <a:xfrm>
            <a:off x="660298" y="3083813"/>
            <a:ext cx="1851025" cy="314960"/>
          </a:xfrm>
          <a:prstGeom prst="rect">
            <a:avLst/>
          </a:prstGeom>
        </p:spPr>
        <p:txBody>
          <a:bodyPr vert="horz" wrap="square" lIns="0" tIns="12065" rIns="0" bIns="0" rtlCol="0">
            <a:spAutoFit/>
          </a:bodyPr>
          <a:lstStyle/>
          <a:p>
            <a:pPr marL="12700">
              <a:lnSpc>
                <a:spcPct val="100000"/>
              </a:lnSpc>
              <a:spcBef>
                <a:spcPts val="95"/>
              </a:spcBef>
            </a:pPr>
            <a:r>
              <a:rPr sz="1900" spc="-5" dirty="0">
                <a:latin typeface="Arial MT"/>
                <a:cs typeface="Arial MT"/>
              </a:rPr>
              <a:t>The</a:t>
            </a:r>
            <a:r>
              <a:rPr sz="1900" spc="-20" dirty="0">
                <a:latin typeface="Arial MT"/>
                <a:cs typeface="Arial MT"/>
              </a:rPr>
              <a:t> </a:t>
            </a:r>
            <a:r>
              <a:rPr sz="1900" b="1" spc="-5" dirty="0">
                <a:latin typeface="Arial"/>
                <a:cs typeface="Arial"/>
              </a:rPr>
              <a:t>CPP</a:t>
            </a:r>
            <a:r>
              <a:rPr sz="1900" b="1" spc="-50" dirty="0">
                <a:latin typeface="Arial"/>
                <a:cs typeface="Arial"/>
              </a:rPr>
              <a:t> </a:t>
            </a:r>
            <a:r>
              <a:rPr sz="1900" dirty="0">
                <a:latin typeface="Arial MT"/>
                <a:cs typeface="Arial MT"/>
              </a:rPr>
              <a:t>should:</a:t>
            </a:r>
            <a:endParaRPr sz="1900">
              <a:latin typeface="Arial MT"/>
              <a:cs typeface="Arial MT"/>
            </a:endParaRPr>
          </a:p>
        </p:txBody>
      </p:sp>
      <p:sp>
        <p:nvSpPr>
          <p:cNvPr id="13" name="object 13"/>
          <p:cNvSpPr txBox="1"/>
          <p:nvPr/>
        </p:nvSpPr>
        <p:spPr>
          <a:xfrm>
            <a:off x="892251" y="3474211"/>
            <a:ext cx="2875280" cy="1757045"/>
          </a:xfrm>
          <a:prstGeom prst="rect">
            <a:avLst/>
          </a:prstGeom>
        </p:spPr>
        <p:txBody>
          <a:bodyPr vert="horz" wrap="square" lIns="0" tIns="41910" rIns="0" bIns="0" rtlCol="0">
            <a:spAutoFit/>
          </a:bodyPr>
          <a:lstStyle/>
          <a:p>
            <a:pPr marL="12700" marR="5080">
              <a:lnSpc>
                <a:spcPct val="89600"/>
              </a:lnSpc>
              <a:spcBef>
                <a:spcPts val="330"/>
              </a:spcBef>
            </a:pPr>
            <a:r>
              <a:rPr sz="1900" spc="-5" dirty="0">
                <a:latin typeface="Arial MT"/>
                <a:cs typeface="Arial MT"/>
              </a:rPr>
              <a:t>Suppress </a:t>
            </a:r>
            <a:r>
              <a:rPr sz="1900" dirty="0">
                <a:latin typeface="Arial MT"/>
                <a:cs typeface="Arial MT"/>
              </a:rPr>
              <a:t>hostile fire </a:t>
            </a:r>
            <a:r>
              <a:rPr sz="1900" spc="-5" dirty="0">
                <a:latin typeface="Arial MT"/>
                <a:cs typeface="Arial MT"/>
              </a:rPr>
              <a:t>to </a:t>
            </a:r>
            <a:r>
              <a:rPr sz="1900" dirty="0">
                <a:latin typeface="Arial MT"/>
                <a:cs typeface="Arial MT"/>
              </a:rPr>
              <a:t> </a:t>
            </a:r>
            <a:r>
              <a:rPr sz="1900" spc="-10" dirty="0">
                <a:latin typeface="Arial MT"/>
                <a:cs typeface="Arial MT"/>
              </a:rPr>
              <a:t>minimize</a:t>
            </a:r>
            <a:r>
              <a:rPr sz="1900" spc="25" dirty="0">
                <a:latin typeface="Arial MT"/>
                <a:cs typeface="Arial MT"/>
              </a:rPr>
              <a:t> </a:t>
            </a:r>
            <a:r>
              <a:rPr sz="1900" spc="-5" dirty="0">
                <a:latin typeface="Arial MT"/>
                <a:cs typeface="Arial MT"/>
              </a:rPr>
              <a:t>new</a:t>
            </a:r>
            <a:r>
              <a:rPr sz="1900" spc="5" dirty="0">
                <a:latin typeface="Arial MT"/>
                <a:cs typeface="Arial MT"/>
              </a:rPr>
              <a:t> </a:t>
            </a:r>
            <a:r>
              <a:rPr sz="1900" spc="-5" dirty="0">
                <a:latin typeface="Arial MT"/>
                <a:cs typeface="Arial MT"/>
              </a:rPr>
              <a:t>or </a:t>
            </a:r>
            <a:r>
              <a:rPr sz="1900" dirty="0">
                <a:latin typeface="Arial MT"/>
                <a:cs typeface="Arial MT"/>
              </a:rPr>
              <a:t>additional </a:t>
            </a:r>
            <a:r>
              <a:rPr sz="1900" spc="-515" dirty="0">
                <a:latin typeface="Arial MT"/>
                <a:cs typeface="Arial MT"/>
              </a:rPr>
              <a:t> </a:t>
            </a:r>
            <a:r>
              <a:rPr sz="2000" spc="-5" dirty="0">
                <a:latin typeface="Arial MT"/>
                <a:cs typeface="Arial MT"/>
              </a:rPr>
              <a:t>injury</a:t>
            </a:r>
            <a:r>
              <a:rPr sz="2000" dirty="0">
                <a:latin typeface="Arial MT"/>
                <a:cs typeface="Arial MT"/>
              </a:rPr>
              <a:t> </a:t>
            </a:r>
            <a:r>
              <a:rPr sz="2000" spc="-5" dirty="0">
                <a:latin typeface="Arial MT"/>
                <a:cs typeface="Arial MT"/>
              </a:rPr>
              <a:t>to</a:t>
            </a:r>
            <a:r>
              <a:rPr sz="2000" spc="5" dirty="0">
                <a:latin typeface="Arial MT"/>
                <a:cs typeface="Arial MT"/>
              </a:rPr>
              <a:t> </a:t>
            </a:r>
            <a:r>
              <a:rPr sz="2000" spc="-10" dirty="0">
                <a:latin typeface="Arial MT"/>
                <a:cs typeface="Arial MT"/>
              </a:rPr>
              <a:t>casualties</a:t>
            </a:r>
            <a:endParaRPr sz="2000">
              <a:latin typeface="Arial MT"/>
              <a:cs typeface="Arial MT"/>
            </a:endParaRPr>
          </a:p>
          <a:p>
            <a:pPr marL="12700" marR="55880">
              <a:lnSpc>
                <a:spcPts val="2060"/>
              </a:lnSpc>
              <a:spcBef>
                <a:spcPts val="1030"/>
              </a:spcBef>
            </a:pPr>
            <a:r>
              <a:rPr sz="1900" dirty="0">
                <a:latin typeface="Arial MT"/>
                <a:cs typeface="Arial MT"/>
              </a:rPr>
              <a:t>Assist</a:t>
            </a:r>
            <a:r>
              <a:rPr sz="1900" spc="-70" dirty="0">
                <a:latin typeface="Arial MT"/>
                <a:cs typeface="Arial MT"/>
              </a:rPr>
              <a:t> </a:t>
            </a:r>
            <a:r>
              <a:rPr sz="1900" dirty="0">
                <a:latin typeface="Arial MT"/>
                <a:cs typeface="Arial MT"/>
              </a:rPr>
              <a:t>in</a:t>
            </a:r>
            <a:r>
              <a:rPr sz="1900" spc="-20" dirty="0">
                <a:latin typeface="Arial MT"/>
                <a:cs typeface="Arial MT"/>
              </a:rPr>
              <a:t> </a:t>
            </a:r>
            <a:r>
              <a:rPr sz="1900" spc="-5" dirty="0">
                <a:latin typeface="Arial MT"/>
                <a:cs typeface="Arial MT"/>
              </a:rPr>
              <a:t>providing</a:t>
            </a:r>
            <a:r>
              <a:rPr sz="1900" spc="10" dirty="0">
                <a:latin typeface="Arial MT"/>
                <a:cs typeface="Arial MT"/>
              </a:rPr>
              <a:t> </a:t>
            </a:r>
            <a:r>
              <a:rPr sz="1900" spc="5" dirty="0">
                <a:latin typeface="Arial MT"/>
                <a:cs typeface="Arial MT"/>
              </a:rPr>
              <a:t>self-aid </a:t>
            </a:r>
            <a:r>
              <a:rPr sz="1900" spc="-515" dirty="0">
                <a:latin typeface="Arial MT"/>
                <a:cs typeface="Arial MT"/>
              </a:rPr>
              <a:t> </a:t>
            </a:r>
            <a:r>
              <a:rPr sz="1900" spc="-5" dirty="0">
                <a:latin typeface="Arial MT"/>
                <a:cs typeface="Arial MT"/>
              </a:rPr>
              <a:t>and</a:t>
            </a:r>
            <a:r>
              <a:rPr sz="1900" spc="15" dirty="0">
                <a:latin typeface="Arial MT"/>
                <a:cs typeface="Arial MT"/>
              </a:rPr>
              <a:t> </a:t>
            </a:r>
            <a:r>
              <a:rPr sz="1900" spc="-10" dirty="0">
                <a:latin typeface="Arial MT"/>
                <a:cs typeface="Arial MT"/>
              </a:rPr>
              <a:t>moving</a:t>
            </a:r>
            <a:r>
              <a:rPr sz="1900" spc="40" dirty="0">
                <a:latin typeface="Arial MT"/>
                <a:cs typeface="Arial MT"/>
              </a:rPr>
              <a:t> </a:t>
            </a:r>
            <a:r>
              <a:rPr sz="1900" dirty="0">
                <a:latin typeface="Arial MT"/>
                <a:cs typeface="Arial MT"/>
              </a:rPr>
              <a:t>casualties,</a:t>
            </a:r>
            <a:endParaRPr sz="1900">
              <a:latin typeface="Arial MT"/>
              <a:cs typeface="Arial MT"/>
            </a:endParaRPr>
          </a:p>
          <a:p>
            <a:pPr marL="12700">
              <a:lnSpc>
                <a:spcPts val="2014"/>
              </a:lnSpc>
            </a:pPr>
            <a:r>
              <a:rPr sz="1900" dirty="0">
                <a:latin typeface="Arial MT"/>
                <a:cs typeface="Arial MT"/>
              </a:rPr>
              <a:t>if</a:t>
            </a:r>
            <a:r>
              <a:rPr sz="1900" spc="-60" dirty="0">
                <a:latin typeface="Arial MT"/>
                <a:cs typeface="Arial MT"/>
              </a:rPr>
              <a:t> </a:t>
            </a:r>
            <a:r>
              <a:rPr sz="1900" dirty="0">
                <a:latin typeface="Arial MT"/>
                <a:cs typeface="Arial MT"/>
              </a:rPr>
              <a:t>feasible</a:t>
            </a:r>
            <a:endParaRPr sz="1900">
              <a:latin typeface="Arial MT"/>
              <a:cs typeface="Arial MT"/>
            </a:endParaRPr>
          </a:p>
        </p:txBody>
      </p:sp>
      <p:sp>
        <p:nvSpPr>
          <p:cNvPr id="14" name="object 14"/>
          <p:cNvSpPr/>
          <p:nvPr/>
        </p:nvSpPr>
        <p:spPr>
          <a:xfrm>
            <a:off x="662177" y="3547871"/>
            <a:ext cx="114300" cy="755015"/>
          </a:xfrm>
          <a:custGeom>
            <a:avLst/>
            <a:gdLst/>
            <a:ahLst/>
            <a:cxnLst/>
            <a:rect l="l" t="t" r="r" b="b"/>
            <a:pathLst>
              <a:path w="114300" h="755014">
                <a:moveTo>
                  <a:pt x="0" y="754633"/>
                </a:moveTo>
                <a:lnTo>
                  <a:pt x="114300" y="754633"/>
                </a:lnTo>
                <a:lnTo>
                  <a:pt x="114300" y="0"/>
                </a:lnTo>
                <a:lnTo>
                  <a:pt x="0" y="0"/>
                </a:lnTo>
                <a:lnTo>
                  <a:pt x="0" y="754633"/>
                </a:lnTo>
                <a:close/>
              </a:path>
            </a:pathLst>
          </a:custGeom>
          <a:solidFill>
            <a:srgbClr val="CD9146"/>
          </a:solidFill>
        </p:spPr>
        <p:txBody>
          <a:bodyPr wrap="square" lIns="0" tIns="0" rIns="0" bIns="0" rtlCol="0"/>
          <a:lstStyle/>
          <a:p>
            <a:endParaRPr/>
          </a:p>
        </p:txBody>
      </p:sp>
      <p:sp>
        <p:nvSpPr>
          <p:cNvPr id="15" name="object 15"/>
          <p:cNvSpPr/>
          <p:nvPr/>
        </p:nvSpPr>
        <p:spPr>
          <a:xfrm>
            <a:off x="662177" y="4440935"/>
            <a:ext cx="114300" cy="767715"/>
          </a:xfrm>
          <a:custGeom>
            <a:avLst/>
            <a:gdLst/>
            <a:ahLst/>
            <a:cxnLst/>
            <a:rect l="l" t="t" r="r" b="b"/>
            <a:pathLst>
              <a:path w="114300" h="767714">
                <a:moveTo>
                  <a:pt x="0" y="767461"/>
                </a:moveTo>
                <a:lnTo>
                  <a:pt x="114300" y="767461"/>
                </a:lnTo>
                <a:lnTo>
                  <a:pt x="114300" y="0"/>
                </a:lnTo>
                <a:lnTo>
                  <a:pt x="0" y="0"/>
                </a:lnTo>
                <a:lnTo>
                  <a:pt x="0" y="767461"/>
                </a:lnTo>
                <a:close/>
              </a:path>
            </a:pathLst>
          </a:custGeom>
          <a:solidFill>
            <a:srgbClr val="CD9146"/>
          </a:solidFill>
        </p:spPr>
        <p:txBody>
          <a:bodyPr wrap="square" lIns="0" tIns="0" rIns="0" bIns="0" rtlCol="0"/>
          <a:lstStyle/>
          <a:p>
            <a:endParaRPr/>
          </a:p>
        </p:txBody>
      </p:sp>
      <p:sp>
        <p:nvSpPr>
          <p:cNvPr id="16" name="object 16"/>
          <p:cNvSpPr/>
          <p:nvPr/>
        </p:nvSpPr>
        <p:spPr>
          <a:xfrm>
            <a:off x="637031" y="5522976"/>
            <a:ext cx="10890885" cy="887094"/>
          </a:xfrm>
          <a:custGeom>
            <a:avLst/>
            <a:gdLst/>
            <a:ahLst/>
            <a:cxnLst/>
            <a:rect l="l" t="t" r="r" b="b"/>
            <a:pathLst>
              <a:path w="10890885" h="887095">
                <a:moveTo>
                  <a:pt x="10736707" y="0"/>
                </a:moveTo>
                <a:lnTo>
                  <a:pt x="153809" y="0"/>
                </a:lnTo>
                <a:lnTo>
                  <a:pt x="105192" y="7840"/>
                </a:lnTo>
                <a:lnTo>
                  <a:pt x="62970" y="29675"/>
                </a:lnTo>
                <a:lnTo>
                  <a:pt x="29675" y="62970"/>
                </a:lnTo>
                <a:lnTo>
                  <a:pt x="7840" y="105192"/>
                </a:lnTo>
                <a:lnTo>
                  <a:pt x="0" y="153809"/>
                </a:lnTo>
                <a:lnTo>
                  <a:pt x="0" y="733158"/>
                </a:lnTo>
                <a:lnTo>
                  <a:pt x="7840" y="781775"/>
                </a:lnTo>
                <a:lnTo>
                  <a:pt x="29675" y="823997"/>
                </a:lnTo>
                <a:lnTo>
                  <a:pt x="62970" y="857292"/>
                </a:lnTo>
                <a:lnTo>
                  <a:pt x="105192" y="879127"/>
                </a:lnTo>
                <a:lnTo>
                  <a:pt x="153809" y="886968"/>
                </a:lnTo>
                <a:lnTo>
                  <a:pt x="10736707" y="886968"/>
                </a:lnTo>
                <a:lnTo>
                  <a:pt x="10785327" y="879127"/>
                </a:lnTo>
                <a:lnTo>
                  <a:pt x="10827547" y="857292"/>
                </a:lnTo>
                <a:lnTo>
                  <a:pt x="10860836" y="823997"/>
                </a:lnTo>
                <a:lnTo>
                  <a:pt x="10882665" y="781775"/>
                </a:lnTo>
                <a:lnTo>
                  <a:pt x="10890504" y="733158"/>
                </a:lnTo>
                <a:lnTo>
                  <a:pt x="10890504" y="153809"/>
                </a:lnTo>
                <a:lnTo>
                  <a:pt x="10882665" y="105192"/>
                </a:lnTo>
                <a:lnTo>
                  <a:pt x="10860836" y="62970"/>
                </a:lnTo>
                <a:lnTo>
                  <a:pt x="10827547" y="29675"/>
                </a:lnTo>
                <a:lnTo>
                  <a:pt x="10785327" y="7840"/>
                </a:lnTo>
                <a:lnTo>
                  <a:pt x="10736707" y="0"/>
                </a:lnTo>
                <a:close/>
              </a:path>
            </a:pathLst>
          </a:custGeom>
          <a:solidFill>
            <a:srgbClr val="CD9146"/>
          </a:solidFill>
        </p:spPr>
        <p:txBody>
          <a:bodyPr wrap="square" lIns="0" tIns="0" rIns="0" bIns="0" rtlCol="0"/>
          <a:lstStyle/>
          <a:p>
            <a:endParaRPr/>
          </a:p>
        </p:txBody>
      </p:sp>
      <p:sp>
        <p:nvSpPr>
          <p:cNvPr id="17" name="object 17"/>
          <p:cNvSpPr txBox="1"/>
          <p:nvPr/>
        </p:nvSpPr>
        <p:spPr>
          <a:xfrm>
            <a:off x="1768601" y="5658408"/>
            <a:ext cx="8622665" cy="598805"/>
          </a:xfrm>
          <a:prstGeom prst="rect">
            <a:avLst/>
          </a:prstGeom>
        </p:spPr>
        <p:txBody>
          <a:bodyPr vert="horz" wrap="square" lIns="0" tIns="12065" rIns="0" bIns="0" rtlCol="0">
            <a:spAutoFit/>
          </a:bodyPr>
          <a:lstStyle/>
          <a:p>
            <a:pPr algn="ctr">
              <a:lnSpc>
                <a:spcPts val="2255"/>
              </a:lnSpc>
              <a:spcBef>
                <a:spcPts val="95"/>
              </a:spcBef>
            </a:pPr>
            <a:r>
              <a:rPr sz="1900" b="1" spc="-15" dirty="0">
                <a:solidFill>
                  <a:srgbClr val="FFFFFF"/>
                </a:solidFill>
                <a:latin typeface="Arial"/>
                <a:cs typeface="Arial"/>
              </a:rPr>
              <a:t>Additional</a:t>
            </a:r>
            <a:r>
              <a:rPr sz="1900" b="1" spc="100" dirty="0">
                <a:solidFill>
                  <a:srgbClr val="FFFFFF"/>
                </a:solidFill>
                <a:latin typeface="Arial"/>
                <a:cs typeface="Arial"/>
              </a:rPr>
              <a:t> </a:t>
            </a:r>
            <a:r>
              <a:rPr sz="1900" b="1" spc="-5" dirty="0">
                <a:solidFill>
                  <a:srgbClr val="FFFFFF"/>
                </a:solidFill>
                <a:latin typeface="Arial"/>
                <a:cs typeface="Arial"/>
              </a:rPr>
              <a:t>roles</a:t>
            </a:r>
            <a:r>
              <a:rPr sz="1900" b="1" spc="35" dirty="0">
                <a:solidFill>
                  <a:srgbClr val="FFFFFF"/>
                </a:solidFill>
                <a:latin typeface="Arial"/>
                <a:cs typeface="Arial"/>
              </a:rPr>
              <a:t> </a:t>
            </a:r>
            <a:r>
              <a:rPr sz="1900" dirty="0">
                <a:solidFill>
                  <a:srgbClr val="FFFFFF"/>
                </a:solidFill>
                <a:latin typeface="Arial MT"/>
                <a:cs typeface="Arial MT"/>
              </a:rPr>
              <a:t>include </a:t>
            </a:r>
            <a:r>
              <a:rPr sz="1900" spc="-5" dirty="0">
                <a:solidFill>
                  <a:srgbClr val="FFFFFF"/>
                </a:solidFill>
                <a:latin typeface="Arial MT"/>
                <a:cs typeface="Arial MT"/>
              </a:rPr>
              <a:t>medic</a:t>
            </a:r>
            <a:r>
              <a:rPr sz="1900" spc="40" dirty="0">
                <a:solidFill>
                  <a:srgbClr val="FFFFFF"/>
                </a:solidFill>
                <a:latin typeface="Arial MT"/>
                <a:cs typeface="Arial MT"/>
              </a:rPr>
              <a:t> </a:t>
            </a:r>
            <a:r>
              <a:rPr sz="1900" spc="-5" dirty="0">
                <a:solidFill>
                  <a:srgbClr val="FFFFFF"/>
                </a:solidFill>
                <a:latin typeface="Arial MT"/>
                <a:cs typeface="Arial MT"/>
              </a:rPr>
              <a:t>training</a:t>
            </a:r>
            <a:r>
              <a:rPr sz="1900" spc="5" dirty="0">
                <a:solidFill>
                  <a:srgbClr val="FFFFFF"/>
                </a:solidFill>
                <a:latin typeface="Arial MT"/>
                <a:cs typeface="Arial MT"/>
              </a:rPr>
              <a:t> </a:t>
            </a:r>
            <a:r>
              <a:rPr sz="1900" spc="-5" dirty="0">
                <a:solidFill>
                  <a:srgbClr val="FFFFFF"/>
                </a:solidFill>
                <a:latin typeface="Arial MT"/>
                <a:cs typeface="Arial MT"/>
              </a:rPr>
              <a:t>program</a:t>
            </a:r>
            <a:r>
              <a:rPr sz="1900" spc="80" dirty="0">
                <a:solidFill>
                  <a:srgbClr val="FFFFFF"/>
                </a:solidFill>
                <a:latin typeface="Arial MT"/>
                <a:cs typeface="Arial MT"/>
              </a:rPr>
              <a:t> </a:t>
            </a:r>
            <a:r>
              <a:rPr sz="1900" spc="-5" dirty="0">
                <a:solidFill>
                  <a:srgbClr val="FFFFFF"/>
                </a:solidFill>
                <a:latin typeface="Arial MT"/>
                <a:cs typeface="Arial MT"/>
              </a:rPr>
              <a:t>development</a:t>
            </a:r>
            <a:r>
              <a:rPr sz="1900" spc="80" dirty="0">
                <a:solidFill>
                  <a:srgbClr val="FFFFFF"/>
                </a:solidFill>
                <a:latin typeface="Arial MT"/>
                <a:cs typeface="Arial MT"/>
              </a:rPr>
              <a:t> </a:t>
            </a:r>
            <a:r>
              <a:rPr sz="1900" spc="-5" dirty="0">
                <a:solidFill>
                  <a:srgbClr val="FFFFFF"/>
                </a:solidFill>
                <a:latin typeface="Arial MT"/>
                <a:cs typeface="Arial MT"/>
              </a:rPr>
              <a:t>and</a:t>
            </a:r>
            <a:r>
              <a:rPr sz="1900" spc="5" dirty="0">
                <a:solidFill>
                  <a:srgbClr val="FFFFFF"/>
                </a:solidFill>
                <a:latin typeface="Arial MT"/>
                <a:cs typeface="Arial MT"/>
              </a:rPr>
              <a:t> </a:t>
            </a:r>
            <a:r>
              <a:rPr sz="1900" spc="-10" dirty="0">
                <a:solidFill>
                  <a:srgbClr val="FFFFFF"/>
                </a:solidFill>
                <a:latin typeface="Arial MT"/>
                <a:cs typeface="Arial MT"/>
              </a:rPr>
              <a:t>management</a:t>
            </a:r>
            <a:endParaRPr sz="1900">
              <a:latin typeface="Arial MT"/>
              <a:cs typeface="Arial MT"/>
            </a:endParaRPr>
          </a:p>
          <a:p>
            <a:pPr marL="1905" algn="ctr">
              <a:lnSpc>
                <a:spcPts val="2255"/>
              </a:lnSpc>
            </a:pPr>
            <a:r>
              <a:rPr sz="1900" spc="-5" dirty="0">
                <a:solidFill>
                  <a:srgbClr val="FFFFFF"/>
                </a:solidFill>
                <a:latin typeface="Arial MT"/>
                <a:cs typeface="Arial MT"/>
              </a:rPr>
              <a:t>and</a:t>
            </a:r>
            <a:r>
              <a:rPr sz="1900" spc="30" dirty="0">
                <a:solidFill>
                  <a:srgbClr val="FFFFFF"/>
                </a:solidFill>
                <a:latin typeface="Arial MT"/>
                <a:cs typeface="Arial MT"/>
              </a:rPr>
              <a:t> </a:t>
            </a:r>
            <a:r>
              <a:rPr sz="1900" spc="-5" dirty="0">
                <a:solidFill>
                  <a:srgbClr val="FFFFFF"/>
                </a:solidFill>
                <a:latin typeface="Arial MT"/>
                <a:cs typeface="Arial MT"/>
              </a:rPr>
              <a:t>the</a:t>
            </a:r>
            <a:r>
              <a:rPr sz="1900" dirty="0">
                <a:solidFill>
                  <a:srgbClr val="FFFFFF"/>
                </a:solidFill>
                <a:latin typeface="Arial MT"/>
                <a:cs typeface="Arial MT"/>
              </a:rPr>
              <a:t> </a:t>
            </a:r>
            <a:r>
              <a:rPr sz="1900" spc="-5" dirty="0">
                <a:solidFill>
                  <a:srgbClr val="FFFFFF"/>
                </a:solidFill>
                <a:latin typeface="Arial MT"/>
                <a:cs typeface="Arial MT"/>
              </a:rPr>
              <a:t>overall</a:t>
            </a:r>
            <a:r>
              <a:rPr sz="1900" spc="40" dirty="0">
                <a:solidFill>
                  <a:srgbClr val="FFFFFF"/>
                </a:solidFill>
                <a:latin typeface="Arial MT"/>
                <a:cs typeface="Arial MT"/>
              </a:rPr>
              <a:t> </a:t>
            </a:r>
            <a:r>
              <a:rPr sz="1900" spc="-5" dirty="0">
                <a:solidFill>
                  <a:srgbClr val="FFFFFF"/>
                </a:solidFill>
                <a:latin typeface="Arial MT"/>
                <a:cs typeface="Arial MT"/>
              </a:rPr>
              <a:t>direction</a:t>
            </a:r>
            <a:r>
              <a:rPr sz="1900" spc="30" dirty="0">
                <a:solidFill>
                  <a:srgbClr val="FFFFFF"/>
                </a:solidFill>
                <a:latin typeface="Arial MT"/>
                <a:cs typeface="Arial MT"/>
              </a:rPr>
              <a:t> </a:t>
            </a:r>
            <a:r>
              <a:rPr sz="1900" spc="-5" dirty="0">
                <a:solidFill>
                  <a:srgbClr val="FFFFFF"/>
                </a:solidFill>
                <a:latin typeface="Arial MT"/>
                <a:cs typeface="Arial MT"/>
              </a:rPr>
              <a:t>of</a:t>
            </a:r>
            <a:r>
              <a:rPr sz="1900" spc="5" dirty="0">
                <a:solidFill>
                  <a:srgbClr val="FFFFFF"/>
                </a:solidFill>
                <a:latin typeface="Arial MT"/>
                <a:cs typeface="Arial MT"/>
              </a:rPr>
              <a:t> </a:t>
            </a:r>
            <a:r>
              <a:rPr sz="1900" spc="-5" dirty="0">
                <a:solidFill>
                  <a:srgbClr val="FFFFFF"/>
                </a:solidFill>
                <a:latin typeface="Arial MT"/>
                <a:cs typeface="Arial MT"/>
              </a:rPr>
              <a:t>the</a:t>
            </a:r>
            <a:r>
              <a:rPr sz="1900" spc="5" dirty="0">
                <a:solidFill>
                  <a:srgbClr val="FFFFFF"/>
                </a:solidFill>
                <a:latin typeface="Arial MT"/>
                <a:cs typeface="Arial MT"/>
              </a:rPr>
              <a:t> </a:t>
            </a:r>
            <a:r>
              <a:rPr sz="1900" spc="-5" dirty="0">
                <a:solidFill>
                  <a:srgbClr val="FFFFFF"/>
                </a:solidFill>
                <a:latin typeface="Arial MT"/>
                <a:cs typeface="Arial MT"/>
              </a:rPr>
              <a:t>Role</a:t>
            </a:r>
            <a:r>
              <a:rPr sz="1900" dirty="0">
                <a:solidFill>
                  <a:srgbClr val="FFFFFF"/>
                </a:solidFill>
                <a:latin typeface="Arial MT"/>
                <a:cs typeface="Arial MT"/>
              </a:rPr>
              <a:t> </a:t>
            </a:r>
            <a:r>
              <a:rPr sz="1900" spc="-5" dirty="0">
                <a:solidFill>
                  <a:srgbClr val="FFFFFF"/>
                </a:solidFill>
                <a:latin typeface="Arial MT"/>
                <a:cs typeface="Arial MT"/>
              </a:rPr>
              <a:t>1</a:t>
            </a:r>
            <a:r>
              <a:rPr sz="1900" spc="30" dirty="0">
                <a:solidFill>
                  <a:srgbClr val="FFFFFF"/>
                </a:solidFill>
                <a:latin typeface="Arial MT"/>
                <a:cs typeface="Arial MT"/>
              </a:rPr>
              <a:t> </a:t>
            </a:r>
            <a:r>
              <a:rPr sz="1900" spc="-5" dirty="0">
                <a:solidFill>
                  <a:srgbClr val="FFFFFF"/>
                </a:solidFill>
                <a:latin typeface="Arial MT"/>
                <a:cs typeface="Arial MT"/>
              </a:rPr>
              <a:t>medical</a:t>
            </a:r>
            <a:r>
              <a:rPr sz="1900" spc="20" dirty="0">
                <a:solidFill>
                  <a:srgbClr val="FFFFFF"/>
                </a:solidFill>
                <a:latin typeface="Arial MT"/>
                <a:cs typeface="Arial MT"/>
              </a:rPr>
              <a:t> </a:t>
            </a:r>
            <a:r>
              <a:rPr sz="1900" spc="-5" dirty="0">
                <a:solidFill>
                  <a:srgbClr val="FFFFFF"/>
                </a:solidFill>
                <a:latin typeface="Arial MT"/>
                <a:cs typeface="Arial MT"/>
              </a:rPr>
              <a:t>response</a:t>
            </a:r>
            <a:r>
              <a:rPr sz="1900" spc="25" dirty="0">
                <a:solidFill>
                  <a:srgbClr val="FFFFFF"/>
                </a:solidFill>
                <a:latin typeface="Arial MT"/>
                <a:cs typeface="Arial MT"/>
              </a:rPr>
              <a:t> </a:t>
            </a:r>
            <a:r>
              <a:rPr sz="1900" spc="-5" dirty="0">
                <a:solidFill>
                  <a:srgbClr val="FFFFFF"/>
                </a:solidFill>
                <a:latin typeface="Arial MT"/>
                <a:cs typeface="Arial MT"/>
              </a:rPr>
              <a:t>system</a:t>
            </a:r>
            <a:endParaRPr sz="1900">
              <a:latin typeface="Arial MT"/>
              <a:cs typeface="Arial MT"/>
            </a:endParaRPr>
          </a:p>
        </p:txBody>
      </p:sp>
      <p:sp>
        <p:nvSpPr>
          <p:cNvPr id="18" name="object 18"/>
          <p:cNvSpPr txBox="1"/>
          <p:nvPr/>
        </p:nvSpPr>
        <p:spPr>
          <a:xfrm>
            <a:off x="4797678" y="2053590"/>
            <a:ext cx="1842770" cy="720725"/>
          </a:xfrm>
          <a:prstGeom prst="rect">
            <a:avLst/>
          </a:prstGeom>
        </p:spPr>
        <p:txBody>
          <a:bodyPr vert="horz" wrap="square" lIns="0" tIns="53975" rIns="0" bIns="0" rtlCol="0">
            <a:spAutoFit/>
          </a:bodyPr>
          <a:lstStyle/>
          <a:p>
            <a:pPr marL="12700" marR="5080" indent="154940">
              <a:lnSpc>
                <a:spcPts val="2590"/>
              </a:lnSpc>
              <a:spcBef>
                <a:spcPts val="425"/>
              </a:spcBef>
            </a:pPr>
            <a:r>
              <a:rPr sz="2400" b="1" spc="-20" dirty="0">
                <a:solidFill>
                  <a:srgbClr val="CD9146"/>
                </a:solidFill>
                <a:latin typeface="Arial"/>
                <a:cs typeface="Arial"/>
              </a:rPr>
              <a:t>TACTICAL </a:t>
            </a:r>
            <a:r>
              <a:rPr sz="2400" b="1" spc="-15" dirty="0">
                <a:solidFill>
                  <a:srgbClr val="CD9146"/>
                </a:solidFill>
                <a:latin typeface="Arial"/>
                <a:cs typeface="Arial"/>
              </a:rPr>
              <a:t> </a:t>
            </a:r>
            <a:r>
              <a:rPr sz="2400" b="1" dirty="0">
                <a:solidFill>
                  <a:srgbClr val="CD9146"/>
                </a:solidFill>
                <a:latin typeface="Arial"/>
                <a:cs typeface="Arial"/>
              </a:rPr>
              <a:t>FIELD</a:t>
            </a:r>
            <a:r>
              <a:rPr sz="2400" b="1" spc="-114" dirty="0">
                <a:solidFill>
                  <a:srgbClr val="CD9146"/>
                </a:solidFill>
                <a:latin typeface="Arial"/>
                <a:cs typeface="Arial"/>
              </a:rPr>
              <a:t> </a:t>
            </a:r>
            <a:r>
              <a:rPr sz="2400" b="1" spc="-20" dirty="0">
                <a:solidFill>
                  <a:srgbClr val="CD9146"/>
                </a:solidFill>
                <a:latin typeface="Arial"/>
                <a:cs typeface="Arial"/>
              </a:rPr>
              <a:t>CARE</a:t>
            </a:r>
            <a:endParaRPr sz="2400">
              <a:latin typeface="Arial"/>
              <a:cs typeface="Arial"/>
            </a:endParaRPr>
          </a:p>
        </p:txBody>
      </p:sp>
      <p:sp>
        <p:nvSpPr>
          <p:cNvPr id="19" name="object 19"/>
          <p:cNvSpPr/>
          <p:nvPr/>
        </p:nvSpPr>
        <p:spPr>
          <a:xfrm>
            <a:off x="4265676" y="2001011"/>
            <a:ext cx="2944495" cy="875030"/>
          </a:xfrm>
          <a:custGeom>
            <a:avLst/>
            <a:gdLst/>
            <a:ahLst/>
            <a:cxnLst/>
            <a:rect l="l" t="t" r="r" b="b"/>
            <a:pathLst>
              <a:path w="2944495" h="875030">
                <a:moveTo>
                  <a:pt x="0" y="130175"/>
                </a:moveTo>
                <a:lnTo>
                  <a:pt x="10231" y="79509"/>
                </a:lnTo>
                <a:lnTo>
                  <a:pt x="38131" y="38131"/>
                </a:lnTo>
                <a:lnTo>
                  <a:pt x="79509" y="10231"/>
                </a:lnTo>
                <a:lnTo>
                  <a:pt x="130175" y="0"/>
                </a:lnTo>
                <a:lnTo>
                  <a:pt x="2814193" y="0"/>
                </a:lnTo>
                <a:lnTo>
                  <a:pt x="2864858" y="10231"/>
                </a:lnTo>
                <a:lnTo>
                  <a:pt x="2906236" y="38131"/>
                </a:lnTo>
                <a:lnTo>
                  <a:pt x="2934136" y="79509"/>
                </a:lnTo>
                <a:lnTo>
                  <a:pt x="2944368" y="130175"/>
                </a:lnTo>
                <a:lnTo>
                  <a:pt x="2944368" y="744601"/>
                </a:lnTo>
                <a:lnTo>
                  <a:pt x="2934136" y="795266"/>
                </a:lnTo>
                <a:lnTo>
                  <a:pt x="2906236" y="836644"/>
                </a:lnTo>
                <a:lnTo>
                  <a:pt x="2864858" y="864544"/>
                </a:lnTo>
                <a:lnTo>
                  <a:pt x="2814193" y="874776"/>
                </a:lnTo>
                <a:lnTo>
                  <a:pt x="130175" y="874776"/>
                </a:lnTo>
                <a:lnTo>
                  <a:pt x="79509" y="864544"/>
                </a:lnTo>
                <a:lnTo>
                  <a:pt x="38131" y="836644"/>
                </a:lnTo>
                <a:lnTo>
                  <a:pt x="10231" y="795266"/>
                </a:lnTo>
                <a:lnTo>
                  <a:pt x="0" y="744601"/>
                </a:lnTo>
                <a:lnTo>
                  <a:pt x="0" y="130175"/>
                </a:lnTo>
                <a:close/>
              </a:path>
            </a:pathLst>
          </a:custGeom>
          <a:ln w="63499">
            <a:solidFill>
              <a:srgbClr val="CD9146"/>
            </a:solidFill>
          </a:ln>
        </p:spPr>
        <p:txBody>
          <a:bodyPr wrap="square" lIns="0" tIns="0" rIns="0" bIns="0" rtlCol="0"/>
          <a:lstStyle/>
          <a:p>
            <a:endParaRPr/>
          </a:p>
        </p:txBody>
      </p:sp>
      <p:sp>
        <p:nvSpPr>
          <p:cNvPr id="20" name="object 20"/>
          <p:cNvSpPr txBox="1"/>
          <p:nvPr/>
        </p:nvSpPr>
        <p:spPr>
          <a:xfrm>
            <a:off x="8151114" y="2047747"/>
            <a:ext cx="2978785" cy="720725"/>
          </a:xfrm>
          <a:prstGeom prst="rect">
            <a:avLst/>
          </a:prstGeom>
        </p:spPr>
        <p:txBody>
          <a:bodyPr vert="horz" wrap="square" lIns="0" tIns="53975" rIns="0" bIns="0" rtlCol="0">
            <a:spAutoFit/>
          </a:bodyPr>
          <a:lstStyle/>
          <a:p>
            <a:pPr marL="12700" marR="5080" indent="721995">
              <a:lnSpc>
                <a:spcPts val="2590"/>
              </a:lnSpc>
              <a:spcBef>
                <a:spcPts val="425"/>
              </a:spcBef>
            </a:pPr>
            <a:r>
              <a:rPr sz="2400" b="1" spc="-20" dirty="0">
                <a:solidFill>
                  <a:srgbClr val="CD9146"/>
                </a:solidFill>
                <a:latin typeface="Arial"/>
                <a:cs typeface="Arial"/>
              </a:rPr>
              <a:t>TACTICAL </a:t>
            </a:r>
            <a:r>
              <a:rPr sz="2400" b="1" spc="-15" dirty="0">
                <a:solidFill>
                  <a:srgbClr val="CD9146"/>
                </a:solidFill>
                <a:latin typeface="Arial"/>
                <a:cs typeface="Arial"/>
              </a:rPr>
              <a:t> EVACUATION</a:t>
            </a:r>
            <a:r>
              <a:rPr sz="2400" b="1" spc="25" dirty="0">
                <a:solidFill>
                  <a:srgbClr val="CD9146"/>
                </a:solidFill>
                <a:latin typeface="Arial"/>
                <a:cs typeface="Arial"/>
              </a:rPr>
              <a:t> </a:t>
            </a:r>
            <a:r>
              <a:rPr sz="2400" b="1" spc="-20" dirty="0">
                <a:solidFill>
                  <a:srgbClr val="CD9146"/>
                </a:solidFill>
                <a:latin typeface="Arial"/>
                <a:cs typeface="Arial"/>
              </a:rPr>
              <a:t>CARE</a:t>
            </a:r>
            <a:endParaRPr sz="2400">
              <a:latin typeface="Arial"/>
              <a:cs typeface="Arial"/>
            </a:endParaRPr>
          </a:p>
        </p:txBody>
      </p:sp>
      <p:sp>
        <p:nvSpPr>
          <p:cNvPr id="21" name="object 21"/>
          <p:cNvSpPr/>
          <p:nvPr/>
        </p:nvSpPr>
        <p:spPr>
          <a:xfrm>
            <a:off x="7968995" y="1973579"/>
            <a:ext cx="3350260" cy="875030"/>
          </a:xfrm>
          <a:custGeom>
            <a:avLst/>
            <a:gdLst/>
            <a:ahLst/>
            <a:cxnLst/>
            <a:rect l="l" t="t" r="r" b="b"/>
            <a:pathLst>
              <a:path w="3350259" h="875030">
                <a:moveTo>
                  <a:pt x="0" y="130175"/>
                </a:moveTo>
                <a:lnTo>
                  <a:pt x="10231" y="79509"/>
                </a:lnTo>
                <a:lnTo>
                  <a:pt x="38131" y="38131"/>
                </a:lnTo>
                <a:lnTo>
                  <a:pt x="79509" y="10231"/>
                </a:lnTo>
                <a:lnTo>
                  <a:pt x="130175" y="0"/>
                </a:lnTo>
                <a:lnTo>
                  <a:pt x="3219577" y="0"/>
                </a:lnTo>
                <a:lnTo>
                  <a:pt x="3270242" y="10231"/>
                </a:lnTo>
                <a:lnTo>
                  <a:pt x="3311620" y="38131"/>
                </a:lnTo>
                <a:lnTo>
                  <a:pt x="3339520" y="79509"/>
                </a:lnTo>
                <a:lnTo>
                  <a:pt x="3349752" y="130175"/>
                </a:lnTo>
                <a:lnTo>
                  <a:pt x="3349752" y="744601"/>
                </a:lnTo>
                <a:lnTo>
                  <a:pt x="3339520" y="795266"/>
                </a:lnTo>
                <a:lnTo>
                  <a:pt x="3311620" y="836644"/>
                </a:lnTo>
                <a:lnTo>
                  <a:pt x="3270242" y="864544"/>
                </a:lnTo>
                <a:lnTo>
                  <a:pt x="3219577" y="874776"/>
                </a:lnTo>
                <a:lnTo>
                  <a:pt x="130175" y="874776"/>
                </a:lnTo>
                <a:lnTo>
                  <a:pt x="79509" y="864544"/>
                </a:lnTo>
                <a:lnTo>
                  <a:pt x="38131" y="836644"/>
                </a:lnTo>
                <a:lnTo>
                  <a:pt x="10231" y="795266"/>
                </a:lnTo>
                <a:lnTo>
                  <a:pt x="0" y="744601"/>
                </a:lnTo>
                <a:lnTo>
                  <a:pt x="0" y="130175"/>
                </a:lnTo>
                <a:close/>
              </a:path>
            </a:pathLst>
          </a:custGeom>
          <a:ln w="63500">
            <a:solidFill>
              <a:srgbClr val="CD9146"/>
            </a:solidFill>
          </a:ln>
        </p:spPr>
        <p:txBody>
          <a:bodyPr wrap="square" lIns="0" tIns="0" rIns="0" bIns="0" rtlCol="0"/>
          <a:lstStyle/>
          <a:p>
            <a:endParaRPr/>
          </a:p>
        </p:txBody>
      </p:sp>
      <p:sp>
        <p:nvSpPr>
          <p:cNvPr id="22" name="object 22"/>
          <p:cNvSpPr txBox="1"/>
          <p:nvPr/>
        </p:nvSpPr>
        <p:spPr>
          <a:xfrm>
            <a:off x="1114450" y="2054097"/>
            <a:ext cx="2055495" cy="720725"/>
          </a:xfrm>
          <a:prstGeom prst="rect">
            <a:avLst/>
          </a:prstGeom>
        </p:spPr>
        <p:txBody>
          <a:bodyPr vert="horz" wrap="square" lIns="0" tIns="53975" rIns="0" bIns="0" rtlCol="0">
            <a:spAutoFit/>
          </a:bodyPr>
          <a:lstStyle/>
          <a:p>
            <a:pPr marL="24765" marR="5080" indent="-12700">
              <a:lnSpc>
                <a:spcPts val="2590"/>
              </a:lnSpc>
              <a:spcBef>
                <a:spcPts val="425"/>
              </a:spcBef>
            </a:pPr>
            <a:r>
              <a:rPr sz="2400" b="1" spc="-25" dirty="0">
                <a:solidFill>
                  <a:srgbClr val="CD9146"/>
                </a:solidFill>
                <a:latin typeface="Arial"/>
                <a:cs typeface="Arial"/>
              </a:rPr>
              <a:t>CARE</a:t>
            </a:r>
            <a:r>
              <a:rPr sz="2400" b="1" dirty="0">
                <a:solidFill>
                  <a:srgbClr val="CD9146"/>
                </a:solidFill>
                <a:latin typeface="Arial"/>
                <a:cs typeface="Arial"/>
              </a:rPr>
              <a:t> </a:t>
            </a:r>
            <a:r>
              <a:rPr sz="2400" b="1" spc="-5" dirty="0">
                <a:solidFill>
                  <a:srgbClr val="CD9146"/>
                </a:solidFill>
                <a:latin typeface="Arial"/>
                <a:cs typeface="Arial"/>
              </a:rPr>
              <a:t>UNDER </a:t>
            </a:r>
            <a:r>
              <a:rPr sz="2400" b="1" spc="-650" dirty="0">
                <a:solidFill>
                  <a:srgbClr val="CD9146"/>
                </a:solidFill>
                <a:latin typeface="Arial"/>
                <a:cs typeface="Arial"/>
              </a:rPr>
              <a:t> </a:t>
            </a:r>
            <a:r>
              <a:rPr sz="2400" b="1" spc="-10" dirty="0">
                <a:solidFill>
                  <a:srgbClr val="CD9146"/>
                </a:solidFill>
                <a:latin typeface="Arial"/>
                <a:cs typeface="Arial"/>
              </a:rPr>
              <a:t>FIRE/THREAT</a:t>
            </a:r>
            <a:endParaRPr sz="2400">
              <a:latin typeface="Arial"/>
              <a:cs typeface="Arial"/>
            </a:endParaRPr>
          </a:p>
        </p:txBody>
      </p:sp>
      <p:sp>
        <p:nvSpPr>
          <p:cNvPr id="23" name="object 23"/>
          <p:cNvSpPr/>
          <p:nvPr/>
        </p:nvSpPr>
        <p:spPr>
          <a:xfrm>
            <a:off x="681227" y="2001011"/>
            <a:ext cx="2956560" cy="875030"/>
          </a:xfrm>
          <a:custGeom>
            <a:avLst/>
            <a:gdLst/>
            <a:ahLst/>
            <a:cxnLst/>
            <a:rect l="l" t="t" r="r" b="b"/>
            <a:pathLst>
              <a:path w="2956560" h="875030">
                <a:moveTo>
                  <a:pt x="0" y="130175"/>
                </a:moveTo>
                <a:lnTo>
                  <a:pt x="10229" y="79509"/>
                </a:lnTo>
                <a:lnTo>
                  <a:pt x="38126" y="38131"/>
                </a:lnTo>
                <a:lnTo>
                  <a:pt x="79504" y="10231"/>
                </a:lnTo>
                <a:lnTo>
                  <a:pt x="130175" y="0"/>
                </a:lnTo>
                <a:lnTo>
                  <a:pt x="2826385" y="0"/>
                </a:lnTo>
                <a:lnTo>
                  <a:pt x="2877050" y="10231"/>
                </a:lnTo>
                <a:lnTo>
                  <a:pt x="2918428" y="38131"/>
                </a:lnTo>
                <a:lnTo>
                  <a:pt x="2946328" y="79509"/>
                </a:lnTo>
                <a:lnTo>
                  <a:pt x="2956560" y="130175"/>
                </a:lnTo>
                <a:lnTo>
                  <a:pt x="2956560" y="744601"/>
                </a:lnTo>
                <a:lnTo>
                  <a:pt x="2946328" y="795266"/>
                </a:lnTo>
                <a:lnTo>
                  <a:pt x="2918428" y="836644"/>
                </a:lnTo>
                <a:lnTo>
                  <a:pt x="2877050" y="864544"/>
                </a:lnTo>
                <a:lnTo>
                  <a:pt x="2826385" y="874776"/>
                </a:lnTo>
                <a:lnTo>
                  <a:pt x="130175" y="874776"/>
                </a:lnTo>
                <a:lnTo>
                  <a:pt x="79504" y="864544"/>
                </a:lnTo>
                <a:lnTo>
                  <a:pt x="38126" y="836644"/>
                </a:lnTo>
                <a:lnTo>
                  <a:pt x="10229" y="795266"/>
                </a:lnTo>
                <a:lnTo>
                  <a:pt x="0" y="744601"/>
                </a:lnTo>
                <a:lnTo>
                  <a:pt x="0" y="130175"/>
                </a:lnTo>
                <a:close/>
              </a:path>
            </a:pathLst>
          </a:custGeom>
          <a:ln w="63499">
            <a:solidFill>
              <a:srgbClr val="CD9146"/>
            </a:solidFill>
          </a:ln>
        </p:spPr>
        <p:txBody>
          <a:bodyPr wrap="square" lIns="0" tIns="0" rIns="0" bIns="0" rtlCol="0"/>
          <a:lstStyle/>
          <a:p>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23</a:t>
            </a:fld>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8491219" y="3488893"/>
            <a:ext cx="1826895" cy="634365"/>
          </a:xfrm>
          <a:prstGeom prst="rect">
            <a:avLst/>
          </a:prstGeom>
        </p:spPr>
        <p:txBody>
          <a:bodyPr vert="horz" wrap="square" lIns="0" tIns="12065" rIns="0" bIns="0" rtlCol="0">
            <a:spAutoFit/>
          </a:bodyPr>
          <a:lstStyle/>
          <a:p>
            <a:pPr marL="33655">
              <a:lnSpc>
                <a:spcPct val="100000"/>
              </a:lnSpc>
              <a:spcBef>
                <a:spcPts val="95"/>
              </a:spcBef>
            </a:pPr>
            <a:r>
              <a:rPr sz="2000" b="1" spc="-5" dirty="0">
                <a:solidFill>
                  <a:srgbClr val="2D3334"/>
                </a:solidFill>
                <a:latin typeface="Arial"/>
                <a:cs typeface="Arial"/>
              </a:rPr>
              <a:t>Environmental</a:t>
            </a:r>
            <a:endParaRPr sz="2000">
              <a:latin typeface="Arial"/>
              <a:cs typeface="Arial"/>
            </a:endParaRPr>
          </a:p>
          <a:p>
            <a:pPr marL="12700">
              <a:lnSpc>
                <a:spcPct val="100000"/>
              </a:lnSpc>
            </a:pPr>
            <a:r>
              <a:rPr sz="2000" b="1" spc="-5" dirty="0">
                <a:solidFill>
                  <a:srgbClr val="2D3334"/>
                </a:solidFill>
                <a:latin typeface="Arial"/>
                <a:cs typeface="Arial"/>
              </a:rPr>
              <a:t>co</a:t>
            </a:r>
            <a:r>
              <a:rPr sz="2000" b="1" dirty="0">
                <a:solidFill>
                  <a:srgbClr val="2D3334"/>
                </a:solidFill>
                <a:latin typeface="Arial"/>
                <a:cs typeface="Arial"/>
              </a:rPr>
              <a:t>n</a:t>
            </a:r>
            <a:r>
              <a:rPr sz="2000" b="1" spc="-5" dirty="0">
                <a:solidFill>
                  <a:srgbClr val="2D3334"/>
                </a:solidFill>
                <a:latin typeface="Arial"/>
                <a:cs typeface="Arial"/>
              </a:rPr>
              <a:t>side</a:t>
            </a:r>
            <a:r>
              <a:rPr sz="2000" b="1" spc="-15" dirty="0">
                <a:solidFill>
                  <a:srgbClr val="2D3334"/>
                </a:solidFill>
                <a:latin typeface="Arial"/>
                <a:cs typeface="Arial"/>
              </a:rPr>
              <a:t>r</a:t>
            </a:r>
            <a:r>
              <a:rPr sz="2000" b="1" spc="-5" dirty="0">
                <a:solidFill>
                  <a:srgbClr val="2D3334"/>
                </a:solidFill>
                <a:latin typeface="Arial"/>
                <a:cs typeface="Arial"/>
              </a:rPr>
              <a:t>ati</a:t>
            </a:r>
            <a:r>
              <a:rPr sz="2000" b="1" dirty="0">
                <a:solidFill>
                  <a:srgbClr val="2D3334"/>
                </a:solidFill>
                <a:latin typeface="Arial"/>
                <a:cs typeface="Arial"/>
              </a:rPr>
              <a:t>o</a:t>
            </a:r>
            <a:r>
              <a:rPr sz="2000" b="1" spc="-5" dirty="0">
                <a:solidFill>
                  <a:srgbClr val="2D3334"/>
                </a:solidFill>
                <a:latin typeface="Arial"/>
                <a:cs typeface="Arial"/>
              </a:rPr>
              <a:t>ns</a:t>
            </a:r>
            <a:endParaRPr sz="2000">
              <a:latin typeface="Arial"/>
              <a:cs typeface="Arial"/>
            </a:endParaRPr>
          </a:p>
        </p:txBody>
      </p:sp>
      <p:sp>
        <p:nvSpPr>
          <p:cNvPr id="5" name="object 5"/>
          <p:cNvSpPr txBox="1">
            <a:spLocks noGrp="1"/>
          </p:cNvSpPr>
          <p:nvPr>
            <p:ph type="title"/>
          </p:nvPr>
        </p:nvSpPr>
        <p:spPr>
          <a:xfrm>
            <a:off x="2122170" y="890981"/>
            <a:ext cx="7954009" cy="57467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BB8542"/>
                </a:solidFill>
              </a:rPr>
              <a:t>KEY</a:t>
            </a:r>
            <a:r>
              <a:rPr spc="-15" dirty="0">
                <a:solidFill>
                  <a:srgbClr val="BB8542"/>
                </a:solidFill>
              </a:rPr>
              <a:t> FACTORS</a:t>
            </a:r>
            <a:r>
              <a:rPr spc="75" dirty="0">
                <a:solidFill>
                  <a:srgbClr val="BB8542"/>
                </a:solidFill>
              </a:rPr>
              <a:t> </a:t>
            </a:r>
            <a:r>
              <a:rPr dirty="0">
                <a:solidFill>
                  <a:srgbClr val="2D3334"/>
                </a:solidFill>
              </a:rPr>
              <a:t>INFLUENCING</a:t>
            </a:r>
            <a:r>
              <a:rPr spc="-30" dirty="0">
                <a:solidFill>
                  <a:srgbClr val="2D3334"/>
                </a:solidFill>
              </a:rPr>
              <a:t> </a:t>
            </a:r>
            <a:r>
              <a:rPr dirty="0">
                <a:solidFill>
                  <a:srgbClr val="2D3334"/>
                </a:solidFill>
              </a:rPr>
              <a:t>TCCC</a:t>
            </a:r>
          </a:p>
        </p:txBody>
      </p:sp>
      <p:sp>
        <p:nvSpPr>
          <p:cNvPr id="6" name="object 6"/>
          <p:cNvSpPr txBox="1"/>
          <p:nvPr/>
        </p:nvSpPr>
        <p:spPr>
          <a:xfrm>
            <a:off x="1333627" y="3489451"/>
            <a:ext cx="1336040"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rgbClr val="2D3334"/>
                </a:solidFill>
                <a:latin typeface="Arial"/>
                <a:cs typeface="Arial"/>
              </a:rPr>
              <a:t>Hostile</a:t>
            </a:r>
            <a:r>
              <a:rPr sz="2000" b="1" spc="-60" dirty="0">
                <a:solidFill>
                  <a:srgbClr val="2D3334"/>
                </a:solidFill>
                <a:latin typeface="Arial"/>
                <a:cs typeface="Arial"/>
              </a:rPr>
              <a:t> </a:t>
            </a:r>
            <a:r>
              <a:rPr sz="2000" b="1" spc="-5" dirty="0">
                <a:solidFill>
                  <a:srgbClr val="2D3334"/>
                </a:solidFill>
                <a:latin typeface="Arial"/>
                <a:cs typeface="Arial"/>
              </a:rPr>
              <a:t>fire</a:t>
            </a:r>
            <a:endParaRPr sz="2000">
              <a:latin typeface="Arial"/>
              <a:cs typeface="Arial"/>
            </a:endParaRPr>
          </a:p>
        </p:txBody>
      </p:sp>
      <p:sp>
        <p:nvSpPr>
          <p:cNvPr id="7" name="object 7"/>
          <p:cNvSpPr txBox="1"/>
          <p:nvPr/>
        </p:nvSpPr>
        <p:spPr>
          <a:xfrm>
            <a:off x="3412363" y="3489451"/>
            <a:ext cx="1830705" cy="634365"/>
          </a:xfrm>
          <a:prstGeom prst="rect">
            <a:avLst/>
          </a:prstGeom>
        </p:spPr>
        <p:txBody>
          <a:bodyPr vert="horz" wrap="square" lIns="0" tIns="11430" rIns="0" bIns="0" rtlCol="0">
            <a:spAutoFit/>
          </a:bodyPr>
          <a:lstStyle/>
          <a:p>
            <a:pPr algn="ctr">
              <a:lnSpc>
                <a:spcPct val="100000"/>
              </a:lnSpc>
              <a:spcBef>
                <a:spcPts val="90"/>
              </a:spcBef>
            </a:pPr>
            <a:r>
              <a:rPr sz="2000" b="1" spc="-5" dirty="0">
                <a:solidFill>
                  <a:srgbClr val="2D3334"/>
                </a:solidFill>
                <a:latin typeface="Arial"/>
                <a:cs typeface="Arial"/>
              </a:rPr>
              <a:t>Tactical</a:t>
            </a:r>
            <a:endParaRPr sz="2000">
              <a:latin typeface="Arial"/>
              <a:cs typeface="Arial"/>
            </a:endParaRPr>
          </a:p>
          <a:p>
            <a:pPr algn="ctr">
              <a:lnSpc>
                <a:spcPct val="100000"/>
              </a:lnSpc>
            </a:pPr>
            <a:r>
              <a:rPr sz="2000" b="1" spc="-5" dirty="0">
                <a:solidFill>
                  <a:srgbClr val="2D3334"/>
                </a:solidFill>
                <a:latin typeface="Arial"/>
                <a:cs typeface="Arial"/>
              </a:rPr>
              <a:t>considerations</a:t>
            </a:r>
            <a:endParaRPr sz="2000">
              <a:latin typeface="Arial"/>
              <a:cs typeface="Arial"/>
            </a:endParaRPr>
          </a:p>
        </p:txBody>
      </p:sp>
      <p:sp>
        <p:nvSpPr>
          <p:cNvPr id="8" name="object 8"/>
          <p:cNvSpPr txBox="1"/>
          <p:nvPr/>
        </p:nvSpPr>
        <p:spPr>
          <a:xfrm>
            <a:off x="5362702" y="5741314"/>
            <a:ext cx="1390650" cy="634365"/>
          </a:xfrm>
          <a:prstGeom prst="rect">
            <a:avLst/>
          </a:prstGeom>
        </p:spPr>
        <p:txBody>
          <a:bodyPr vert="horz" wrap="square" lIns="0" tIns="11430" rIns="0" bIns="0" rtlCol="0">
            <a:spAutoFit/>
          </a:bodyPr>
          <a:lstStyle/>
          <a:p>
            <a:pPr marL="12700" marR="5080" indent="27305">
              <a:lnSpc>
                <a:spcPct val="100000"/>
              </a:lnSpc>
              <a:spcBef>
                <a:spcPts val="90"/>
              </a:spcBef>
            </a:pPr>
            <a:r>
              <a:rPr sz="2000" b="1" spc="-5" dirty="0">
                <a:solidFill>
                  <a:srgbClr val="2D3334"/>
                </a:solidFill>
                <a:latin typeface="Arial"/>
                <a:cs typeface="Arial"/>
              </a:rPr>
              <a:t>Equipment </a:t>
            </a:r>
            <a:r>
              <a:rPr sz="2000" b="1" spc="-545" dirty="0">
                <a:solidFill>
                  <a:srgbClr val="2D3334"/>
                </a:solidFill>
                <a:latin typeface="Arial"/>
                <a:cs typeface="Arial"/>
              </a:rPr>
              <a:t> </a:t>
            </a:r>
            <a:r>
              <a:rPr sz="2000" b="1" spc="-5" dirty="0">
                <a:solidFill>
                  <a:srgbClr val="2D3334"/>
                </a:solidFill>
                <a:latin typeface="Arial"/>
                <a:cs typeface="Arial"/>
              </a:rPr>
              <a:t>co</a:t>
            </a:r>
            <a:r>
              <a:rPr sz="2000" b="1" dirty="0">
                <a:solidFill>
                  <a:srgbClr val="2D3334"/>
                </a:solidFill>
                <a:latin typeface="Arial"/>
                <a:cs typeface="Arial"/>
              </a:rPr>
              <a:t>n</a:t>
            </a:r>
            <a:r>
              <a:rPr sz="2000" b="1" spc="-5" dirty="0">
                <a:solidFill>
                  <a:srgbClr val="2D3334"/>
                </a:solidFill>
                <a:latin typeface="Arial"/>
                <a:cs typeface="Arial"/>
              </a:rPr>
              <a:t>stra</a:t>
            </a:r>
            <a:r>
              <a:rPr sz="2000" b="1" spc="-15" dirty="0">
                <a:solidFill>
                  <a:srgbClr val="2D3334"/>
                </a:solidFill>
                <a:latin typeface="Arial"/>
                <a:cs typeface="Arial"/>
              </a:rPr>
              <a:t>i</a:t>
            </a:r>
            <a:r>
              <a:rPr sz="2000" b="1" spc="-5" dirty="0">
                <a:solidFill>
                  <a:srgbClr val="2D3334"/>
                </a:solidFill>
                <a:latin typeface="Arial"/>
                <a:cs typeface="Arial"/>
              </a:rPr>
              <a:t>n</a:t>
            </a:r>
            <a:r>
              <a:rPr sz="2000" b="1" dirty="0">
                <a:solidFill>
                  <a:srgbClr val="2D3334"/>
                </a:solidFill>
                <a:latin typeface="Arial"/>
                <a:cs typeface="Arial"/>
              </a:rPr>
              <a:t>t</a:t>
            </a:r>
            <a:r>
              <a:rPr sz="2000" b="1" spc="-5" dirty="0">
                <a:solidFill>
                  <a:srgbClr val="2D3334"/>
                </a:solidFill>
                <a:latin typeface="Arial"/>
                <a:cs typeface="Arial"/>
              </a:rPr>
              <a:t>s</a:t>
            </a:r>
            <a:endParaRPr sz="2000">
              <a:latin typeface="Arial"/>
              <a:cs typeface="Arial"/>
            </a:endParaRPr>
          </a:p>
        </p:txBody>
      </p:sp>
      <p:sp>
        <p:nvSpPr>
          <p:cNvPr id="9" name="object 9"/>
          <p:cNvSpPr txBox="1"/>
          <p:nvPr/>
        </p:nvSpPr>
        <p:spPr>
          <a:xfrm>
            <a:off x="6386576" y="3489451"/>
            <a:ext cx="1266190" cy="6343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2D3334"/>
                </a:solidFill>
                <a:latin typeface="Arial"/>
                <a:cs typeface="Arial"/>
              </a:rPr>
              <a:t>W</a:t>
            </a:r>
            <a:r>
              <a:rPr sz="2000" b="1" spc="-5" dirty="0">
                <a:solidFill>
                  <a:srgbClr val="2D3334"/>
                </a:solidFill>
                <a:latin typeface="Arial"/>
                <a:cs typeface="Arial"/>
              </a:rPr>
              <a:t>ounding</a:t>
            </a:r>
            <a:endParaRPr sz="2000">
              <a:latin typeface="Arial"/>
              <a:cs typeface="Arial"/>
            </a:endParaRPr>
          </a:p>
          <a:p>
            <a:pPr marL="134620">
              <a:lnSpc>
                <a:spcPct val="100000"/>
              </a:lnSpc>
            </a:pPr>
            <a:r>
              <a:rPr sz="2000" b="1" spc="-5" dirty="0">
                <a:solidFill>
                  <a:srgbClr val="2D3334"/>
                </a:solidFill>
                <a:latin typeface="Arial"/>
                <a:cs typeface="Arial"/>
              </a:rPr>
              <a:t>patterns</a:t>
            </a:r>
            <a:endParaRPr sz="2000">
              <a:latin typeface="Arial"/>
              <a:cs typeface="Arial"/>
            </a:endParaRPr>
          </a:p>
        </p:txBody>
      </p:sp>
      <p:sp>
        <p:nvSpPr>
          <p:cNvPr id="10" name="object 10"/>
          <p:cNvSpPr txBox="1"/>
          <p:nvPr/>
        </p:nvSpPr>
        <p:spPr>
          <a:xfrm>
            <a:off x="7612760" y="5741314"/>
            <a:ext cx="2472690" cy="634365"/>
          </a:xfrm>
          <a:prstGeom prst="rect">
            <a:avLst/>
          </a:prstGeom>
        </p:spPr>
        <p:txBody>
          <a:bodyPr vert="horz" wrap="square" lIns="0" tIns="11430" rIns="0" bIns="0" rtlCol="0">
            <a:spAutoFit/>
          </a:bodyPr>
          <a:lstStyle/>
          <a:p>
            <a:pPr marL="12700" marR="5080" indent="103505">
              <a:lnSpc>
                <a:spcPct val="100000"/>
              </a:lnSpc>
              <a:spcBef>
                <a:spcPts val="90"/>
              </a:spcBef>
            </a:pPr>
            <a:r>
              <a:rPr sz="2000" b="1" spc="-15" dirty="0">
                <a:solidFill>
                  <a:srgbClr val="2D3334"/>
                </a:solidFill>
                <a:latin typeface="Arial"/>
                <a:cs typeface="Arial"/>
              </a:rPr>
              <a:t>Delays</a:t>
            </a:r>
            <a:r>
              <a:rPr sz="2000" b="1" spc="45" dirty="0">
                <a:solidFill>
                  <a:srgbClr val="2D3334"/>
                </a:solidFill>
                <a:latin typeface="Arial"/>
                <a:cs typeface="Arial"/>
              </a:rPr>
              <a:t> </a:t>
            </a:r>
            <a:r>
              <a:rPr sz="2000" b="1" spc="-5" dirty="0">
                <a:solidFill>
                  <a:srgbClr val="2D3334"/>
                </a:solidFill>
                <a:latin typeface="Arial"/>
                <a:cs typeface="Arial"/>
              </a:rPr>
              <a:t>in</a:t>
            </a:r>
            <a:r>
              <a:rPr sz="2000" b="1" spc="-20" dirty="0">
                <a:solidFill>
                  <a:srgbClr val="2D3334"/>
                </a:solidFill>
                <a:latin typeface="Arial"/>
                <a:cs typeface="Arial"/>
              </a:rPr>
              <a:t> </a:t>
            </a:r>
            <a:r>
              <a:rPr sz="2000" b="1" spc="-10" dirty="0">
                <a:solidFill>
                  <a:srgbClr val="2D3334"/>
                </a:solidFill>
                <a:latin typeface="Arial"/>
                <a:cs typeface="Arial"/>
              </a:rPr>
              <a:t>reaching </a:t>
            </a:r>
            <a:r>
              <a:rPr sz="2000" b="1" spc="-5" dirty="0">
                <a:solidFill>
                  <a:srgbClr val="2D3334"/>
                </a:solidFill>
                <a:latin typeface="Arial"/>
                <a:cs typeface="Arial"/>
              </a:rPr>
              <a:t> higher</a:t>
            </a:r>
            <a:r>
              <a:rPr sz="2000" b="1" spc="-20" dirty="0">
                <a:solidFill>
                  <a:srgbClr val="2D3334"/>
                </a:solidFill>
                <a:latin typeface="Arial"/>
                <a:cs typeface="Arial"/>
              </a:rPr>
              <a:t> </a:t>
            </a:r>
            <a:r>
              <a:rPr sz="2000" b="1" spc="-5" dirty="0">
                <a:solidFill>
                  <a:srgbClr val="2D3334"/>
                </a:solidFill>
                <a:latin typeface="Arial"/>
                <a:cs typeface="Arial"/>
              </a:rPr>
              <a:t>levels</a:t>
            </a:r>
            <a:r>
              <a:rPr sz="2000" b="1" spc="-30" dirty="0">
                <a:solidFill>
                  <a:srgbClr val="2D3334"/>
                </a:solidFill>
                <a:latin typeface="Arial"/>
                <a:cs typeface="Arial"/>
              </a:rPr>
              <a:t> </a:t>
            </a:r>
            <a:r>
              <a:rPr sz="2000" b="1" spc="-5" dirty="0">
                <a:solidFill>
                  <a:srgbClr val="2D3334"/>
                </a:solidFill>
                <a:latin typeface="Arial"/>
                <a:cs typeface="Arial"/>
              </a:rPr>
              <a:t>of</a:t>
            </a:r>
            <a:r>
              <a:rPr sz="2000" b="1" spc="-40" dirty="0">
                <a:solidFill>
                  <a:srgbClr val="2D3334"/>
                </a:solidFill>
                <a:latin typeface="Arial"/>
                <a:cs typeface="Arial"/>
              </a:rPr>
              <a:t> </a:t>
            </a:r>
            <a:r>
              <a:rPr sz="2000" b="1" spc="-10" dirty="0">
                <a:solidFill>
                  <a:srgbClr val="2D3334"/>
                </a:solidFill>
                <a:latin typeface="Arial"/>
                <a:cs typeface="Arial"/>
              </a:rPr>
              <a:t>care</a:t>
            </a:r>
            <a:endParaRPr sz="2000">
              <a:latin typeface="Arial"/>
              <a:cs typeface="Arial"/>
            </a:endParaRPr>
          </a:p>
        </p:txBody>
      </p:sp>
      <p:sp>
        <p:nvSpPr>
          <p:cNvPr id="11" name="object 11"/>
          <p:cNvSpPr txBox="1"/>
          <p:nvPr/>
        </p:nvSpPr>
        <p:spPr>
          <a:xfrm>
            <a:off x="1561846" y="5741314"/>
            <a:ext cx="2865755" cy="634365"/>
          </a:xfrm>
          <a:prstGeom prst="rect">
            <a:avLst/>
          </a:prstGeom>
        </p:spPr>
        <p:txBody>
          <a:bodyPr vert="horz" wrap="square" lIns="0" tIns="11430" rIns="0" bIns="0" rtlCol="0">
            <a:spAutoFit/>
          </a:bodyPr>
          <a:lstStyle/>
          <a:p>
            <a:pPr marL="12700" marR="5080" indent="15240">
              <a:lnSpc>
                <a:spcPct val="100000"/>
              </a:lnSpc>
              <a:spcBef>
                <a:spcPts val="90"/>
              </a:spcBef>
            </a:pPr>
            <a:r>
              <a:rPr sz="2000" b="1" spc="-5" dirty="0">
                <a:solidFill>
                  <a:srgbClr val="2D3334"/>
                </a:solidFill>
                <a:latin typeface="Arial"/>
                <a:cs typeface="Arial"/>
              </a:rPr>
              <a:t>Level of </a:t>
            </a:r>
            <a:r>
              <a:rPr sz="2000" b="1" spc="-10" dirty="0">
                <a:solidFill>
                  <a:srgbClr val="2D3334"/>
                </a:solidFill>
                <a:latin typeface="Arial"/>
                <a:cs typeface="Arial"/>
              </a:rPr>
              <a:t>first </a:t>
            </a:r>
            <a:r>
              <a:rPr sz="2000" b="1" spc="-5" dirty="0">
                <a:solidFill>
                  <a:srgbClr val="2D3334"/>
                </a:solidFill>
                <a:latin typeface="Arial"/>
                <a:cs typeface="Arial"/>
              </a:rPr>
              <a:t>responder </a:t>
            </a:r>
            <a:r>
              <a:rPr sz="2000" b="1" spc="-545" dirty="0">
                <a:solidFill>
                  <a:srgbClr val="2D3334"/>
                </a:solidFill>
                <a:latin typeface="Arial"/>
                <a:cs typeface="Arial"/>
              </a:rPr>
              <a:t> </a:t>
            </a:r>
            <a:r>
              <a:rPr sz="2000" b="1" spc="-5" dirty="0">
                <a:solidFill>
                  <a:srgbClr val="2D3334"/>
                </a:solidFill>
                <a:latin typeface="Arial"/>
                <a:cs typeface="Arial"/>
              </a:rPr>
              <a:t>training</a:t>
            </a:r>
            <a:r>
              <a:rPr sz="2000" b="1" spc="-30" dirty="0">
                <a:solidFill>
                  <a:srgbClr val="2D3334"/>
                </a:solidFill>
                <a:latin typeface="Arial"/>
                <a:cs typeface="Arial"/>
              </a:rPr>
              <a:t> </a:t>
            </a:r>
            <a:r>
              <a:rPr sz="2000" b="1" spc="-5" dirty="0">
                <a:solidFill>
                  <a:srgbClr val="2D3334"/>
                </a:solidFill>
                <a:latin typeface="Arial"/>
                <a:cs typeface="Arial"/>
              </a:rPr>
              <a:t>and</a:t>
            </a:r>
            <a:r>
              <a:rPr sz="2000" b="1" spc="-25" dirty="0">
                <a:solidFill>
                  <a:srgbClr val="2D3334"/>
                </a:solidFill>
                <a:latin typeface="Arial"/>
                <a:cs typeface="Arial"/>
              </a:rPr>
              <a:t> </a:t>
            </a:r>
            <a:r>
              <a:rPr sz="2000" b="1" spc="-10" dirty="0">
                <a:solidFill>
                  <a:srgbClr val="2D3334"/>
                </a:solidFill>
                <a:latin typeface="Arial"/>
                <a:cs typeface="Arial"/>
              </a:rPr>
              <a:t>experience</a:t>
            </a:r>
            <a:endParaRPr sz="2000">
              <a:latin typeface="Arial"/>
              <a:cs typeface="Arial"/>
            </a:endParaRPr>
          </a:p>
        </p:txBody>
      </p:sp>
      <p:pic>
        <p:nvPicPr>
          <p:cNvPr id="12" name="object 12"/>
          <p:cNvPicPr/>
          <p:nvPr/>
        </p:nvPicPr>
        <p:blipFill>
          <a:blip r:embed="rId4" cstate="print"/>
          <a:stretch>
            <a:fillRect/>
          </a:stretch>
        </p:blipFill>
        <p:spPr>
          <a:xfrm>
            <a:off x="1969007" y="4437888"/>
            <a:ext cx="2112264" cy="1200912"/>
          </a:xfrm>
          <a:prstGeom prst="rect">
            <a:avLst/>
          </a:prstGeom>
        </p:spPr>
      </p:pic>
      <p:pic>
        <p:nvPicPr>
          <p:cNvPr id="13" name="object 13"/>
          <p:cNvPicPr/>
          <p:nvPr/>
        </p:nvPicPr>
        <p:blipFill>
          <a:blip r:embed="rId5" cstate="print"/>
          <a:stretch>
            <a:fillRect/>
          </a:stretch>
        </p:blipFill>
        <p:spPr>
          <a:xfrm>
            <a:off x="8229600" y="4410455"/>
            <a:ext cx="1103376" cy="1136904"/>
          </a:xfrm>
          <a:prstGeom prst="rect">
            <a:avLst/>
          </a:prstGeom>
        </p:spPr>
      </p:pic>
      <p:pic>
        <p:nvPicPr>
          <p:cNvPr id="14" name="object 14"/>
          <p:cNvPicPr/>
          <p:nvPr/>
        </p:nvPicPr>
        <p:blipFill>
          <a:blip r:embed="rId6" cstate="print"/>
          <a:stretch>
            <a:fillRect/>
          </a:stretch>
        </p:blipFill>
        <p:spPr>
          <a:xfrm>
            <a:off x="6294511" y="2005583"/>
            <a:ext cx="1401688" cy="1380368"/>
          </a:xfrm>
          <a:prstGeom prst="rect">
            <a:avLst/>
          </a:prstGeom>
        </p:spPr>
      </p:pic>
      <p:pic>
        <p:nvPicPr>
          <p:cNvPr id="15" name="object 15"/>
          <p:cNvPicPr/>
          <p:nvPr/>
        </p:nvPicPr>
        <p:blipFill>
          <a:blip r:embed="rId7" cstate="print"/>
          <a:stretch>
            <a:fillRect/>
          </a:stretch>
        </p:blipFill>
        <p:spPr>
          <a:xfrm>
            <a:off x="1249680" y="2075688"/>
            <a:ext cx="1780032" cy="1249680"/>
          </a:xfrm>
          <a:prstGeom prst="rect">
            <a:avLst/>
          </a:prstGeom>
        </p:spPr>
      </p:pic>
      <p:pic>
        <p:nvPicPr>
          <p:cNvPr id="16" name="object 16"/>
          <p:cNvPicPr/>
          <p:nvPr/>
        </p:nvPicPr>
        <p:blipFill>
          <a:blip r:embed="rId8" cstate="print"/>
          <a:stretch>
            <a:fillRect/>
          </a:stretch>
        </p:blipFill>
        <p:spPr>
          <a:xfrm>
            <a:off x="3557136" y="2061575"/>
            <a:ext cx="1593191" cy="1332769"/>
          </a:xfrm>
          <a:prstGeom prst="rect">
            <a:avLst/>
          </a:prstGeom>
        </p:spPr>
      </p:pic>
      <p:pic>
        <p:nvPicPr>
          <p:cNvPr id="17" name="object 17"/>
          <p:cNvPicPr/>
          <p:nvPr/>
        </p:nvPicPr>
        <p:blipFill>
          <a:blip r:embed="rId9" cstate="print"/>
          <a:stretch>
            <a:fillRect/>
          </a:stretch>
        </p:blipFill>
        <p:spPr>
          <a:xfrm>
            <a:off x="5219817" y="4378030"/>
            <a:ext cx="1872644" cy="1293562"/>
          </a:xfrm>
          <a:prstGeom prst="rect">
            <a:avLst/>
          </a:prstGeom>
        </p:spPr>
      </p:pic>
      <p:pic>
        <p:nvPicPr>
          <p:cNvPr id="18" name="object 18"/>
          <p:cNvPicPr/>
          <p:nvPr/>
        </p:nvPicPr>
        <p:blipFill>
          <a:blip r:embed="rId10" cstate="print"/>
          <a:stretch>
            <a:fillRect/>
          </a:stretch>
        </p:blipFill>
        <p:spPr>
          <a:xfrm>
            <a:off x="8868712" y="1861151"/>
            <a:ext cx="1499542" cy="1522930"/>
          </a:xfrm>
          <a:prstGeom prst="rect">
            <a:avLst/>
          </a:prstGeom>
        </p:spPr>
      </p:pic>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24</a:t>
            </a:fld>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305050" y="876680"/>
            <a:ext cx="7585075" cy="574040"/>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BB8542"/>
                </a:solidFill>
              </a:rPr>
              <a:t>IMPORTANCE</a:t>
            </a:r>
            <a:r>
              <a:rPr spc="85" dirty="0">
                <a:solidFill>
                  <a:srgbClr val="BB8542"/>
                </a:solidFill>
              </a:rPr>
              <a:t> </a:t>
            </a:r>
            <a:r>
              <a:rPr dirty="0"/>
              <a:t>OF</a:t>
            </a:r>
            <a:r>
              <a:rPr spc="-20" dirty="0"/>
              <a:t> </a:t>
            </a:r>
            <a:r>
              <a:rPr dirty="0"/>
              <a:t>TCCC</a:t>
            </a:r>
            <a:r>
              <a:rPr spc="-30" dirty="0"/>
              <a:t> </a:t>
            </a:r>
            <a:r>
              <a:rPr spc="-10" dirty="0"/>
              <a:t>TRAINING</a:t>
            </a:r>
          </a:p>
        </p:txBody>
      </p:sp>
      <p:sp>
        <p:nvSpPr>
          <p:cNvPr id="5" name="object 5"/>
          <p:cNvSpPr txBox="1"/>
          <p:nvPr/>
        </p:nvSpPr>
        <p:spPr>
          <a:xfrm>
            <a:off x="777951" y="1702689"/>
            <a:ext cx="6506209" cy="4301490"/>
          </a:xfrm>
          <a:prstGeom prst="rect">
            <a:avLst/>
          </a:prstGeom>
        </p:spPr>
        <p:txBody>
          <a:bodyPr vert="horz" wrap="square" lIns="0" tIns="12700" rIns="0" bIns="0" rtlCol="0">
            <a:spAutoFit/>
          </a:bodyPr>
          <a:lstStyle/>
          <a:p>
            <a:pPr marL="12700" marR="5080">
              <a:lnSpc>
                <a:spcPct val="100000"/>
              </a:lnSpc>
              <a:spcBef>
                <a:spcPts val="100"/>
              </a:spcBef>
            </a:pPr>
            <a:r>
              <a:rPr sz="2400" b="1" spc="-10" dirty="0">
                <a:latin typeface="Arial"/>
                <a:cs typeface="Arial"/>
              </a:rPr>
              <a:t>Application </a:t>
            </a:r>
            <a:r>
              <a:rPr sz="2400" b="1" dirty="0">
                <a:latin typeface="Arial"/>
                <a:cs typeface="Arial"/>
              </a:rPr>
              <a:t>of </a:t>
            </a:r>
            <a:r>
              <a:rPr sz="2400" b="1" spc="-5" dirty="0">
                <a:latin typeface="Arial"/>
                <a:cs typeface="Arial"/>
              </a:rPr>
              <a:t>TCCC </a:t>
            </a:r>
            <a:r>
              <a:rPr sz="2400" dirty="0">
                <a:latin typeface="Arial MT"/>
                <a:cs typeface="Arial MT"/>
              </a:rPr>
              <a:t>has resulted </a:t>
            </a:r>
            <a:r>
              <a:rPr sz="2400" spc="-5" dirty="0">
                <a:latin typeface="Arial MT"/>
                <a:cs typeface="Arial MT"/>
              </a:rPr>
              <a:t>in </a:t>
            </a:r>
            <a:r>
              <a:rPr sz="2400" dirty="0">
                <a:latin typeface="Arial MT"/>
                <a:cs typeface="Arial MT"/>
              </a:rPr>
              <a:t>the </a:t>
            </a:r>
            <a:r>
              <a:rPr sz="2400" spc="-5" dirty="0">
                <a:latin typeface="Arial MT"/>
                <a:cs typeface="Arial MT"/>
              </a:rPr>
              <a:t>lowest </a:t>
            </a:r>
            <a:r>
              <a:rPr sz="2400" spc="-655" dirty="0">
                <a:latin typeface="Arial MT"/>
                <a:cs typeface="Arial MT"/>
              </a:rPr>
              <a:t> </a:t>
            </a:r>
            <a:r>
              <a:rPr sz="2400" spc="-5" dirty="0">
                <a:latin typeface="Arial MT"/>
                <a:cs typeface="Arial MT"/>
              </a:rPr>
              <a:t>preventable</a:t>
            </a:r>
            <a:r>
              <a:rPr sz="2400" spc="-25" dirty="0">
                <a:latin typeface="Arial MT"/>
                <a:cs typeface="Arial MT"/>
              </a:rPr>
              <a:t> </a:t>
            </a:r>
            <a:r>
              <a:rPr sz="2400" dirty="0">
                <a:latin typeface="Arial MT"/>
                <a:cs typeface="Arial MT"/>
              </a:rPr>
              <a:t>death</a:t>
            </a:r>
            <a:r>
              <a:rPr sz="2400" spc="-35" dirty="0">
                <a:latin typeface="Arial MT"/>
                <a:cs typeface="Arial MT"/>
              </a:rPr>
              <a:t> </a:t>
            </a:r>
            <a:r>
              <a:rPr sz="2400" spc="-5" dirty="0">
                <a:latin typeface="Arial MT"/>
                <a:cs typeface="Arial MT"/>
              </a:rPr>
              <a:t>rate</a:t>
            </a:r>
            <a:r>
              <a:rPr sz="2400" spc="-10" dirty="0">
                <a:latin typeface="Arial MT"/>
                <a:cs typeface="Arial MT"/>
              </a:rPr>
              <a:t> ever</a:t>
            </a:r>
            <a:endParaRPr sz="2400">
              <a:latin typeface="Arial MT"/>
              <a:cs typeface="Arial MT"/>
            </a:endParaRPr>
          </a:p>
          <a:p>
            <a:pPr marL="243840">
              <a:lnSpc>
                <a:spcPct val="100000"/>
              </a:lnSpc>
              <a:spcBef>
                <a:spcPts val="1905"/>
              </a:spcBef>
            </a:pPr>
            <a:r>
              <a:rPr sz="2000" spc="-10" dirty="0">
                <a:latin typeface="Arial MT"/>
                <a:cs typeface="Arial MT"/>
              </a:rPr>
              <a:t>Individuals</a:t>
            </a:r>
            <a:r>
              <a:rPr sz="2000" spc="90" dirty="0">
                <a:latin typeface="Arial MT"/>
                <a:cs typeface="Arial MT"/>
              </a:rPr>
              <a:t> </a:t>
            </a:r>
            <a:r>
              <a:rPr sz="2000" spc="-15" dirty="0">
                <a:latin typeface="Arial MT"/>
                <a:cs typeface="Arial MT"/>
              </a:rPr>
              <a:t>who</a:t>
            </a:r>
            <a:r>
              <a:rPr sz="2000" spc="25" dirty="0">
                <a:latin typeface="Arial MT"/>
                <a:cs typeface="Arial MT"/>
              </a:rPr>
              <a:t> </a:t>
            </a:r>
            <a:r>
              <a:rPr sz="2000" spc="-5" dirty="0">
                <a:latin typeface="Arial MT"/>
                <a:cs typeface="Arial MT"/>
              </a:rPr>
              <a:t>are</a:t>
            </a:r>
            <a:r>
              <a:rPr sz="2000" spc="-10" dirty="0">
                <a:latin typeface="Arial MT"/>
                <a:cs typeface="Arial MT"/>
              </a:rPr>
              <a:t> regularly</a:t>
            </a:r>
            <a:r>
              <a:rPr sz="2000" spc="40" dirty="0">
                <a:latin typeface="Arial MT"/>
                <a:cs typeface="Arial MT"/>
              </a:rPr>
              <a:t> </a:t>
            </a:r>
            <a:r>
              <a:rPr sz="2000" spc="-10" dirty="0">
                <a:latin typeface="Arial MT"/>
                <a:cs typeface="Arial MT"/>
              </a:rPr>
              <a:t>trained</a:t>
            </a:r>
            <a:r>
              <a:rPr sz="2000" spc="30" dirty="0">
                <a:latin typeface="Arial MT"/>
                <a:cs typeface="Arial MT"/>
              </a:rPr>
              <a:t> </a:t>
            </a:r>
            <a:r>
              <a:rPr sz="2000" spc="-10" dirty="0">
                <a:latin typeface="Arial MT"/>
                <a:cs typeface="Arial MT"/>
              </a:rPr>
              <a:t>in</a:t>
            </a:r>
            <a:r>
              <a:rPr sz="2000" spc="35" dirty="0">
                <a:latin typeface="Arial MT"/>
                <a:cs typeface="Arial MT"/>
              </a:rPr>
              <a:t> </a:t>
            </a:r>
            <a:r>
              <a:rPr sz="2000" b="1" dirty="0">
                <a:latin typeface="Arial"/>
                <a:cs typeface="Arial"/>
              </a:rPr>
              <a:t>TCCC</a:t>
            </a:r>
            <a:endParaRPr sz="2000">
              <a:latin typeface="Arial"/>
              <a:cs typeface="Arial"/>
            </a:endParaRPr>
          </a:p>
          <a:p>
            <a:pPr marL="243840">
              <a:lnSpc>
                <a:spcPct val="100000"/>
              </a:lnSpc>
            </a:pPr>
            <a:r>
              <a:rPr sz="2000" spc="-5" dirty="0">
                <a:latin typeface="Arial MT"/>
                <a:cs typeface="Arial MT"/>
              </a:rPr>
              <a:t>are</a:t>
            </a:r>
            <a:r>
              <a:rPr sz="2000" spc="-20" dirty="0">
                <a:latin typeface="Arial MT"/>
                <a:cs typeface="Arial MT"/>
              </a:rPr>
              <a:t> </a:t>
            </a:r>
            <a:r>
              <a:rPr sz="2000" b="1" spc="-10" dirty="0">
                <a:solidFill>
                  <a:srgbClr val="BB8542"/>
                </a:solidFill>
                <a:latin typeface="Arial"/>
                <a:cs typeface="Arial"/>
              </a:rPr>
              <a:t>COMBAT-READY</a:t>
            </a:r>
            <a:r>
              <a:rPr sz="2000" b="1" spc="120" dirty="0">
                <a:solidFill>
                  <a:srgbClr val="BB8542"/>
                </a:solidFill>
                <a:latin typeface="Arial"/>
                <a:cs typeface="Arial"/>
              </a:rPr>
              <a:t> </a:t>
            </a:r>
            <a:r>
              <a:rPr sz="2000" spc="-15" dirty="0">
                <a:latin typeface="Arial MT"/>
                <a:cs typeface="Arial MT"/>
              </a:rPr>
              <a:t>when</a:t>
            </a:r>
            <a:r>
              <a:rPr sz="2000" spc="30" dirty="0">
                <a:latin typeface="Arial MT"/>
                <a:cs typeface="Arial MT"/>
              </a:rPr>
              <a:t> </a:t>
            </a:r>
            <a:r>
              <a:rPr sz="2000" spc="-10" dirty="0">
                <a:latin typeface="Arial MT"/>
                <a:cs typeface="Arial MT"/>
              </a:rPr>
              <a:t>they deploy</a:t>
            </a:r>
            <a:endParaRPr sz="2000">
              <a:latin typeface="Arial MT"/>
              <a:cs typeface="Arial MT"/>
            </a:endParaRPr>
          </a:p>
          <a:p>
            <a:pPr marL="243840">
              <a:lnSpc>
                <a:spcPct val="100000"/>
              </a:lnSpc>
              <a:spcBef>
                <a:spcPts val="1010"/>
              </a:spcBef>
            </a:pPr>
            <a:r>
              <a:rPr sz="2000" spc="-10" dirty="0">
                <a:latin typeface="Arial MT"/>
                <a:cs typeface="Arial MT"/>
              </a:rPr>
              <a:t>Units</a:t>
            </a:r>
            <a:r>
              <a:rPr sz="2000" spc="25" dirty="0">
                <a:latin typeface="Arial MT"/>
                <a:cs typeface="Arial MT"/>
              </a:rPr>
              <a:t> </a:t>
            </a:r>
            <a:r>
              <a:rPr sz="2000" spc="-10" dirty="0">
                <a:latin typeface="Arial MT"/>
                <a:cs typeface="Arial MT"/>
              </a:rPr>
              <a:t>that</a:t>
            </a:r>
            <a:r>
              <a:rPr sz="2000" spc="-5" dirty="0">
                <a:latin typeface="Arial MT"/>
                <a:cs typeface="Arial MT"/>
              </a:rPr>
              <a:t> </a:t>
            </a:r>
            <a:r>
              <a:rPr sz="2000" spc="-10" dirty="0">
                <a:latin typeface="Arial MT"/>
                <a:cs typeface="Arial MT"/>
              </a:rPr>
              <a:t>train</a:t>
            </a:r>
            <a:r>
              <a:rPr sz="2000" spc="10" dirty="0">
                <a:latin typeface="Arial MT"/>
                <a:cs typeface="Arial MT"/>
              </a:rPr>
              <a:t> </a:t>
            </a:r>
            <a:r>
              <a:rPr sz="2000" spc="-10" dirty="0">
                <a:latin typeface="Arial MT"/>
                <a:cs typeface="Arial MT"/>
              </a:rPr>
              <a:t>together</a:t>
            </a:r>
            <a:r>
              <a:rPr sz="2000" spc="45" dirty="0">
                <a:latin typeface="Arial MT"/>
                <a:cs typeface="Arial MT"/>
              </a:rPr>
              <a:t> </a:t>
            </a:r>
            <a:r>
              <a:rPr sz="2000" spc="-5" dirty="0">
                <a:latin typeface="Arial MT"/>
                <a:cs typeface="Arial MT"/>
              </a:rPr>
              <a:t>perform</a:t>
            </a:r>
            <a:r>
              <a:rPr sz="2000" spc="-30" dirty="0">
                <a:latin typeface="Arial MT"/>
                <a:cs typeface="Arial MT"/>
              </a:rPr>
              <a:t> </a:t>
            </a:r>
            <a:r>
              <a:rPr sz="2000" spc="5" dirty="0">
                <a:latin typeface="Arial MT"/>
                <a:cs typeface="Arial MT"/>
              </a:rPr>
              <a:t>more</a:t>
            </a:r>
            <a:endParaRPr sz="2000">
              <a:latin typeface="Arial MT"/>
              <a:cs typeface="Arial MT"/>
            </a:endParaRPr>
          </a:p>
          <a:p>
            <a:pPr marL="243840">
              <a:lnSpc>
                <a:spcPct val="100000"/>
              </a:lnSpc>
            </a:pPr>
            <a:r>
              <a:rPr sz="2000" spc="-5" dirty="0">
                <a:latin typeface="Arial MT"/>
                <a:cs typeface="Arial MT"/>
              </a:rPr>
              <a:t>efficiently </a:t>
            </a:r>
            <a:r>
              <a:rPr sz="2000" spc="-10" dirty="0">
                <a:latin typeface="Arial MT"/>
                <a:cs typeface="Arial MT"/>
              </a:rPr>
              <a:t>in</a:t>
            </a:r>
            <a:r>
              <a:rPr sz="2000" spc="10" dirty="0">
                <a:latin typeface="Arial MT"/>
                <a:cs typeface="Arial MT"/>
              </a:rPr>
              <a:t> </a:t>
            </a:r>
            <a:r>
              <a:rPr sz="2000" spc="-5" dirty="0">
                <a:latin typeface="Arial MT"/>
                <a:cs typeface="Arial MT"/>
              </a:rPr>
              <a:t>an</a:t>
            </a:r>
            <a:r>
              <a:rPr sz="2000" spc="5" dirty="0">
                <a:latin typeface="Arial MT"/>
                <a:cs typeface="Arial MT"/>
              </a:rPr>
              <a:t> </a:t>
            </a:r>
            <a:r>
              <a:rPr sz="2000" spc="-10" dirty="0">
                <a:latin typeface="Arial MT"/>
                <a:cs typeface="Arial MT"/>
              </a:rPr>
              <a:t>operational</a:t>
            </a:r>
            <a:r>
              <a:rPr sz="2000" spc="50" dirty="0">
                <a:latin typeface="Arial MT"/>
                <a:cs typeface="Arial MT"/>
              </a:rPr>
              <a:t> </a:t>
            </a:r>
            <a:r>
              <a:rPr sz="2000" spc="-10" dirty="0">
                <a:latin typeface="Arial MT"/>
                <a:cs typeface="Arial MT"/>
              </a:rPr>
              <a:t>setting</a:t>
            </a:r>
            <a:endParaRPr sz="2000">
              <a:latin typeface="Arial MT"/>
              <a:cs typeface="Arial MT"/>
            </a:endParaRPr>
          </a:p>
          <a:p>
            <a:pPr marL="243840" marR="1205230">
              <a:lnSpc>
                <a:spcPct val="100000"/>
              </a:lnSpc>
              <a:spcBef>
                <a:spcPts val="985"/>
              </a:spcBef>
            </a:pPr>
            <a:r>
              <a:rPr sz="2000" spc="-10" dirty="0">
                <a:latin typeface="Arial MT"/>
                <a:cs typeface="Arial MT"/>
              </a:rPr>
              <a:t>During</a:t>
            </a:r>
            <a:r>
              <a:rPr sz="2000" spc="30" dirty="0">
                <a:latin typeface="Arial MT"/>
                <a:cs typeface="Arial MT"/>
              </a:rPr>
              <a:t> </a:t>
            </a:r>
            <a:r>
              <a:rPr sz="2000" spc="-10" dirty="0">
                <a:latin typeface="Arial MT"/>
                <a:cs typeface="Arial MT"/>
              </a:rPr>
              <a:t>training,</a:t>
            </a:r>
            <a:r>
              <a:rPr sz="2000" spc="35" dirty="0">
                <a:latin typeface="Arial MT"/>
                <a:cs typeface="Arial MT"/>
              </a:rPr>
              <a:t> </a:t>
            </a:r>
            <a:r>
              <a:rPr sz="2000" spc="-15" dirty="0">
                <a:latin typeface="Arial MT"/>
                <a:cs typeface="Arial MT"/>
              </a:rPr>
              <a:t>CPPs</a:t>
            </a:r>
            <a:r>
              <a:rPr sz="2000" spc="25" dirty="0">
                <a:latin typeface="Arial MT"/>
                <a:cs typeface="Arial MT"/>
              </a:rPr>
              <a:t> </a:t>
            </a:r>
            <a:r>
              <a:rPr sz="2000" spc="-5" dirty="0">
                <a:latin typeface="Arial MT"/>
                <a:cs typeface="Arial MT"/>
              </a:rPr>
              <a:t>can</a:t>
            </a:r>
            <a:r>
              <a:rPr sz="2000" spc="10" dirty="0">
                <a:latin typeface="Arial MT"/>
                <a:cs typeface="Arial MT"/>
              </a:rPr>
              <a:t> </a:t>
            </a:r>
            <a:r>
              <a:rPr sz="2000" spc="-5" dirty="0">
                <a:latin typeface="Arial MT"/>
                <a:cs typeface="Arial MT"/>
              </a:rPr>
              <a:t>refine </a:t>
            </a:r>
            <a:r>
              <a:rPr sz="2000" spc="-10" dirty="0">
                <a:latin typeface="Arial MT"/>
                <a:cs typeface="Arial MT"/>
              </a:rPr>
              <a:t>the</a:t>
            </a:r>
            <a:r>
              <a:rPr sz="2000" spc="10" dirty="0">
                <a:latin typeface="Arial MT"/>
                <a:cs typeface="Arial MT"/>
              </a:rPr>
              <a:t> </a:t>
            </a:r>
            <a:r>
              <a:rPr sz="2000" spc="-10" dirty="0">
                <a:latin typeface="Arial MT"/>
                <a:cs typeface="Arial MT"/>
              </a:rPr>
              <a:t>Role</a:t>
            </a:r>
            <a:r>
              <a:rPr sz="2000" spc="10" dirty="0">
                <a:latin typeface="Arial MT"/>
                <a:cs typeface="Arial MT"/>
              </a:rPr>
              <a:t> </a:t>
            </a:r>
            <a:r>
              <a:rPr sz="2000" spc="-5" dirty="0">
                <a:latin typeface="Arial MT"/>
                <a:cs typeface="Arial MT"/>
              </a:rPr>
              <a:t>1 </a:t>
            </a:r>
            <a:r>
              <a:rPr sz="2000" dirty="0">
                <a:latin typeface="Arial MT"/>
                <a:cs typeface="Arial MT"/>
              </a:rPr>
              <a:t> </a:t>
            </a:r>
            <a:r>
              <a:rPr sz="2000" spc="-5" dirty="0">
                <a:latin typeface="Arial MT"/>
                <a:cs typeface="Arial MT"/>
              </a:rPr>
              <a:t>medical</a:t>
            </a:r>
            <a:r>
              <a:rPr sz="2000" spc="-25" dirty="0">
                <a:latin typeface="Arial MT"/>
                <a:cs typeface="Arial MT"/>
              </a:rPr>
              <a:t> </a:t>
            </a:r>
            <a:r>
              <a:rPr sz="2000" spc="-5" dirty="0">
                <a:latin typeface="Arial MT"/>
                <a:cs typeface="Arial MT"/>
              </a:rPr>
              <a:t>response,</a:t>
            </a:r>
            <a:r>
              <a:rPr sz="2000" spc="15" dirty="0">
                <a:latin typeface="Arial MT"/>
                <a:cs typeface="Arial MT"/>
              </a:rPr>
              <a:t> </a:t>
            </a:r>
            <a:r>
              <a:rPr sz="2000" spc="-5" dirty="0">
                <a:latin typeface="Arial MT"/>
                <a:cs typeface="Arial MT"/>
              </a:rPr>
              <a:t>ensure</a:t>
            </a:r>
            <a:r>
              <a:rPr sz="2000" spc="15" dirty="0">
                <a:latin typeface="Arial MT"/>
                <a:cs typeface="Arial MT"/>
              </a:rPr>
              <a:t> </a:t>
            </a:r>
            <a:r>
              <a:rPr sz="2000" spc="-10" dirty="0">
                <a:latin typeface="Arial MT"/>
                <a:cs typeface="Arial MT"/>
              </a:rPr>
              <a:t>unit</a:t>
            </a:r>
            <a:r>
              <a:rPr sz="2000" spc="10" dirty="0">
                <a:latin typeface="Arial MT"/>
                <a:cs typeface="Arial MT"/>
              </a:rPr>
              <a:t> </a:t>
            </a:r>
            <a:r>
              <a:rPr sz="2000" spc="-5" dirty="0">
                <a:latin typeface="Arial MT"/>
                <a:cs typeface="Arial MT"/>
              </a:rPr>
              <a:t>CMC </a:t>
            </a:r>
            <a:r>
              <a:rPr sz="2000" dirty="0">
                <a:latin typeface="Arial MT"/>
                <a:cs typeface="Arial MT"/>
              </a:rPr>
              <a:t> </a:t>
            </a:r>
            <a:r>
              <a:rPr sz="2000" spc="-5" dirty="0">
                <a:latin typeface="Arial MT"/>
                <a:cs typeface="Arial MT"/>
              </a:rPr>
              <a:t>readiness,</a:t>
            </a:r>
            <a:r>
              <a:rPr sz="2000" spc="10" dirty="0">
                <a:latin typeface="Arial MT"/>
                <a:cs typeface="Arial MT"/>
              </a:rPr>
              <a:t> </a:t>
            </a:r>
            <a:r>
              <a:rPr sz="2000" spc="-10" dirty="0">
                <a:latin typeface="Arial MT"/>
                <a:cs typeface="Arial MT"/>
              </a:rPr>
              <a:t>and</a:t>
            </a:r>
            <a:r>
              <a:rPr sz="2000" spc="10" dirty="0">
                <a:latin typeface="Arial MT"/>
                <a:cs typeface="Arial MT"/>
              </a:rPr>
              <a:t> </a:t>
            </a:r>
            <a:r>
              <a:rPr sz="2000" spc="-10" dirty="0">
                <a:latin typeface="Arial MT"/>
                <a:cs typeface="Arial MT"/>
              </a:rPr>
              <a:t>identify</a:t>
            </a:r>
            <a:r>
              <a:rPr sz="2000" spc="30" dirty="0">
                <a:latin typeface="Arial MT"/>
                <a:cs typeface="Arial MT"/>
              </a:rPr>
              <a:t> </a:t>
            </a:r>
            <a:r>
              <a:rPr sz="2000" spc="-10" dirty="0">
                <a:latin typeface="Arial MT"/>
                <a:cs typeface="Arial MT"/>
              </a:rPr>
              <a:t>outstanding </a:t>
            </a:r>
            <a:r>
              <a:rPr sz="2000" spc="-5" dirty="0">
                <a:latin typeface="Arial MT"/>
                <a:cs typeface="Arial MT"/>
              </a:rPr>
              <a:t> </a:t>
            </a:r>
            <a:r>
              <a:rPr sz="2000" dirty="0">
                <a:latin typeface="Arial MT"/>
                <a:cs typeface="Arial MT"/>
              </a:rPr>
              <a:t>performers </a:t>
            </a:r>
            <a:r>
              <a:rPr sz="2000" spc="-5" dirty="0">
                <a:latin typeface="Arial MT"/>
                <a:cs typeface="Arial MT"/>
              </a:rPr>
              <a:t>to use as extenders </a:t>
            </a:r>
            <a:r>
              <a:rPr sz="2000" spc="-10" dirty="0">
                <a:latin typeface="Arial MT"/>
                <a:cs typeface="Arial MT"/>
              </a:rPr>
              <a:t>and </a:t>
            </a:r>
            <a:r>
              <a:rPr sz="2000" dirty="0">
                <a:latin typeface="Arial MT"/>
                <a:cs typeface="Arial MT"/>
              </a:rPr>
              <a:t>first </a:t>
            </a:r>
            <a:r>
              <a:rPr sz="2000" spc="5" dirty="0">
                <a:latin typeface="Arial MT"/>
                <a:cs typeface="Arial MT"/>
              </a:rPr>
              <a:t> </a:t>
            </a:r>
            <a:r>
              <a:rPr sz="2000" spc="-10" dirty="0">
                <a:latin typeface="Arial MT"/>
                <a:cs typeface="Arial MT"/>
              </a:rPr>
              <a:t>responders</a:t>
            </a:r>
            <a:r>
              <a:rPr sz="2000" spc="30" dirty="0">
                <a:latin typeface="Arial MT"/>
                <a:cs typeface="Arial MT"/>
              </a:rPr>
              <a:t> </a:t>
            </a:r>
            <a:r>
              <a:rPr sz="2000" spc="-15" dirty="0">
                <a:latin typeface="Arial MT"/>
                <a:cs typeface="Arial MT"/>
              </a:rPr>
              <a:t>who</a:t>
            </a:r>
            <a:r>
              <a:rPr sz="2000" spc="30" dirty="0">
                <a:latin typeface="Arial MT"/>
                <a:cs typeface="Arial MT"/>
              </a:rPr>
              <a:t> </a:t>
            </a:r>
            <a:r>
              <a:rPr sz="2000" dirty="0">
                <a:latin typeface="Arial MT"/>
                <a:cs typeface="Arial MT"/>
              </a:rPr>
              <a:t>might</a:t>
            </a:r>
            <a:r>
              <a:rPr sz="2000" spc="-30" dirty="0">
                <a:latin typeface="Arial MT"/>
                <a:cs typeface="Arial MT"/>
              </a:rPr>
              <a:t> </a:t>
            </a:r>
            <a:r>
              <a:rPr sz="2000" spc="-10" dirty="0">
                <a:latin typeface="Arial MT"/>
                <a:cs typeface="Arial MT"/>
              </a:rPr>
              <a:t>benefit</a:t>
            </a:r>
            <a:r>
              <a:rPr sz="2000" spc="15" dirty="0">
                <a:latin typeface="Arial MT"/>
                <a:cs typeface="Arial MT"/>
              </a:rPr>
              <a:t> </a:t>
            </a:r>
            <a:r>
              <a:rPr sz="2000" dirty="0">
                <a:latin typeface="Arial MT"/>
                <a:cs typeface="Arial MT"/>
              </a:rPr>
              <a:t>from</a:t>
            </a:r>
            <a:r>
              <a:rPr sz="2000" spc="-40" dirty="0">
                <a:latin typeface="Arial MT"/>
                <a:cs typeface="Arial MT"/>
              </a:rPr>
              <a:t> </a:t>
            </a:r>
            <a:r>
              <a:rPr sz="2000" spc="-10" dirty="0">
                <a:latin typeface="Arial MT"/>
                <a:cs typeface="Arial MT"/>
              </a:rPr>
              <a:t>additional </a:t>
            </a:r>
            <a:r>
              <a:rPr sz="2000" spc="-545" dirty="0">
                <a:latin typeface="Arial MT"/>
                <a:cs typeface="Arial MT"/>
              </a:rPr>
              <a:t> </a:t>
            </a:r>
            <a:r>
              <a:rPr sz="2000" spc="-5" dirty="0">
                <a:latin typeface="Arial MT"/>
                <a:cs typeface="Arial MT"/>
              </a:rPr>
              <a:t>mentorship</a:t>
            </a:r>
            <a:endParaRPr sz="2000">
              <a:latin typeface="Arial MT"/>
              <a:cs typeface="Arial MT"/>
            </a:endParaRPr>
          </a:p>
        </p:txBody>
      </p:sp>
      <p:sp>
        <p:nvSpPr>
          <p:cNvPr id="6" name="object 6"/>
          <p:cNvSpPr/>
          <p:nvPr/>
        </p:nvSpPr>
        <p:spPr>
          <a:xfrm>
            <a:off x="726186" y="2727960"/>
            <a:ext cx="114300" cy="576580"/>
          </a:xfrm>
          <a:custGeom>
            <a:avLst/>
            <a:gdLst/>
            <a:ahLst/>
            <a:cxnLst/>
            <a:rect l="l" t="t" r="r" b="b"/>
            <a:pathLst>
              <a:path w="114300" h="576579">
                <a:moveTo>
                  <a:pt x="0" y="576326"/>
                </a:moveTo>
                <a:lnTo>
                  <a:pt x="114300" y="576326"/>
                </a:lnTo>
                <a:lnTo>
                  <a:pt x="114300" y="0"/>
                </a:lnTo>
                <a:lnTo>
                  <a:pt x="0" y="0"/>
                </a:lnTo>
                <a:lnTo>
                  <a:pt x="0" y="576326"/>
                </a:lnTo>
                <a:close/>
              </a:path>
            </a:pathLst>
          </a:custGeom>
          <a:solidFill>
            <a:srgbClr val="CD9146"/>
          </a:solidFill>
        </p:spPr>
        <p:txBody>
          <a:bodyPr wrap="square" lIns="0" tIns="0" rIns="0" bIns="0" rtlCol="0"/>
          <a:lstStyle/>
          <a:p>
            <a:endParaRPr/>
          </a:p>
        </p:txBody>
      </p:sp>
      <p:sp>
        <p:nvSpPr>
          <p:cNvPr id="7" name="object 7"/>
          <p:cNvSpPr/>
          <p:nvPr/>
        </p:nvSpPr>
        <p:spPr>
          <a:xfrm>
            <a:off x="726186" y="3435096"/>
            <a:ext cx="114300" cy="587375"/>
          </a:xfrm>
          <a:custGeom>
            <a:avLst/>
            <a:gdLst/>
            <a:ahLst/>
            <a:cxnLst/>
            <a:rect l="l" t="t" r="r" b="b"/>
            <a:pathLst>
              <a:path w="114300" h="587375">
                <a:moveTo>
                  <a:pt x="0" y="587374"/>
                </a:moveTo>
                <a:lnTo>
                  <a:pt x="114300" y="587374"/>
                </a:lnTo>
                <a:lnTo>
                  <a:pt x="114300" y="0"/>
                </a:lnTo>
                <a:lnTo>
                  <a:pt x="0" y="0"/>
                </a:lnTo>
                <a:lnTo>
                  <a:pt x="0" y="587374"/>
                </a:lnTo>
                <a:close/>
              </a:path>
            </a:pathLst>
          </a:custGeom>
          <a:solidFill>
            <a:srgbClr val="CD9146"/>
          </a:solidFill>
        </p:spPr>
        <p:txBody>
          <a:bodyPr wrap="square" lIns="0" tIns="0" rIns="0" bIns="0" rtlCol="0"/>
          <a:lstStyle/>
          <a:p>
            <a:endParaRPr/>
          </a:p>
        </p:txBody>
      </p:sp>
      <p:sp>
        <p:nvSpPr>
          <p:cNvPr id="8" name="object 8"/>
          <p:cNvSpPr/>
          <p:nvPr/>
        </p:nvSpPr>
        <p:spPr>
          <a:xfrm>
            <a:off x="726186" y="4209288"/>
            <a:ext cx="114300" cy="1737360"/>
          </a:xfrm>
          <a:custGeom>
            <a:avLst/>
            <a:gdLst/>
            <a:ahLst/>
            <a:cxnLst/>
            <a:rect l="l" t="t" r="r" b="b"/>
            <a:pathLst>
              <a:path w="114300" h="1737360">
                <a:moveTo>
                  <a:pt x="0" y="1737360"/>
                </a:moveTo>
                <a:lnTo>
                  <a:pt x="114300" y="1737360"/>
                </a:lnTo>
                <a:lnTo>
                  <a:pt x="114300" y="0"/>
                </a:lnTo>
                <a:lnTo>
                  <a:pt x="0" y="0"/>
                </a:lnTo>
                <a:lnTo>
                  <a:pt x="0" y="1737360"/>
                </a:lnTo>
                <a:close/>
              </a:path>
            </a:pathLst>
          </a:custGeom>
          <a:solidFill>
            <a:srgbClr val="CD9146"/>
          </a:solidFill>
        </p:spPr>
        <p:txBody>
          <a:bodyPr wrap="square" lIns="0" tIns="0" rIns="0" bIns="0" rtlCol="0"/>
          <a:lstStyle/>
          <a:p>
            <a:endParaRPr/>
          </a:p>
        </p:txBody>
      </p:sp>
      <p:grpSp>
        <p:nvGrpSpPr>
          <p:cNvPr id="9" name="object 9"/>
          <p:cNvGrpSpPr/>
          <p:nvPr/>
        </p:nvGrpSpPr>
        <p:grpSpPr>
          <a:xfrm>
            <a:off x="6135623" y="1091183"/>
            <a:ext cx="6056630" cy="5459095"/>
            <a:chOff x="6135623" y="1091183"/>
            <a:chExt cx="6056630" cy="5459095"/>
          </a:xfrm>
        </p:grpSpPr>
        <p:pic>
          <p:nvPicPr>
            <p:cNvPr id="10" name="object 10"/>
            <p:cNvPicPr/>
            <p:nvPr/>
          </p:nvPicPr>
          <p:blipFill>
            <a:blip r:embed="rId4" cstate="print"/>
            <a:stretch>
              <a:fillRect/>
            </a:stretch>
          </p:blipFill>
          <p:spPr>
            <a:xfrm>
              <a:off x="6135623" y="1091183"/>
              <a:ext cx="6056374" cy="5458968"/>
            </a:xfrm>
            <a:prstGeom prst="rect">
              <a:avLst/>
            </a:prstGeom>
          </p:spPr>
        </p:pic>
        <p:pic>
          <p:nvPicPr>
            <p:cNvPr id="11" name="object 11"/>
            <p:cNvPicPr/>
            <p:nvPr/>
          </p:nvPicPr>
          <p:blipFill>
            <a:blip r:embed="rId5" cstate="print"/>
            <a:stretch>
              <a:fillRect/>
            </a:stretch>
          </p:blipFill>
          <p:spPr>
            <a:xfrm>
              <a:off x="6333743" y="1289303"/>
              <a:ext cx="5565648" cy="4876800"/>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25</a:t>
            </a:fld>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4734559" y="4404105"/>
            <a:ext cx="2881630" cy="838200"/>
          </a:xfrm>
          <a:prstGeom prst="rect">
            <a:avLst/>
          </a:prstGeom>
        </p:spPr>
        <p:txBody>
          <a:bodyPr vert="horz" wrap="square" lIns="0" tIns="60960" rIns="0" bIns="0" rtlCol="0">
            <a:spAutoFit/>
          </a:bodyPr>
          <a:lstStyle/>
          <a:p>
            <a:pPr marL="643255" marR="5080" indent="-631190">
              <a:lnSpc>
                <a:spcPts val="3030"/>
              </a:lnSpc>
              <a:spcBef>
                <a:spcPts val="480"/>
              </a:spcBef>
            </a:pPr>
            <a:r>
              <a:rPr sz="2800" spc="-5" dirty="0">
                <a:solidFill>
                  <a:srgbClr val="2D3334"/>
                </a:solidFill>
                <a:latin typeface="Arial MT"/>
                <a:cs typeface="Arial MT"/>
              </a:rPr>
              <a:t>Prevent</a:t>
            </a:r>
            <a:r>
              <a:rPr sz="2800" dirty="0">
                <a:solidFill>
                  <a:srgbClr val="2D3334"/>
                </a:solidFill>
                <a:latin typeface="Arial MT"/>
                <a:cs typeface="Arial MT"/>
              </a:rPr>
              <a:t> additional </a:t>
            </a:r>
            <a:r>
              <a:rPr sz="2800" spc="-760" dirty="0">
                <a:solidFill>
                  <a:srgbClr val="2D3334"/>
                </a:solidFill>
                <a:latin typeface="Arial MT"/>
                <a:cs typeface="Arial MT"/>
              </a:rPr>
              <a:t> </a:t>
            </a:r>
            <a:r>
              <a:rPr sz="2800" dirty="0">
                <a:solidFill>
                  <a:srgbClr val="2D3334"/>
                </a:solidFill>
                <a:latin typeface="Arial MT"/>
                <a:cs typeface="Arial MT"/>
              </a:rPr>
              <a:t>casualties</a:t>
            </a:r>
            <a:endParaRPr sz="2800">
              <a:latin typeface="Arial MT"/>
              <a:cs typeface="Arial MT"/>
            </a:endParaRPr>
          </a:p>
        </p:txBody>
      </p:sp>
      <p:sp>
        <p:nvSpPr>
          <p:cNvPr id="5" name="object 5"/>
          <p:cNvSpPr txBox="1"/>
          <p:nvPr/>
        </p:nvSpPr>
        <p:spPr>
          <a:xfrm>
            <a:off x="1070254" y="4404105"/>
            <a:ext cx="2860040" cy="453390"/>
          </a:xfrm>
          <a:prstGeom prst="rect">
            <a:avLst/>
          </a:prstGeom>
        </p:spPr>
        <p:txBody>
          <a:bodyPr vert="horz" wrap="square" lIns="0" tIns="13335" rIns="0" bIns="0" rtlCol="0">
            <a:spAutoFit/>
          </a:bodyPr>
          <a:lstStyle/>
          <a:p>
            <a:pPr marL="12700">
              <a:lnSpc>
                <a:spcPct val="100000"/>
              </a:lnSpc>
              <a:spcBef>
                <a:spcPts val="105"/>
              </a:spcBef>
            </a:pPr>
            <a:r>
              <a:rPr sz="2800" dirty="0">
                <a:solidFill>
                  <a:srgbClr val="2D3334"/>
                </a:solidFill>
                <a:latin typeface="Arial MT"/>
                <a:cs typeface="Arial MT"/>
              </a:rPr>
              <a:t>Treat</a:t>
            </a:r>
            <a:r>
              <a:rPr sz="2800" spc="-50" dirty="0">
                <a:solidFill>
                  <a:srgbClr val="2D3334"/>
                </a:solidFill>
                <a:latin typeface="Arial MT"/>
                <a:cs typeface="Arial MT"/>
              </a:rPr>
              <a:t> </a:t>
            </a:r>
            <a:r>
              <a:rPr sz="2800" spc="5" dirty="0">
                <a:solidFill>
                  <a:srgbClr val="2D3334"/>
                </a:solidFill>
                <a:latin typeface="Arial MT"/>
                <a:cs typeface="Arial MT"/>
              </a:rPr>
              <a:t>the</a:t>
            </a:r>
            <a:r>
              <a:rPr sz="2800" spc="-60" dirty="0">
                <a:solidFill>
                  <a:srgbClr val="2D3334"/>
                </a:solidFill>
                <a:latin typeface="Arial MT"/>
                <a:cs typeface="Arial MT"/>
              </a:rPr>
              <a:t> </a:t>
            </a:r>
            <a:r>
              <a:rPr sz="2800" spc="5" dirty="0">
                <a:solidFill>
                  <a:srgbClr val="2D3334"/>
                </a:solidFill>
                <a:latin typeface="Arial MT"/>
                <a:cs typeface="Arial MT"/>
              </a:rPr>
              <a:t>casualty</a:t>
            </a:r>
            <a:endParaRPr sz="2800">
              <a:latin typeface="Arial MT"/>
              <a:cs typeface="Arial MT"/>
            </a:endParaRPr>
          </a:p>
        </p:txBody>
      </p:sp>
      <p:sp>
        <p:nvSpPr>
          <p:cNvPr id="6" name="object 6"/>
          <p:cNvSpPr txBox="1"/>
          <p:nvPr/>
        </p:nvSpPr>
        <p:spPr>
          <a:xfrm>
            <a:off x="8689340" y="4444949"/>
            <a:ext cx="2146935" cy="838200"/>
          </a:xfrm>
          <a:prstGeom prst="rect">
            <a:avLst/>
          </a:prstGeom>
        </p:spPr>
        <p:txBody>
          <a:bodyPr vert="horz" wrap="square" lIns="0" tIns="61594" rIns="0" bIns="0" rtlCol="0">
            <a:spAutoFit/>
          </a:bodyPr>
          <a:lstStyle/>
          <a:p>
            <a:pPr marL="469900" marR="5080" indent="-457200">
              <a:lnSpc>
                <a:spcPts val="3030"/>
              </a:lnSpc>
              <a:spcBef>
                <a:spcPts val="484"/>
              </a:spcBef>
            </a:pPr>
            <a:r>
              <a:rPr sz="2800" dirty="0">
                <a:solidFill>
                  <a:srgbClr val="2D3334"/>
                </a:solidFill>
                <a:latin typeface="Arial MT"/>
                <a:cs typeface="Arial MT"/>
              </a:rPr>
              <a:t>Complete</a:t>
            </a:r>
            <a:r>
              <a:rPr sz="2800" spc="-80" dirty="0">
                <a:solidFill>
                  <a:srgbClr val="2D3334"/>
                </a:solidFill>
                <a:latin typeface="Arial MT"/>
                <a:cs typeface="Arial MT"/>
              </a:rPr>
              <a:t> </a:t>
            </a:r>
            <a:r>
              <a:rPr sz="2800" spc="5" dirty="0">
                <a:solidFill>
                  <a:srgbClr val="2D3334"/>
                </a:solidFill>
                <a:latin typeface="Arial MT"/>
                <a:cs typeface="Arial MT"/>
              </a:rPr>
              <a:t>the </a:t>
            </a:r>
            <a:r>
              <a:rPr sz="2800" spc="-760" dirty="0">
                <a:solidFill>
                  <a:srgbClr val="2D3334"/>
                </a:solidFill>
                <a:latin typeface="Arial MT"/>
                <a:cs typeface="Arial MT"/>
              </a:rPr>
              <a:t> </a:t>
            </a:r>
            <a:r>
              <a:rPr sz="2800" dirty="0">
                <a:solidFill>
                  <a:srgbClr val="2D3334"/>
                </a:solidFill>
                <a:latin typeface="Arial MT"/>
                <a:cs typeface="Arial MT"/>
              </a:rPr>
              <a:t>mission</a:t>
            </a:r>
            <a:endParaRPr sz="2800">
              <a:latin typeface="Arial MT"/>
              <a:cs typeface="Arial MT"/>
            </a:endParaRPr>
          </a:p>
        </p:txBody>
      </p:sp>
      <p:sp>
        <p:nvSpPr>
          <p:cNvPr id="7" name="object 7"/>
          <p:cNvSpPr txBox="1">
            <a:spLocks noGrp="1"/>
          </p:cNvSpPr>
          <p:nvPr>
            <p:ph type="title"/>
          </p:nvPr>
        </p:nvSpPr>
        <p:spPr>
          <a:xfrm>
            <a:off x="2070354" y="880694"/>
            <a:ext cx="7797800" cy="574675"/>
          </a:xfrm>
          <a:prstGeom prst="rect">
            <a:avLst/>
          </a:prstGeom>
        </p:spPr>
        <p:txBody>
          <a:bodyPr vert="horz" wrap="square" lIns="0" tIns="12700" rIns="0" bIns="0" rtlCol="0">
            <a:spAutoFit/>
          </a:bodyPr>
          <a:lstStyle/>
          <a:p>
            <a:pPr marL="12700">
              <a:lnSpc>
                <a:spcPct val="100000"/>
              </a:lnSpc>
              <a:spcBef>
                <a:spcPts val="100"/>
              </a:spcBef>
            </a:pPr>
            <a:r>
              <a:rPr dirty="0"/>
              <a:t>THE</a:t>
            </a:r>
            <a:r>
              <a:rPr spc="-5" dirty="0"/>
              <a:t> THREE</a:t>
            </a:r>
            <a:r>
              <a:rPr dirty="0"/>
              <a:t> </a:t>
            </a:r>
            <a:r>
              <a:rPr spc="-5" dirty="0"/>
              <a:t>OBJECTIVES</a:t>
            </a:r>
            <a:r>
              <a:rPr spc="-30" dirty="0"/>
              <a:t> </a:t>
            </a:r>
            <a:r>
              <a:rPr dirty="0"/>
              <a:t>OF </a:t>
            </a:r>
            <a:r>
              <a:rPr spc="-5" dirty="0">
                <a:solidFill>
                  <a:srgbClr val="BB8542"/>
                </a:solidFill>
              </a:rPr>
              <a:t>TCCC</a:t>
            </a:r>
          </a:p>
        </p:txBody>
      </p:sp>
      <p:grpSp>
        <p:nvGrpSpPr>
          <p:cNvPr id="8" name="object 8"/>
          <p:cNvGrpSpPr/>
          <p:nvPr/>
        </p:nvGrpSpPr>
        <p:grpSpPr>
          <a:xfrm>
            <a:off x="1105728" y="1809707"/>
            <a:ext cx="2261235" cy="2509520"/>
            <a:chOff x="1105728" y="1809707"/>
            <a:chExt cx="2261235" cy="2509520"/>
          </a:xfrm>
        </p:grpSpPr>
        <p:pic>
          <p:nvPicPr>
            <p:cNvPr id="9" name="object 9"/>
            <p:cNvPicPr/>
            <p:nvPr/>
          </p:nvPicPr>
          <p:blipFill>
            <a:blip r:embed="rId4" cstate="print"/>
            <a:stretch>
              <a:fillRect/>
            </a:stretch>
          </p:blipFill>
          <p:spPr>
            <a:xfrm>
              <a:off x="1431036" y="2380488"/>
              <a:ext cx="1935607" cy="1938527"/>
            </a:xfrm>
            <a:prstGeom prst="rect">
              <a:avLst/>
            </a:prstGeom>
          </p:spPr>
        </p:pic>
        <p:sp>
          <p:nvSpPr>
            <p:cNvPr id="10" name="object 10"/>
            <p:cNvSpPr/>
            <p:nvPr/>
          </p:nvSpPr>
          <p:spPr>
            <a:xfrm>
              <a:off x="1105728" y="1809707"/>
              <a:ext cx="610870" cy="610870"/>
            </a:xfrm>
            <a:custGeom>
              <a:avLst/>
              <a:gdLst/>
              <a:ahLst/>
              <a:cxnLst/>
              <a:rect l="l" t="t" r="r" b="b"/>
              <a:pathLst>
                <a:path w="610869" h="610869">
                  <a:moveTo>
                    <a:pt x="358276" y="0"/>
                  </a:moveTo>
                  <a:lnTo>
                    <a:pt x="309346" y="3274"/>
                  </a:lnTo>
                  <a:lnTo>
                    <a:pt x="262757" y="12795"/>
                  </a:lnTo>
                  <a:lnTo>
                    <a:pt x="218586" y="28136"/>
                  </a:lnTo>
                  <a:lnTo>
                    <a:pt x="177257" y="48869"/>
                  </a:lnTo>
                  <a:lnTo>
                    <a:pt x="139195" y="74569"/>
                  </a:lnTo>
                  <a:lnTo>
                    <a:pt x="104846" y="104785"/>
                  </a:lnTo>
                  <a:lnTo>
                    <a:pt x="74587" y="139143"/>
                  </a:lnTo>
                  <a:lnTo>
                    <a:pt x="48873" y="177191"/>
                  </a:lnTo>
                  <a:lnTo>
                    <a:pt x="28131" y="218503"/>
                  </a:lnTo>
                  <a:lnTo>
                    <a:pt x="12787" y="262652"/>
                  </a:lnTo>
                  <a:lnTo>
                    <a:pt x="3267" y="309212"/>
                  </a:lnTo>
                  <a:lnTo>
                    <a:pt x="0" y="357757"/>
                  </a:lnTo>
                  <a:lnTo>
                    <a:pt x="3267" y="406300"/>
                  </a:lnTo>
                  <a:lnTo>
                    <a:pt x="12787" y="452859"/>
                  </a:lnTo>
                  <a:lnTo>
                    <a:pt x="28131" y="497006"/>
                  </a:lnTo>
                  <a:lnTo>
                    <a:pt x="48873" y="538317"/>
                  </a:lnTo>
                  <a:lnTo>
                    <a:pt x="74587" y="576363"/>
                  </a:lnTo>
                  <a:lnTo>
                    <a:pt x="104456" y="610277"/>
                  </a:lnTo>
                  <a:lnTo>
                    <a:pt x="342802" y="371933"/>
                  </a:lnTo>
                  <a:lnTo>
                    <a:pt x="342802" y="278788"/>
                  </a:lnTo>
                  <a:lnTo>
                    <a:pt x="272683" y="278788"/>
                  </a:lnTo>
                  <a:lnTo>
                    <a:pt x="272683" y="235299"/>
                  </a:lnTo>
                  <a:lnTo>
                    <a:pt x="312129" y="221405"/>
                  </a:lnTo>
                  <a:lnTo>
                    <a:pt x="316292" y="219600"/>
                  </a:lnTo>
                  <a:lnTo>
                    <a:pt x="324618" y="216224"/>
                  </a:lnTo>
                  <a:lnTo>
                    <a:pt x="332591" y="212064"/>
                  </a:lnTo>
                  <a:lnTo>
                    <a:pt x="340721" y="207903"/>
                  </a:lnTo>
                  <a:lnTo>
                    <a:pt x="344766" y="205705"/>
                  </a:lnTo>
                  <a:lnTo>
                    <a:pt x="348732" y="203390"/>
                  </a:lnTo>
                  <a:lnTo>
                    <a:pt x="353131" y="201113"/>
                  </a:lnTo>
                  <a:lnTo>
                    <a:pt x="357451" y="198601"/>
                  </a:lnTo>
                  <a:lnTo>
                    <a:pt x="365973" y="193106"/>
                  </a:lnTo>
                  <a:lnTo>
                    <a:pt x="370293" y="190594"/>
                  </a:lnTo>
                  <a:lnTo>
                    <a:pt x="374731" y="188318"/>
                  </a:lnTo>
                  <a:lnTo>
                    <a:pt x="526419" y="188318"/>
                  </a:lnTo>
                  <a:lnTo>
                    <a:pt x="610538" y="104200"/>
                  </a:lnTo>
                  <a:lnTo>
                    <a:pt x="576841" y="74544"/>
                  </a:lnTo>
                  <a:lnTo>
                    <a:pt x="538787" y="48845"/>
                  </a:lnTo>
                  <a:lnTo>
                    <a:pt x="497466" y="28114"/>
                  </a:lnTo>
                  <a:lnTo>
                    <a:pt x="453302" y="12779"/>
                  </a:lnTo>
                  <a:lnTo>
                    <a:pt x="406821" y="3274"/>
                  </a:lnTo>
                  <a:lnTo>
                    <a:pt x="358276" y="0"/>
                  </a:lnTo>
                  <a:close/>
                </a:path>
                <a:path w="610869" h="610869">
                  <a:moveTo>
                    <a:pt x="526419" y="188318"/>
                  </a:moveTo>
                  <a:lnTo>
                    <a:pt x="397235" y="188318"/>
                  </a:lnTo>
                  <a:lnTo>
                    <a:pt x="397235" y="317500"/>
                  </a:lnTo>
                  <a:lnTo>
                    <a:pt x="526419" y="188318"/>
                  </a:lnTo>
                  <a:close/>
                </a:path>
                <a:path w="610869" h="610869">
                  <a:moveTo>
                    <a:pt x="342802" y="249704"/>
                  </a:moveTo>
                  <a:lnTo>
                    <a:pt x="306592" y="268897"/>
                  </a:lnTo>
                  <a:lnTo>
                    <a:pt x="272683" y="278788"/>
                  </a:lnTo>
                  <a:lnTo>
                    <a:pt x="342802" y="278788"/>
                  </a:lnTo>
                  <a:lnTo>
                    <a:pt x="342802" y="249704"/>
                  </a:lnTo>
                  <a:close/>
                </a:path>
              </a:pathLst>
            </a:custGeom>
            <a:solidFill>
              <a:srgbClr val="000000"/>
            </a:solidFill>
          </p:spPr>
          <p:txBody>
            <a:bodyPr wrap="square" lIns="0" tIns="0" rIns="0" bIns="0" rtlCol="0"/>
            <a:lstStyle/>
            <a:p>
              <a:endParaRPr/>
            </a:p>
          </p:txBody>
        </p:sp>
      </p:grpSp>
      <p:grpSp>
        <p:nvGrpSpPr>
          <p:cNvPr id="11" name="object 11"/>
          <p:cNvGrpSpPr/>
          <p:nvPr/>
        </p:nvGrpSpPr>
        <p:grpSpPr>
          <a:xfrm>
            <a:off x="4930968" y="1809707"/>
            <a:ext cx="2212340" cy="2509520"/>
            <a:chOff x="4930968" y="1809707"/>
            <a:chExt cx="2212340" cy="2509520"/>
          </a:xfrm>
        </p:grpSpPr>
        <p:pic>
          <p:nvPicPr>
            <p:cNvPr id="12" name="object 12"/>
            <p:cNvPicPr/>
            <p:nvPr/>
          </p:nvPicPr>
          <p:blipFill>
            <a:blip r:embed="rId4" cstate="print"/>
            <a:stretch>
              <a:fillRect/>
            </a:stretch>
          </p:blipFill>
          <p:spPr>
            <a:xfrm>
              <a:off x="5204840" y="2380488"/>
              <a:ext cx="1937892" cy="1938527"/>
            </a:xfrm>
            <a:prstGeom prst="rect">
              <a:avLst/>
            </a:prstGeom>
          </p:spPr>
        </p:pic>
        <p:sp>
          <p:nvSpPr>
            <p:cNvPr id="13" name="object 13"/>
            <p:cNvSpPr/>
            <p:nvPr/>
          </p:nvSpPr>
          <p:spPr>
            <a:xfrm>
              <a:off x="4930968" y="1809707"/>
              <a:ext cx="610870" cy="610870"/>
            </a:xfrm>
            <a:custGeom>
              <a:avLst/>
              <a:gdLst/>
              <a:ahLst/>
              <a:cxnLst/>
              <a:rect l="l" t="t" r="r" b="b"/>
              <a:pathLst>
                <a:path w="610870" h="610869">
                  <a:moveTo>
                    <a:pt x="358236" y="0"/>
                  </a:moveTo>
                  <a:lnTo>
                    <a:pt x="309345" y="3274"/>
                  </a:lnTo>
                  <a:lnTo>
                    <a:pt x="262756" y="12795"/>
                  </a:lnTo>
                  <a:lnTo>
                    <a:pt x="218586" y="28136"/>
                  </a:lnTo>
                  <a:lnTo>
                    <a:pt x="177257" y="48869"/>
                  </a:lnTo>
                  <a:lnTo>
                    <a:pt x="139195" y="74569"/>
                  </a:lnTo>
                  <a:lnTo>
                    <a:pt x="104846" y="104785"/>
                  </a:lnTo>
                  <a:lnTo>
                    <a:pt x="74587" y="139143"/>
                  </a:lnTo>
                  <a:lnTo>
                    <a:pt x="48873" y="177191"/>
                  </a:lnTo>
                  <a:lnTo>
                    <a:pt x="28106" y="218573"/>
                  </a:lnTo>
                  <a:lnTo>
                    <a:pt x="12771" y="262729"/>
                  </a:lnTo>
                  <a:lnTo>
                    <a:pt x="3267" y="309212"/>
                  </a:lnTo>
                  <a:lnTo>
                    <a:pt x="0" y="357757"/>
                  </a:lnTo>
                  <a:lnTo>
                    <a:pt x="3267" y="406300"/>
                  </a:lnTo>
                  <a:lnTo>
                    <a:pt x="12787" y="452859"/>
                  </a:lnTo>
                  <a:lnTo>
                    <a:pt x="28131" y="497006"/>
                  </a:lnTo>
                  <a:lnTo>
                    <a:pt x="48873" y="538317"/>
                  </a:lnTo>
                  <a:lnTo>
                    <a:pt x="74587" y="576363"/>
                  </a:lnTo>
                  <a:lnTo>
                    <a:pt x="104456" y="610277"/>
                  </a:lnTo>
                  <a:lnTo>
                    <a:pt x="262093" y="452641"/>
                  </a:lnTo>
                  <a:lnTo>
                    <a:pt x="262523" y="451406"/>
                  </a:lnTo>
                  <a:lnTo>
                    <a:pt x="266324" y="443313"/>
                  </a:lnTo>
                  <a:lnTo>
                    <a:pt x="294778" y="407712"/>
                  </a:lnTo>
                  <a:lnTo>
                    <a:pt x="326062" y="383892"/>
                  </a:lnTo>
                  <a:lnTo>
                    <a:pt x="339526" y="375209"/>
                  </a:lnTo>
                  <a:lnTo>
                    <a:pt x="399573" y="315162"/>
                  </a:lnTo>
                  <a:lnTo>
                    <a:pt x="400534" y="311404"/>
                  </a:lnTo>
                  <a:lnTo>
                    <a:pt x="402262" y="304025"/>
                  </a:lnTo>
                  <a:lnTo>
                    <a:pt x="403087" y="296450"/>
                  </a:lnTo>
                  <a:lnTo>
                    <a:pt x="403048" y="282281"/>
                  </a:lnTo>
                  <a:lnTo>
                    <a:pt x="401987" y="275726"/>
                  </a:lnTo>
                  <a:lnTo>
                    <a:pt x="401555" y="274431"/>
                  </a:lnTo>
                  <a:lnTo>
                    <a:pt x="272542" y="274431"/>
                  </a:lnTo>
                  <a:lnTo>
                    <a:pt x="272542" y="225644"/>
                  </a:lnTo>
                  <a:lnTo>
                    <a:pt x="310558" y="203743"/>
                  </a:lnTo>
                  <a:lnTo>
                    <a:pt x="357687" y="197149"/>
                  </a:lnTo>
                  <a:lnTo>
                    <a:pt x="517588" y="197149"/>
                  </a:lnTo>
                  <a:lnTo>
                    <a:pt x="610536" y="104202"/>
                  </a:lnTo>
                  <a:lnTo>
                    <a:pt x="576834" y="74544"/>
                  </a:lnTo>
                  <a:lnTo>
                    <a:pt x="538775" y="48845"/>
                  </a:lnTo>
                  <a:lnTo>
                    <a:pt x="497449" y="28114"/>
                  </a:lnTo>
                  <a:lnTo>
                    <a:pt x="453279" y="12779"/>
                  </a:lnTo>
                  <a:lnTo>
                    <a:pt x="406791" y="3274"/>
                  </a:lnTo>
                  <a:lnTo>
                    <a:pt x="358236" y="0"/>
                  </a:lnTo>
                  <a:close/>
                </a:path>
                <a:path w="610870" h="610869">
                  <a:moveTo>
                    <a:pt x="360554" y="237380"/>
                  </a:moveTo>
                  <a:lnTo>
                    <a:pt x="320544" y="243177"/>
                  </a:lnTo>
                  <a:lnTo>
                    <a:pt x="281240" y="266670"/>
                  </a:lnTo>
                  <a:lnTo>
                    <a:pt x="272542" y="274431"/>
                  </a:lnTo>
                  <a:lnTo>
                    <a:pt x="401555" y="274431"/>
                  </a:lnTo>
                  <a:lnTo>
                    <a:pt x="399906" y="269486"/>
                  </a:lnTo>
                  <a:lnTo>
                    <a:pt x="397942" y="263441"/>
                  </a:lnTo>
                  <a:lnTo>
                    <a:pt x="368055" y="238832"/>
                  </a:lnTo>
                  <a:lnTo>
                    <a:pt x="360554" y="237380"/>
                  </a:lnTo>
                  <a:close/>
                </a:path>
                <a:path w="610870" h="610869">
                  <a:moveTo>
                    <a:pt x="517588" y="197149"/>
                  </a:moveTo>
                  <a:lnTo>
                    <a:pt x="357687" y="197149"/>
                  </a:lnTo>
                  <a:lnTo>
                    <a:pt x="367215" y="197464"/>
                  </a:lnTo>
                  <a:lnTo>
                    <a:pt x="376680" y="198518"/>
                  </a:lnTo>
                  <a:lnTo>
                    <a:pt x="418859" y="214055"/>
                  </a:lnTo>
                  <a:lnTo>
                    <a:pt x="446563" y="246132"/>
                  </a:lnTo>
                  <a:lnTo>
                    <a:pt x="452007" y="262729"/>
                  </a:lnTo>
                  <a:lnTo>
                    <a:pt x="517588" y="197149"/>
                  </a:lnTo>
                  <a:close/>
                </a:path>
              </a:pathLst>
            </a:custGeom>
            <a:solidFill>
              <a:srgbClr val="000000"/>
            </a:solidFill>
          </p:spPr>
          <p:txBody>
            <a:bodyPr wrap="square" lIns="0" tIns="0" rIns="0" bIns="0" rtlCol="0"/>
            <a:lstStyle/>
            <a:p>
              <a:endParaRPr/>
            </a:p>
          </p:txBody>
        </p:sp>
      </p:grpSp>
      <p:grpSp>
        <p:nvGrpSpPr>
          <p:cNvPr id="14" name="object 14"/>
          <p:cNvGrpSpPr/>
          <p:nvPr/>
        </p:nvGrpSpPr>
        <p:grpSpPr>
          <a:xfrm>
            <a:off x="8667796" y="1809707"/>
            <a:ext cx="2062480" cy="2509520"/>
            <a:chOff x="8667796" y="1809707"/>
            <a:chExt cx="2062480" cy="2509520"/>
          </a:xfrm>
        </p:grpSpPr>
        <p:pic>
          <p:nvPicPr>
            <p:cNvPr id="15" name="object 15"/>
            <p:cNvPicPr/>
            <p:nvPr/>
          </p:nvPicPr>
          <p:blipFill>
            <a:blip r:embed="rId4" cstate="print"/>
            <a:stretch>
              <a:fillRect/>
            </a:stretch>
          </p:blipFill>
          <p:spPr>
            <a:xfrm>
              <a:off x="8792337" y="2380488"/>
              <a:ext cx="1937893" cy="1938527"/>
            </a:xfrm>
            <a:prstGeom prst="rect">
              <a:avLst/>
            </a:prstGeom>
          </p:spPr>
        </p:pic>
        <p:sp>
          <p:nvSpPr>
            <p:cNvPr id="16" name="object 16"/>
            <p:cNvSpPr/>
            <p:nvPr/>
          </p:nvSpPr>
          <p:spPr>
            <a:xfrm>
              <a:off x="8667796" y="1809707"/>
              <a:ext cx="610870" cy="610870"/>
            </a:xfrm>
            <a:custGeom>
              <a:avLst/>
              <a:gdLst/>
              <a:ahLst/>
              <a:cxnLst/>
              <a:rect l="l" t="t" r="r" b="b"/>
              <a:pathLst>
                <a:path w="610870" h="610869">
                  <a:moveTo>
                    <a:pt x="358295" y="0"/>
                  </a:moveTo>
                  <a:lnTo>
                    <a:pt x="309324" y="3283"/>
                  </a:lnTo>
                  <a:lnTo>
                    <a:pt x="262734" y="12809"/>
                  </a:lnTo>
                  <a:lnTo>
                    <a:pt x="218569" y="28152"/>
                  </a:lnTo>
                  <a:lnTo>
                    <a:pt x="177246" y="48887"/>
                  </a:lnTo>
                  <a:lnTo>
                    <a:pt x="139189" y="74586"/>
                  </a:lnTo>
                  <a:lnTo>
                    <a:pt x="104858" y="104785"/>
                  </a:lnTo>
                  <a:lnTo>
                    <a:pt x="74597" y="139143"/>
                  </a:lnTo>
                  <a:lnTo>
                    <a:pt x="48881" y="177191"/>
                  </a:lnTo>
                  <a:lnTo>
                    <a:pt x="28137" y="218503"/>
                  </a:lnTo>
                  <a:lnTo>
                    <a:pt x="12791" y="262652"/>
                  </a:lnTo>
                  <a:lnTo>
                    <a:pt x="3269" y="309212"/>
                  </a:lnTo>
                  <a:lnTo>
                    <a:pt x="0" y="357757"/>
                  </a:lnTo>
                  <a:lnTo>
                    <a:pt x="3267" y="406301"/>
                  </a:lnTo>
                  <a:lnTo>
                    <a:pt x="12785" y="452861"/>
                  </a:lnTo>
                  <a:lnTo>
                    <a:pt x="28129" y="497010"/>
                  </a:lnTo>
                  <a:lnTo>
                    <a:pt x="48871" y="538322"/>
                  </a:lnTo>
                  <a:lnTo>
                    <a:pt x="74586" y="576370"/>
                  </a:lnTo>
                  <a:lnTo>
                    <a:pt x="104461" y="610291"/>
                  </a:lnTo>
                  <a:lnTo>
                    <a:pt x="253797" y="460957"/>
                  </a:lnTo>
                  <a:lnTo>
                    <a:pt x="253797" y="454970"/>
                  </a:lnTo>
                  <a:lnTo>
                    <a:pt x="259783" y="454970"/>
                  </a:lnTo>
                  <a:lnTo>
                    <a:pt x="341572" y="373182"/>
                  </a:lnTo>
                  <a:lnTo>
                    <a:pt x="341123" y="373128"/>
                  </a:lnTo>
                  <a:lnTo>
                    <a:pt x="332679" y="372551"/>
                  </a:lnTo>
                  <a:lnTo>
                    <a:pt x="324206" y="372397"/>
                  </a:lnTo>
                  <a:lnTo>
                    <a:pt x="295104" y="372397"/>
                  </a:lnTo>
                  <a:lnTo>
                    <a:pt x="295104" y="332363"/>
                  </a:lnTo>
                  <a:lnTo>
                    <a:pt x="337677" y="331715"/>
                  </a:lnTo>
                  <a:lnTo>
                    <a:pt x="382449" y="316232"/>
                  </a:lnTo>
                  <a:lnTo>
                    <a:pt x="397098" y="287972"/>
                  </a:lnTo>
                  <a:lnTo>
                    <a:pt x="396823" y="279494"/>
                  </a:lnTo>
                  <a:lnTo>
                    <a:pt x="397137" y="271841"/>
                  </a:lnTo>
                  <a:lnTo>
                    <a:pt x="395370" y="264187"/>
                  </a:lnTo>
                  <a:lnTo>
                    <a:pt x="391935" y="257907"/>
                  </a:lnTo>
                  <a:lnTo>
                    <a:pt x="267216" y="257907"/>
                  </a:lnTo>
                  <a:lnTo>
                    <a:pt x="267216" y="213555"/>
                  </a:lnTo>
                  <a:lnTo>
                    <a:pt x="304412" y="199936"/>
                  </a:lnTo>
                  <a:lnTo>
                    <a:pt x="347417" y="195422"/>
                  </a:lnTo>
                  <a:lnTo>
                    <a:pt x="519334" y="195422"/>
                  </a:lnTo>
                  <a:lnTo>
                    <a:pt x="610549" y="104207"/>
                  </a:lnTo>
                  <a:lnTo>
                    <a:pt x="576836" y="74544"/>
                  </a:lnTo>
                  <a:lnTo>
                    <a:pt x="538772" y="48845"/>
                  </a:lnTo>
                  <a:lnTo>
                    <a:pt x="497547" y="28152"/>
                  </a:lnTo>
                  <a:lnTo>
                    <a:pt x="453400" y="12809"/>
                  </a:lnTo>
                  <a:lnTo>
                    <a:pt x="406841" y="3283"/>
                  </a:lnTo>
                  <a:lnTo>
                    <a:pt x="358295" y="0"/>
                  </a:lnTo>
                  <a:close/>
                </a:path>
                <a:path w="610870" h="610869">
                  <a:moveTo>
                    <a:pt x="259783" y="454970"/>
                  </a:moveTo>
                  <a:lnTo>
                    <a:pt x="253797" y="454970"/>
                  </a:lnTo>
                  <a:lnTo>
                    <a:pt x="257462" y="457292"/>
                  </a:lnTo>
                  <a:lnTo>
                    <a:pt x="259783" y="454970"/>
                  </a:lnTo>
                  <a:close/>
                </a:path>
                <a:path w="610870" h="610869">
                  <a:moveTo>
                    <a:pt x="519334" y="195422"/>
                  </a:moveTo>
                  <a:lnTo>
                    <a:pt x="347417" y="195422"/>
                  </a:lnTo>
                  <a:lnTo>
                    <a:pt x="357096" y="195686"/>
                  </a:lnTo>
                  <a:lnTo>
                    <a:pt x="366734" y="196531"/>
                  </a:lnTo>
                  <a:lnTo>
                    <a:pt x="410993" y="209346"/>
                  </a:lnTo>
                  <a:lnTo>
                    <a:pt x="441751" y="237615"/>
                  </a:lnTo>
                  <a:lnTo>
                    <a:pt x="450055" y="264700"/>
                  </a:lnTo>
                  <a:lnTo>
                    <a:pt x="519334" y="195422"/>
                  </a:lnTo>
                  <a:close/>
                </a:path>
                <a:path w="610870" h="610869">
                  <a:moveTo>
                    <a:pt x="342979" y="235378"/>
                  </a:moveTo>
                  <a:lnTo>
                    <a:pt x="304137" y="241030"/>
                  </a:lnTo>
                  <a:lnTo>
                    <a:pt x="267216" y="257907"/>
                  </a:lnTo>
                  <a:lnTo>
                    <a:pt x="391935" y="257907"/>
                  </a:lnTo>
                  <a:lnTo>
                    <a:pt x="355153" y="236045"/>
                  </a:lnTo>
                  <a:lnTo>
                    <a:pt x="342979" y="235378"/>
                  </a:lnTo>
                  <a:close/>
                </a:path>
              </a:pathLst>
            </a:custGeom>
            <a:solidFill>
              <a:srgbClr val="000000"/>
            </a:solidFill>
          </p:spPr>
          <p:txBody>
            <a:bodyPr wrap="square" lIns="0" tIns="0" rIns="0" bIns="0" rtlCol="0"/>
            <a:lstStyle/>
            <a:p>
              <a:endParaRPr/>
            </a:p>
          </p:txBody>
        </p:sp>
      </p:gr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26</a:t>
            </a:fld>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314069" y="1003757"/>
            <a:ext cx="9566910" cy="574675"/>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BB8542"/>
                </a:solidFill>
              </a:rPr>
              <a:t>PREHOSPITAL</a:t>
            </a:r>
            <a:r>
              <a:rPr spc="65" dirty="0">
                <a:solidFill>
                  <a:srgbClr val="BB8542"/>
                </a:solidFill>
              </a:rPr>
              <a:t> </a:t>
            </a:r>
            <a:r>
              <a:rPr spc="-20" dirty="0">
                <a:solidFill>
                  <a:srgbClr val="BB8542"/>
                </a:solidFill>
              </a:rPr>
              <a:t>TRAUMA</a:t>
            </a:r>
            <a:r>
              <a:rPr spc="80" dirty="0">
                <a:solidFill>
                  <a:srgbClr val="BB8542"/>
                </a:solidFill>
              </a:rPr>
              <a:t> </a:t>
            </a:r>
            <a:r>
              <a:rPr spc="-30" dirty="0">
                <a:solidFill>
                  <a:srgbClr val="BB8542"/>
                </a:solidFill>
              </a:rPr>
              <a:t>CARE</a:t>
            </a:r>
            <a:r>
              <a:rPr spc="130" dirty="0">
                <a:solidFill>
                  <a:srgbClr val="BB8542"/>
                </a:solidFill>
              </a:rPr>
              <a:t> </a:t>
            </a:r>
            <a:r>
              <a:rPr dirty="0"/>
              <a:t>IN</a:t>
            </a:r>
            <a:r>
              <a:rPr spc="-25" dirty="0"/>
              <a:t> </a:t>
            </a:r>
            <a:r>
              <a:rPr spc="-15" dirty="0"/>
              <a:t>VIETNAM</a:t>
            </a:r>
          </a:p>
        </p:txBody>
      </p:sp>
      <p:pic>
        <p:nvPicPr>
          <p:cNvPr id="5" name="object 5"/>
          <p:cNvPicPr/>
          <p:nvPr/>
        </p:nvPicPr>
        <p:blipFill>
          <a:blip r:embed="rId4" cstate="print"/>
          <a:stretch>
            <a:fillRect/>
          </a:stretch>
        </p:blipFill>
        <p:spPr>
          <a:xfrm>
            <a:off x="277368" y="2109216"/>
            <a:ext cx="7424928" cy="4547616"/>
          </a:xfrm>
          <a:prstGeom prst="rect">
            <a:avLst/>
          </a:prstGeom>
        </p:spPr>
      </p:pic>
      <p:sp>
        <p:nvSpPr>
          <p:cNvPr id="6" name="object 6"/>
          <p:cNvSpPr txBox="1"/>
          <p:nvPr/>
        </p:nvSpPr>
        <p:spPr>
          <a:xfrm>
            <a:off x="7820659" y="2134869"/>
            <a:ext cx="4174490" cy="4201795"/>
          </a:xfrm>
          <a:prstGeom prst="rect">
            <a:avLst/>
          </a:prstGeom>
        </p:spPr>
        <p:txBody>
          <a:bodyPr vert="horz" wrap="square" lIns="0" tIns="11430" rIns="0" bIns="0" rtlCol="0">
            <a:spAutoFit/>
          </a:bodyPr>
          <a:lstStyle/>
          <a:p>
            <a:pPr marL="12700" marR="64769">
              <a:lnSpc>
                <a:spcPct val="100000"/>
              </a:lnSpc>
              <a:spcBef>
                <a:spcPts val="90"/>
              </a:spcBef>
            </a:pPr>
            <a:r>
              <a:rPr sz="2600" spc="-15" dirty="0">
                <a:latin typeface="Arial MT"/>
                <a:cs typeface="Arial MT"/>
              </a:rPr>
              <a:t>Over</a:t>
            </a:r>
            <a:r>
              <a:rPr sz="2600" spc="15" dirty="0">
                <a:latin typeface="Arial MT"/>
                <a:cs typeface="Arial MT"/>
              </a:rPr>
              <a:t> </a:t>
            </a:r>
            <a:r>
              <a:rPr sz="2600" b="1" spc="-10" dirty="0">
                <a:latin typeface="Arial"/>
                <a:cs typeface="Arial"/>
              </a:rPr>
              <a:t>2500</a:t>
            </a:r>
            <a:r>
              <a:rPr sz="2600" b="1" spc="10" dirty="0">
                <a:latin typeface="Arial"/>
                <a:cs typeface="Arial"/>
              </a:rPr>
              <a:t> </a:t>
            </a:r>
            <a:r>
              <a:rPr sz="2600" b="1" spc="-10" dirty="0">
                <a:latin typeface="Arial"/>
                <a:cs typeface="Arial"/>
              </a:rPr>
              <a:t>PREVENTABLE </a:t>
            </a:r>
            <a:r>
              <a:rPr sz="2600" b="1" spc="-710" dirty="0">
                <a:latin typeface="Arial"/>
                <a:cs typeface="Arial"/>
              </a:rPr>
              <a:t> </a:t>
            </a:r>
            <a:r>
              <a:rPr sz="2600" b="1" spc="-20" dirty="0">
                <a:latin typeface="Arial"/>
                <a:cs typeface="Arial"/>
              </a:rPr>
              <a:t>DEATHS</a:t>
            </a:r>
            <a:r>
              <a:rPr sz="2600" b="1" spc="85" dirty="0">
                <a:latin typeface="Arial"/>
                <a:cs typeface="Arial"/>
              </a:rPr>
              <a:t> </a:t>
            </a:r>
            <a:r>
              <a:rPr sz="2600" spc="-5" dirty="0">
                <a:latin typeface="Arial MT"/>
                <a:cs typeface="Arial MT"/>
              </a:rPr>
              <a:t>from</a:t>
            </a:r>
            <a:r>
              <a:rPr sz="2600" spc="-35" dirty="0">
                <a:latin typeface="Arial MT"/>
                <a:cs typeface="Arial MT"/>
              </a:rPr>
              <a:t> </a:t>
            </a:r>
            <a:r>
              <a:rPr sz="2600" b="1" spc="-5" dirty="0">
                <a:latin typeface="Arial"/>
                <a:cs typeface="Arial"/>
              </a:rPr>
              <a:t>EXTREMITY</a:t>
            </a:r>
            <a:endParaRPr sz="2600">
              <a:latin typeface="Arial"/>
              <a:cs typeface="Arial"/>
            </a:endParaRPr>
          </a:p>
          <a:p>
            <a:pPr marL="12700" marR="5080">
              <a:lnSpc>
                <a:spcPct val="100000"/>
              </a:lnSpc>
              <a:spcBef>
                <a:spcPts val="5"/>
              </a:spcBef>
            </a:pPr>
            <a:r>
              <a:rPr sz="2600" b="1" spc="-15" dirty="0">
                <a:latin typeface="Arial"/>
                <a:cs typeface="Arial"/>
              </a:rPr>
              <a:t>HEMORRHAGE</a:t>
            </a:r>
            <a:r>
              <a:rPr sz="2600" b="1" spc="75" dirty="0">
                <a:latin typeface="Arial"/>
                <a:cs typeface="Arial"/>
              </a:rPr>
              <a:t> </a:t>
            </a:r>
            <a:r>
              <a:rPr sz="2600" spc="-5" dirty="0">
                <a:latin typeface="Arial MT"/>
                <a:cs typeface="Arial MT"/>
              </a:rPr>
              <a:t>occurred</a:t>
            </a:r>
            <a:r>
              <a:rPr sz="2600" spc="35" dirty="0">
                <a:latin typeface="Arial MT"/>
                <a:cs typeface="Arial MT"/>
              </a:rPr>
              <a:t> </a:t>
            </a:r>
            <a:r>
              <a:rPr sz="2600" spc="-5" dirty="0">
                <a:latin typeface="Arial MT"/>
                <a:cs typeface="Arial MT"/>
              </a:rPr>
              <a:t>in </a:t>
            </a:r>
            <a:r>
              <a:rPr sz="2600" spc="-710" dirty="0">
                <a:latin typeface="Arial MT"/>
                <a:cs typeface="Arial MT"/>
              </a:rPr>
              <a:t> </a:t>
            </a:r>
            <a:r>
              <a:rPr sz="2600" spc="-5" dirty="0">
                <a:latin typeface="Arial MT"/>
                <a:cs typeface="Arial MT"/>
              </a:rPr>
              <a:t>Vietnam.</a:t>
            </a:r>
            <a:endParaRPr sz="2600">
              <a:latin typeface="Arial MT"/>
              <a:cs typeface="Arial MT"/>
            </a:endParaRPr>
          </a:p>
          <a:p>
            <a:pPr marL="12700" marR="569595">
              <a:lnSpc>
                <a:spcPct val="100000"/>
              </a:lnSpc>
              <a:spcBef>
                <a:spcPts val="2400"/>
              </a:spcBef>
            </a:pPr>
            <a:r>
              <a:rPr sz="2600" dirty="0">
                <a:latin typeface="Arial MT"/>
                <a:cs typeface="Arial MT"/>
              </a:rPr>
              <a:t>These</a:t>
            </a:r>
            <a:r>
              <a:rPr sz="2600" spc="-20" dirty="0">
                <a:latin typeface="Arial MT"/>
                <a:cs typeface="Arial MT"/>
              </a:rPr>
              <a:t> </a:t>
            </a:r>
            <a:r>
              <a:rPr sz="2600" spc="-5" dirty="0">
                <a:latin typeface="Arial MT"/>
                <a:cs typeface="Arial MT"/>
              </a:rPr>
              <a:t>casualties</a:t>
            </a:r>
            <a:r>
              <a:rPr sz="2600" spc="10" dirty="0">
                <a:latin typeface="Arial MT"/>
                <a:cs typeface="Arial MT"/>
              </a:rPr>
              <a:t> </a:t>
            </a:r>
            <a:r>
              <a:rPr sz="2600" spc="-5" dirty="0">
                <a:latin typeface="Arial MT"/>
                <a:cs typeface="Arial MT"/>
              </a:rPr>
              <a:t>had</a:t>
            </a:r>
            <a:r>
              <a:rPr sz="2600" spc="10" dirty="0">
                <a:latin typeface="Arial MT"/>
                <a:cs typeface="Arial MT"/>
              </a:rPr>
              <a:t> </a:t>
            </a:r>
            <a:r>
              <a:rPr sz="2600" spc="-5" dirty="0">
                <a:latin typeface="Arial MT"/>
                <a:cs typeface="Arial MT"/>
              </a:rPr>
              <a:t>no </a:t>
            </a:r>
            <a:r>
              <a:rPr sz="2600" spc="-710" dirty="0">
                <a:latin typeface="Arial MT"/>
                <a:cs typeface="Arial MT"/>
              </a:rPr>
              <a:t> </a:t>
            </a:r>
            <a:r>
              <a:rPr sz="2600" spc="-5" dirty="0">
                <a:latin typeface="Arial MT"/>
                <a:cs typeface="Arial MT"/>
              </a:rPr>
              <a:t>other</a:t>
            </a:r>
            <a:r>
              <a:rPr sz="2600" spc="30" dirty="0">
                <a:latin typeface="Arial MT"/>
                <a:cs typeface="Arial MT"/>
              </a:rPr>
              <a:t> </a:t>
            </a:r>
            <a:r>
              <a:rPr sz="2600" spc="-5" dirty="0">
                <a:latin typeface="Arial MT"/>
                <a:cs typeface="Arial MT"/>
              </a:rPr>
              <a:t>injuries!</a:t>
            </a:r>
            <a:endParaRPr sz="2600">
              <a:latin typeface="Arial MT"/>
              <a:cs typeface="Arial MT"/>
            </a:endParaRPr>
          </a:p>
          <a:p>
            <a:pPr marL="12700" marR="53975">
              <a:lnSpc>
                <a:spcPct val="100000"/>
              </a:lnSpc>
              <a:spcBef>
                <a:spcPts val="2405"/>
              </a:spcBef>
            </a:pPr>
            <a:r>
              <a:rPr sz="2600" b="1" spc="-5" dirty="0">
                <a:latin typeface="Arial"/>
                <a:cs typeface="Arial"/>
              </a:rPr>
              <a:t>25</a:t>
            </a:r>
            <a:r>
              <a:rPr sz="2600" b="1" dirty="0">
                <a:latin typeface="Arial"/>
                <a:cs typeface="Arial"/>
              </a:rPr>
              <a:t> </a:t>
            </a:r>
            <a:r>
              <a:rPr sz="2600" b="1" spc="-20" dirty="0">
                <a:latin typeface="Arial"/>
                <a:cs typeface="Arial"/>
              </a:rPr>
              <a:t>years</a:t>
            </a:r>
            <a:r>
              <a:rPr sz="2600" b="1" spc="100" dirty="0">
                <a:latin typeface="Arial"/>
                <a:cs typeface="Arial"/>
              </a:rPr>
              <a:t> </a:t>
            </a:r>
            <a:r>
              <a:rPr sz="2600" b="1" spc="-5" dirty="0">
                <a:latin typeface="Arial"/>
                <a:cs typeface="Arial"/>
              </a:rPr>
              <a:t>later</a:t>
            </a:r>
            <a:r>
              <a:rPr sz="2600" spc="-5" dirty="0">
                <a:latin typeface="Arial MT"/>
                <a:cs typeface="Arial MT"/>
              </a:rPr>
              <a:t>,</a:t>
            </a:r>
            <a:r>
              <a:rPr sz="2600" spc="30" dirty="0">
                <a:latin typeface="Arial MT"/>
                <a:cs typeface="Arial MT"/>
              </a:rPr>
              <a:t> </a:t>
            </a:r>
            <a:r>
              <a:rPr sz="2600" spc="-20" dirty="0">
                <a:latin typeface="Arial MT"/>
                <a:cs typeface="Arial MT"/>
              </a:rPr>
              <a:t>we</a:t>
            </a:r>
            <a:r>
              <a:rPr sz="2600" spc="5" dirty="0">
                <a:latin typeface="Arial MT"/>
                <a:cs typeface="Arial MT"/>
              </a:rPr>
              <a:t> </a:t>
            </a:r>
            <a:r>
              <a:rPr sz="2600" spc="-15" dirty="0">
                <a:latin typeface="Arial MT"/>
                <a:cs typeface="Arial MT"/>
              </a:rPr>
              <a:t>have</a:t>
            </a:r>
            <a:r>
              <a:rPr sz="2600" spc="55" dirty="0">
                <a:latin typeface="Arial MT"/>
                <a:cs typeface="Arial MT"/>
              </a:rPr>
              <a:t> </a:t>
            </a:r>
            <a:r>
              <a:rPr sz="2600" spc="-5" dirty="0">
                <a:latin typeface="Arial MT"/>
                <a:cs typeface="Arial MT"/>
              </a:rPr>
              <a:t>still </a:t>
            </a:r>
            <a:r>
              <a:rPr sz="2600" spc="-710" dirty="0">
                <a:latin typeface="Arial MT"/>
                <a:cs typeface="Arial MT"/>
              </a:rPr>
              <a:t> </a:t>
            </a:r>
            <a:r>
              <a:rPr sz="2600" spc="-5" dirty="0">
                <a:latin typeface="Arial MT"/>
                <a:cs typeface="Arial MT"/>
              </a:rPr>
              <a:t>not</a:t>
            </a:r>
            <a:r>
              <a:rPr sz="2600" dirty="0">
                <a:latin typeface="Arial MT"/>
                <a:cs typeface="Arial MT"/>
              </a:rPr>
              <a:t> </a:t>
            </a:r>
            <a:r>
              <a:rPr sz="2600" spc="-10" dirty="0">
                <a:latin typeface="Arial MT"/>
                <a:cs typeface="Arial MT"/>
              </a:rPr>
              <a:t>learned</a:t>
            </a:r>
            <a:r>
              <a:rPr sz="2600" spc="35" dirty="0">
                <a:latin typeface="Arial MT"/>
                <a:cs typeface="Arial MT"/>
              </a:rPr>
              <a:t> </a:t>
            </a:r>
            <a:r>
              <a:rPr sz="2600" spc="-5" dirty="0">
                <a:latin typeface="Arial MT"/>
                <a:cs typeface="Arial MT"/>
              </a:rPr>
              <a:t>the</a:t>
            </a:r>
            <a:r>
              <a:rPr sz="2600" spc="30" dirty="0">
                <a:latin typeface="Arial MT"/>
                <a:cs typeface="Arial MT"/>
              </a:rPr>
              <a:t> </a:t>
            </a:r>
            <a:r>
              <a:rPr sz="2600" spc="-5" dirty="0">
                <a:latin typeface="Arial MT"/>
                <a:cs typeface="Arial MT"/>
              </a:rPr>
              <a:t>tourniquet </a:t>
            </a:r>
            <a:r>
              <a:rPr sz="2600" dirty="0">
                <a:latin typeface="Arial MT"/>
                <a:cs typeface="Arial MT"/>
              </a:rPr>
              <a:t> </a:t>
            </a:r>
            <a:r>
              <a:rPr sz="2600" spc="-5" dirty="0">
                <a:latin typeface="Arial MT"/>
                <a:cs typeface="Arial MT"/>
              </a:rPr>
              <a:t>lesson</a:t>
            </a:r>
            <a:r>
              <a:rPr sz="2600" spc="25" dirty="0">
                <a:latin typeface="Arial MT"/>
                <a:cs typeface="Arial MT"/>
              </a:rPr>
              <a:t> </a:t>
            </a:r>
            <a:r>
              <a:rPr sz="2600" spc="-5" dirty="0">
                <a:latin typeface="Arial MT"/>
                <a:cs typeface="Arial MT"/>
              </a:rPr>
              <a:t>from</a:t>
            </a:r>
            <a:r>
              <a:rPr sz="2600" spc="10" dirty="0">
                <a:latin typeface="Arial MT"/>
                <a:cs typeface="Arial MT"/>
              </a:rPr>
              <a:t> </a:t>
            </a:r>
            <a:r>
              <a:rPr sz="2600" spc="-5" dirty="0">
                <a:latin typeface="Arial MT"/>
                <a:cs typeface="Arial MT"/>
              </a:rPr>
              <a:t>Vietnam.</a:t>
            </a:r>
            <a:endParaRPr sz="2600">
              <a:latin typeface="Arial MT"/>
              <a:cs typeface="Arial MT"/>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27</a:t>
            </a:fld>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sp>
        <p:nvSpPr>
          <p:cNvPr id="3" name="object 3"/>
          <p:cNvSpPr txBox="1"/>
          <p:nvPr/>
        </p:nvSpPr>
        <p:spPr>
          <a:xfrm>
            <a:off x="9410827" y="6554216"/>
            <a:ext cx="2428240" cy="208279"/>
          </a:xfrm>
          <a:prstGeom prst="rect">
            <a:avLst/>
          </a:prstGeom>
        </p:spPr>
        <p:txBody>
          <a:bodyPr vert="horz" wrap="square" lIns="0" tIns="12700" rIns="0" bIns="0" rtlCol="0">
            <a:spAutoFit/>
          </a:bodyPr>
          <a:lstStyle/>
          <a:p>
            <a:pPr marL="12700">
              <a:lnSpc>
                <a:spcPct val="100000"/>
              </a:lnSpc>
              <a:spcBef>
                <a:spcPts val="100"/>
              </a:spcBef>
              <a:tabLst>
                <a:tab pos="2244090" algn="l"/>
              </a:tabLst>
            </a:pPr>
            <a:r>
              <a:rPr sz="1050" spc="-15" dirty="0">
                <a:solidFill>
                  <a:srgbClr val="CD9146"/>
                </a:solidFill>
                <a:latin typeface="Arial MT"/>
                <a:cs typeface="Arial MT"/>
              </a:rPr>
              <a:t>#</a:t>
            </a:r>
            <a:r>
              <a:rPr sz="1050" spc="-20" dirty="0">
                <a:solidFill>
                  <a:srgbClr val="CD9146"/>
                </a:solidFill>
                <a:latin typeface="Arial MT"/>
                <a:cs typeface="Arial MT"/>
              </a:rPr>
              <a:t>T</a:t>
            </a:r>
            <a:r>
              <a:rPr sz="1050" spc="5" dirty="0">
                <a:solidFill>
                  <a:srgbClr val="CD9146"/>
                </a:solidFill>
                <a:latin typeface="Arial MT"/>
                <a:cs typeface="Arial MT"/>
              </a:rPr>
              <a:t>CC</a:t>
            </a:r>
            <a:r>
              <a:rPr sz="1050" spc="10" dirty="0">
                <a:solidFill>
                  <a:srgbClr val="CD9146"/>
                </a:solidFill>
                <a:latin typeface="Arial MT"/>
                <a:cs typeface="Arial MT"/>
              </a:rPr>
              <a:t>C</a:t>
            </a:r>
            <a:r>
              <a:rPr sz="1050" spc="5" dirty="0">
                <a:solidFill>
                  <a:srgbClr val="CD9146"/>
                </a:solidFill>
                <a:latin typeface="Arial MT"/>
                <a:cs typeface="Arial MT"/>
              </a:rPr>
              <a:t>-C</a:t>
            </a:r>
            <a:r>
              <a:rPr sz="1050" spc="-5" dirty="0">
                <a:solidFill>
                  <a:srgbClr val="CD9146"/>
                </a:solidFill>
                <a:latin typeface="Arial MT"/>
                <a:cs typeface="Arial MT"/>
              </a:rPr>
              <a:t>PP</a:t>
            </a:r>
            <a:r>
              <a:rPr sz="1050" spc="5" dirty="0">
                <a:solidFill>
                  <a:srgbClr val="CD9146"/>
                </a:solidFill>
                <a:latin typeface="Arial MT"/>
                <a:cs typeface="Arial MT"/>
              </a:rPr>
              <a:t>-</a:t>
            </a:r>
            <a:r>
              <a:rPr sz="1050" spc="-5" dirty="0">
                <a:solidFill>
                  <a:srgbClr val="CD9146"/>
                </a:solidFill>
                <a:latin typeface="Arial MT"/>
                <a:cs typeface="Arial MT"/>
              </a:rPr>
              <a:t>PP</a:t>
            </a:r>
            <a:r>
              <a:rPr sz="1050" spc="-20" dirty="0">
                <a:solidFill>
                  <a:srgbClr val="CD9146"/>
                </a:solidFill>
                <a:latin typeface="Arial MT"/>
                <a:cs typeface="Arial MT"/>
              </a:rPr>
              <a:t>T</a:t>
            </a:r>
            <a:r>
              <a:rPr sz="1050" spc="5" dirty="0">
                <a:solidFill>
                  <a:srgbClr val="CD9146"/>
                </a:solidFill>
                <a:latin typeface="Arial MT"/>
                <a:cs typeface="Arial MT"/>
              </a:rPr>
              <a:t>-</a:t>
            </a:r>
            <a:r>
              <a:rPr sz="1050" spc="-15" dirty="0">
                <a:solidFill>
                  <a:srgbClr val="CD9146"/>
                </a:solidFill>
                <a:latin typeface="Arial MT"/>
                <a:cs typeface="Arial MT"/>
              </a:rPr>
              <a:t>0</a:t>
            </a:r>
            <a:r>
              <a:rPr sz="1050" dirty="0">
                <a:solidFill>
                  <a:srgbClr val="CD9146"/>
                </a:solidFill>
                <a:latin typeface="Arial MT"/>
                <a:cs typeface="Arial MT"/>
              </a:rPr>
              <a:t>1  </a:t>
            </a:r>
            <a:r>
              <a:rPr sz="1050" spc="-15" dirty="0">
                <a:solidFill>
                  <a:srgbClr val="CD9146"/>
                </a:solidFill>
                <a:latin typeface="Arial MT"/>
                <a:cs typeface="Arial MT"/>
              </a:rPr>
              <a:t>0</a:t>
            </a:r>
            <a:r>
              <a:rPr sz="1050" dirty="0">
                <a:solidFill>
                  <a:srgbClr val="CD9146"/>
                </a:solidFill>
                <a:latin typeface="Arial MT"/>
                <a:cs typeface="Arial MT"/>
              </a:rPr>
              <a:t>8</a:t>
            </a:r>
            <a:r>
              <a:rPr sz="1050" spc="5" dirty="0">
                <a:solidFill>
                  <a:srgbClr val="CD9146"/>
                </a:solidFill>
                <a:latin typeface="Arial MT"/>
                <a:cs typeface="Arial MT"/>
              </a:rPr>
              <a:t> </a:t>
            </a:r>
            <a:r>
              <a:rPr sz="1050" spc="-5" dirty="0">
                <a:solidFill>
                  <a:srgbClr val="CD9146"/>
                </a:solidFill>
                <a:latin typeface="Arial MT"/>
                <a:cs typeface="Arial MT"/>
              </a:rPr>
              <a:t>A</a:t>
            </a:r>
            <a:r>
              <a:rPr sz="1050" spc="5" dirty="0">
                <a:solidFill>
                  <a:srgbClr val="CD9146"/>
                </a:solidFill>
                <a:latin typeface="Arial MT"/>
                <a:cs typeface="Arial MT"/>
              </a:rPr>
              <a:t>UG</a:t>
            </a:r>
            <a:r>
              <a:rPr sz="1050" spc="-15" dirty="0">
                <a:solidFill>
                  <a:srgbClr val="CD9146"/>
                </a:solidFill>
                <a:latin typeface="Arial MT"/>
                <a:cs typeface="Arial MT"/>
              </a:rPr>
              <a:t> 2</a:t>
            </a:r>
            <a:r>
              <a:rPr sz="1050" dirty="0">
                <a:solidFill>
                  <a:srgbClr val="CD9146"/>
                </a:solidFill>
                <a:latin typeface="Arial MT"/>
                <a:cs typeface="Arial MT"/>
              </a:rPr>
              <a:t>3	</a:t>
            </a:r>
            <a:r>
              <a:rPr sz="1200" spc="-5" dirty="0">
                <a:latin typeface="Arial MT"/>
                <a:cs typeface="Arial MT"/>
              </a:rPr>
              <a:t>28</a:t>
            </a:r>
            <a:endParaRPr sz="120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509422" y="848614"/>
            <a:ext cx="11174095" cy="1123315"/>
          </a:xfrm>
          <a:prstGeom prst="rect">
            <a:avLst/>
          </a:prstGeom>
        </p:spPr>
        <p:txBody>
          <a:bodyPr vert="horz" wrap="square" lIns="0" tIns="12700" rIns="0" bIns="0" rtlCol="0">
            <a:spAutoFit/>
          </a:bodyPr>
          <a:lstStyle/>
          <a:p>
            <a:pPr marL="12700" marR="5080" indent="911225">
              <a:lnSpc>
                <a:spcPct val="100000"/>
              </a:lnSpc>
              <a:spcBef>
                <a:spcPts val="100"/>
              </a:spcBef>
            </a:pPr>
            <a:r>
              <a:rPr spc="-10" dirty="0">
                <a:solidFill>
                  <a:srgbClr val="BB8542"/>
                </a:solidFill>
              </a:rPr>
              <a:t>LIFESAVING</a:t>
            </a:r>
            <a:r>
              <a:rPr spc="85" dirty="0">
                <a:solidFill>
                  <a:srgbClr val="BB8542"/>
                </a:solidFill>
              </a:rPr>
              <a:t> </a:t>
            </a:r>
            <a:r>
              <a:rPr spc="-15" dirty="0">
                <a:solidFill>
                  <a:srgbClr val="BB8542"/>
                </a:solidFill>
              </a:rPr>
              <a:t>IMPACTS</a:t>
            </a:r>
            <a:r>
              <a:rPr spc="70" dirty="0">
                <a:solidFill>
                  <a:srgbClr val="BB8542"/>
                </a:solidFill>
              </a:rPr>
              <a:t> </a:t>
            </a:r>
            <a:r>
              <a:rPr dirty="0"/>
              <a:t>OF</a:t>
            </a:r>
            <a:r>
              <a:rPr spc="-15" dirty="0"/>
              <a:t> </a:t>
            </a:r>
            <a:r>
              <a:rPr dirty="0"/>
              <a:t>IMPLEMENTING </a:t>
            </a:r>
            <a:r>
              <a:rPr spc="5" dirty="0"/>
              <a:t> </a:t>
            </a:r>
            <a:r>
              <a:rPr spc="-5" dirty="0"/>
              <a:t>TCCC</a:t>
            </a:r>
            <a:r>
              <a:rPr spc="-10" dirty="0"/>
              <a:t> </a:t>
            </a:r>
            <a:r>
              <a:rPr dirty="0"/>
              <a:t>IN</a:t>
            </a:r>
            <a:r>
              <a:rPr spc="-5" dirty="0"/>
              <a:t> </a:t>
            </a:r>
            <a:r>
              <a:rPr spc="-10" dirty="0"/>
              <a:t>PREHOSPITAL</a:t>
            </a:r>
            <a:r>
              <a:rPr spc="70" dirty="0"/>
              <a:t> </a:t>
            </a:r>
            <a:r>
              <a:rPr spc="-20" dirty="0"/>
              <a:t>TRAUMA</a:t>
            </a:r>
            <a:r>
              <a:rPr spc="85" dirty="0"/>
              <a:t> </a:t>
            </a:r>
            <a:r>
              <a:rPr spc="-30" dirty="0"/>
              <a:t>CARE</a:t>
            </a:r>
            <a:r>
              <a:rPr spc="100" dirty="0"/>
              <a:t> </a:t>
            </a:r>
            <a:r>
              <a:rPr spc="-5" dirty="0"/>
              <a:t>MID-1990s</a:t>
            </a:r>
          </a:p>
        </p:txBody>
      </p:sp>
      <p:grpSp>
        <p:nvGrpSpPr>
          <p:cNvPr id="6" name="object 6"/>
          <p:cNvGrpSpPr/>
          <p:nvPr/>
        </p:nvGrpSpPr>
        <p:grpSpPr>
          <a:xfrm>
            <a:off x="994930" y="2446782"/>
            <a:ext cx="4827270" cy="4104640"/>
            <a:chOff x="994930" y="2446782"/>
            <a:chExt cx="4827270" cy="4104640"/>
          </a:xfrm>
        </p:grpSpPr>
        <p:sp>
          <p:nvSpPr>
            <p:cNvPr id="7" name="object 7"/>
            <p:cNvSpPr/>
            <p:nvPr/>
          </p:nvSpPr>
          <p:spPr>
            <a:xfrm>
              <a:off x="3318129" y="2456307"/>
              <a:ext cx="2042795" cy="3380740"/>
            </a:xfrm>
            <a:custGeom>
              <a:avLst/>
              <a:gdLst/>
              <a:ahLst/>
              <a:cxnLst/>
              <a:rect l="l" t="t" r="r" b="b"/>
              <a:pathLst>
                <a:path w="2042795" h="3380740">
                  <a:moveTo>
                    <a:pt x="0" y="0"/>
                  </a:moveTo>
                  <a:lnTo>
                    <a:pt x="0" y="2042540"/>
                  </a:lnTo>
                  <a:lnTo>
                    <a:pt x="1543685" y="3380130"/>
                  </a:lnTo>
                  <a:lnTo>
                    <a:pt x="1576458" y="3341346"/>
                  </a:lnTo>
                  <a:lnTo>
                    <a:pt x="1608191" y="3301846"/>
                  </a:lnTo>
                  <a:lnTo>
                    <a:pt x="1638875" y="3261650"/>
                  </a:lnTo>
                  <a:lnTo>
                    <a:pt x="1668503" y="3220780"/>
                  </a:lnTo>
                  <a:lnTo>
                    <a:pt x="1697065" y="3179258"/>
                  </a:lnTo>
                  <a:lnTo>
                    <a:pt x="1724555" y="3137104"/>
                  </a:lnTo>
                  <a:lnTo>
                    <a:pt x="1750965" y="3094340"/>
                  </a:lnTo>
                  <a:lnTo>
                    <a:pt x="1776286" y="3050988"/>
                  </a:lnTo>
                  <a:lnTo>
                    <a:pt x="1800511" y="3007068"/>
                  </a:lnTo>
                  <a:lnTo>
                    <a:pt x="1823631" y="2962603"/>
                  </a:lnTo>
                  <a:lnTo>
                    <a:pt x="1845640" y="2917614"/>
                  </a:lnTo>
                  <a:lnTo>
                    <a:pt x="1866527" y="2872122"/>
                  </a:lnTo>
                  <a:lnTo>
                    <a:pt x="1886287" y="2826148"/>
                  </a:lnTo>
                  <a:lnTo>
                    <a:pt x="1904911" y="2779714"/>
                  </a:lnTo>
                  <a:lnTo>
                    <a:pt x="1922391" y="2732841"/>
                  </a:lnTo>
                  <a:lnTo>
                    <a:pt x="1938718" y="2685552"/>
                  </a:lnTo>
                  <a:lnTo>
                    <a:pt x="1953886" y="2637866"/>
                  </a:lnTo>
                  <a:lnTo>
                    <a:pt x="1967886" y="2589805"/>
                  </a:lnTo>
                  <a:lnTo>
                    <a:pt x="1980710" y="2541392"/>
                  </a:lnTo>
                  <a:lnTo>
                    <a:pt x="1992351" y="2492646"/>
                  </a:lnTo>
                  <a:lnTo>
                    <a:pt x="2002800" y="2443591"/>
                  </a:lnTo>
                  <a:lnTo>
                    <a:pt x="2012049" y="2394246"/>
                  </a:lnTo>
                  <a:lnTo>
                    <a:pt x="2020091" y="2344634"/>
                  </a:lnTo>
                  <a:lnTo>
                    <a:pt x="2026918" y="2294776"/>
                  </a:lnTo>
                  <a:lnTo>
                    <a:pt x="2032521" y="2244693"/>
                  </a:lnTo>
                  <a:lnTo>
                    <a:pt x="2036892" y="2194406"/>
                  </a:lnTo>
                  <a:lnTo>
                    <a:pt x="2040025" y="2143938"/>
                  </a:lnTo>
                  <a:lnTo>
                    <a:pt x="2041910" y="2093309"/>
                  </a:lnTo>
                  <a:lnTo>
                    <a:pt x="2042541" y="2042540"/>
                  </a:lnTo>
                  <a:lnTo>
                    <a:pt x="2041983" y="1994325"/>
                  </a:lnTo>
                  <a:lnTo>
                    <a:pt x="2040317" y="1946382"/>
                  </a:lnTo>
                  <a:lnTo>
                    <a:pt x="2037557" y="1898727"/>
                  </a:lnTo>
                  <a:lnTo>
                    <a:pt x="2033714" y="1851369"/>
                  </a:lnTo>
                  <a:lnTo>
                    <a:pt x="2028800" y="1804323"/>
                  </a:lnTo>
                  <a:lnTo>
                    <a:pt x="2022828" y="1757599"/>
                  </a:lnTo>
                  <a:lnTo>
                    <a:pt x="2015809" y="1711211"/>
                  </a:lnTo>
                  <a:lnTo>
                    <a:pt x="2007757" y="1665170"/>
                  </a:lnTo>
                  <a:lnTo>
                    <a:pt x="1998683" y="1619489"/>
                  </a:lnTo>
                  <a:lnTo>
                    <a:pt x="1988600" y="1574180"/>
                  </a:lnTo>
                  <a:lnTo>
                    <a:pt x="1977519" y="1529256"/>
                  </a:lnTo>
                  <a:lnTo>
                    <a:pt x="1965454" y="1484728"/>
                  </a:lnTo>
                  <a:lnTo>
                    <a:pt x="1952416" y="1440608"/>
                  </a:lnTo>
                  <a:lnTo>
                    <a:pt x="1938418" y="1396910"/>
                  </a:lnTo>
                  <a:lnTo>
                    <a:pt x="1923471" y="1353645"/>
                  </a:lnTo>
                  <a:lnTo>
                    <a:pt x="1907589" y="1310826"/>
                  </a:lnTo>
                  <a:lnTo>
                    <a:pt x="1890784" y="1268464"/>
                  </a:lnTo>
                  <a:lnTo>
                    <a:pt x="1873067" y="1226573"/>
                  </a:lnTo>
                  <a:lnTo>
                    <a:pt x="1854451" y="1185164"/>
                  </a:lnTo>
                  <a:lnTo>
                    <a:pt x="1834948" y="1144249"/>
                  </a:lnTo>
                  <a:lnTo>
                    <a:pt x="1814570" y="1103841"/>
                  </a:lnTo>
                  <a:lnTo>
                    <a:pt x="1793331" y="1063953"/>
                  </a:lnTo>
                  <a:lnTo>
                    <a:pt x="1771241" y="1024596"/>
                  </a:lnTo>
                  <a:lnTo>
                    <a:pt x="1748313" y="985782"/>
                  </a:lnTo>
                  <a:lnTo>
                    <a:pt x="1724560" y="947524"/>
                  </a:lnTo>
                  <a:lnTo>
                    <a:pt x="1699994" y="909835"/>
                  </a:lnTo>
                  <a:lnTo>
                    <a:pt x="1674627" y="872726"/>
                  </a:lnTo>
                  <a:lnTo>
                    <a:pt x="1648471" y="836209"/>
                  </a:lnTo>
                  <a:lnTo>
                    <a:pt x="1621538" y="800298"/>
                  </a:lnTo>
                  <a:lnTo>
                    <a:pt x="1593841" y="765003"/>
                  </a:lnTo>
                  <a:lnTo>
                    <a:pt x="1565393" y="730338"/>
                  </a:lnTo>
                  <a:lnTo>
                    <a:pt x="1536204" y="696315"/>
                  </a:lnTo>
                  <a:lnTo>
                    <a:pt x="1506288" y="662945"/>
                  </a:lnTo>
                  <a:lnTo>
                    <a:pt x="1475657" y="630242"/>
                  </a:lnTo>
                  <a:lnTo>
                    <a:pt x="1444323" y="598217"/>
                  </a:lnTo>
                  <a:lnTo>
                    <a:pt x="1412298" y="566883"/>
                  </a:lnTo>
                  <a:lnTo>
                    <a:pt x="1379595" y="536252"/>
                  </a:lnTo>
                  <a:lnTo>
                    <a:pt x="1346225" y="506336"/>
                  </a:lnTo>
                  <a:lnTo>
                    <a:pt x="1312202" y="477147"/>
                  </a:lnTo>
                  <a:lnTo>
                    <a:pt x="1277537" y="448699"/>
                  </a:lnTo>
                  <a:lnTo>
                    <a:pt x="1242242" y="421002"/>
                  </a:lnTo>
                  <a:lnTo>
                    <a:pt x="1206331" y="394069"/>
                  </a:lnTo>
                  <a:lnTo>
                    <a:pt x="1169814" y="367913"/>
                  </a:lnTo>
                  <a:lnTo>
                    <a:pt x="1132705" y="342546"/>
                  </a:lnTo>
                  <a:lnTo>
                    <a:pt x="1095016" y="317980"/>
                  </a:lnTo>
                  <a:lnTo>
                    <a:pt x="1056758" y="294227"/>
                  </a:lnTo>
                  <a:lnTo>
                    <a:pt x="1017944" y="271299"/>
                  </a:lnTo>
                  <a:lnTo>
                    <a:pt x="978587" y="249209"/>
                  </a:lnTo>
                  <a:lnTo>
                    <a:pt x="938699" y="227970"/>
                  </a:lnTo>
                  <a:lnTo>
                    <a:pt x="898291" y="207592"/>
                  </a:lnTo>
                  <a:lnTo>
                    <a:pt x="857376" y="188089"/>
                  </a:lnTo>
                  <a:lnTo>
                    <a:pt x="815967" y="169473"/>
                  </a:lnTo>
                  <a:lnTo>
                    <a:pt x="774076" y="151756"/>
                  </a:lnTo>
                  <a:lnTo>
                    <a:pt x="731714" y="134951"/>
                  </a:lnTo>
                  <a:lnTo>
                    <a:pt x="688895" y="119069"/>
                  </a:lnTo>
                  <a:lnTo>
                    <a:pt x="645630" y="104122"/>
                  </a:lnTo>
                  <a:lnTo>
                    <a:pt x="601932" y="90124"/>
                  </a:lnTo>
                  <a:lnTo>
                    <a:pt x="557812" y="77086"/>
                  </a:lnTo>
                  <a:lnTo>
                    <a:pt x="513284" y="65021"/>
                  </a:lnTo>
                  <a:lnTo>
                    <a:pt x="468360" y="53940"/>
                  </a:lnTo>
                  <a:lnTo>
                    <a:pt x="423051" y="43857"/>
                  </a:lnTo>
                  <a:lnTo>
                    <a:pt x="377370" y="34783"/>
                  </a:lnTo>
                  <a:lnTo>
                    <a:pt x="331329" y="26731"/>
                  </a:lnTo>
                  <a:lnTo>
                    <a:pt x="284941" y="19712"/>
                  </a:lnTo>
                  <a:lnTo>
                    <a:pt x="238217" y="13740"/>
                  </a:lnTo>
                  <a:lnTo>
                    <a:pt x="191171" y="8826"/>
                  </a:lnTo>
                  <a:lnTo>
                    <a:pt x="143813" y="4983"/>
                  </a:lnTo>
                  <a:lnTo>
                    <a:pt x="96158" y="2223"/>
                  </a:lnTo>
                  <a:lnTo>
                    <a:pt x="48215" y="557"/>
                  </a:lnTo>
                  <a:lnTo>
                    <a:pt x="0" y="0"/>
                  </a:lnTo>
                  <a:close/>
                </a:path>
              </a:pathLst>
            </a:custGeom>
            <a:solidFill>
              <a:srgbClr val="4471C4"/>
            </a:solidFill>
          </p:spPr>
          <p:txBody>
            <a:bodyPr wrap="square" lIns="0" tIns="0" rIns="0" bIns="0" rtlCol="0"/>
            <a:lstStyle/>
            <a:p>
              <a:endParaRPr/>
            </a:p>
          </p:txBody>
        </p:sp>
        <p:sp>
          <p:nvSpPr>
            <p:cNvPr id="8" name="object 8"/>
            <p:cNvSpPr/>
            <p:nvPr/>
          </p:nvSpPr>
          <p:spPr>
            <a:xfrm>
              <a:off x="3318129" y="4498848"/>
              <a:ext cx="1543685" cy="1871345"/>
            </a:xfrm>
            <a:custGeom>
              <a:avLst/>
              <a:gdLst/>
              <a:ahLst/>
              <a:cxnLst/>
              <a:rect l="l" t="t" r="r" b="b"/>
              <a:pathLst>
                <a:path w="1543685" h="1871345">
                  <a:moveTo>
                    <a:pt x="0" y="0"/>
                  </a:moveTo>
                  <a:lnTo>
                    <a:pt x="818896" y="1871205"/>
                  </a:lnTo>
                  <a:lnTo>
                    <a:pt x="864985" y="1850350"/>
                  </a:lnTo>
                  <a:lnTo>
                    <a:pt x="910489" y="1828388"/>
                  </a:lnTo>
                  <a:lnTo>
                    <a:pt x="955389" y="1805333"/>
                  </a:lnTo>
                  <a:lnTo>
                    <a:pt x="999666" y="1781198"/>
                  </a:lnTo>
                  <a:lnTo>
                    <a:pt x="1043302" y="1755997"/>
                  </a:lnTo>
                  <a:lnTo>
                    <a:pt x="1086278" y="1729744"/>
                  </a:lnTo>
                  <a:lnTo>
                    <a:pt x="1128574" y="1702452"/>
                  </a:lnTo>
                  <a:lnTo>
                    <a:pt x="1170173" y="1674135"/>
                  </a:lnTo>
                  <a:lnTo>
                    <a:pt x="1211056" y="1644807"/>
                  </a:lnTo>
                  <a:lnTo>
                    <a:pt x="1251203" y="1614480"/>
                  </a:lnTo>
                  <a:lnTo>
                    <a:pt x="1290597" y="1583170"/>
                  </a:lnTo>
                  <a:lnTo>
                    <a:pt x="1329219" y="1550889"/>
                  </a:lnTo>
                  <a:lnTo>
                    <a:pt x="1367050" y="1517652"/>
                  </a:lnTo>
                  <a:lnTo>
                    <a:pt x="1404071" y="1483471"/>
                  </a:lnTo>
                  <a:lnTo>
                    <a:pt x="1440264" y="1448360"/>
                  </a:lnTo>
                  <a:lnTo>
                    <a:pt x="1475609" y="1412334"/>
                  </a:lnTo>
                  <a:lnTo>
                    <a:pt x="1510089" y="1375406"/>
                  </a:lnTo>
                  <a:lnTo>
                    <a:pt x="1543685" y="1337589"/>
                  </a:lnTo>
                  <a:lnTo>
                    <a:pt x="0" y="0"/>
                  </a:lnTo>
                  <a:close/>
                </a:path>
              </a:pathLst>
            </a:custGeom>
            <a:solidFill>
              <a:srgbClr val="EC7C30"/>
            </a:solidFill>
          </p:spPr>
          <p:txBody>
            <a:bodyPr wrap="square" lIns="0" tIns="0" rIns="0" bIns="0" rtlCol="0"/>
            <a:lstStyle/>
            <a:p>
              <a:endParaRPr/>
            </a:p>
          </p:txBody>
        </p:sp>
        <p:sp>
          <p:nvSpPr>
            <p:cNvPr id="9" name="object 9"/>
            <p:cNvSpPr/>
            <p:nvPr/>
          </p:nvSpPr>
          <p:spPr>
            <a:xfrm>
              <a:off x="3318129" y="4498848"/>
              <a:ext cx="1543685" cy="1871345"/>
            </a:xfrm>
            <a:custGeom>
              <a:avLst/>
              <a:gdLst/>
              <a:ahLst/>
              <a:cxnLst/>
              <a:rect l="l" t="t" r="r" b="b"/>
              <a:pathLst>
                <a:path w="1543685" h="1871345">
                  <a:moveTo>
                    <a:pt x="1543685" y="1337589"/>
                  </a:moveTo>
                  <a:lnTo>
                    <a:pt x="1510089" y="1375406"/>
                  </a:lnTo>
                  <a:lnTo>
                    <a:pt x="1475609" y="1412334"/>
                  </a:lnTo>
                  <a:lnTo>
                    <a:pt x="1440264" y="1448360"/>
                  </a:lnTo>
                  <a:lnTo>
                    <a:pt x="1404071" y="1483471"/>
                  </a:lnTo>
                  <a:lnTo>
                    <a:pt x="1367050" y="1517652"/>
                  </a:lnTo>
                  <a:lnTo>
                    <a:pt x="1329219" y="1550889"/>
                  </a:lnTo>
                  <a:lnTo>
                    <a:pt x="1290597" y="1583170"/>
                  </a:lnTo>
                  <a:lnTo>
                    <a:pt x="1251203" y="1614480"/>
                  </a:lnTo>
                  <a:lnTo>
                    <a:pt x="1211056" y="1644807"/>
                  </a:lnTo>
                  <a:lnTo>
                    <a:pt x="1170173" y="1674135"/>
                  </a:lnTo>
                  <a:lnTo>
                    <a:pt x="1128574" y="1702452"/>
                  </a:lnTo>
                  <a:lnTo>
                    <a:pt x="1086278" y="1729744"/>
                  </a:lnTo>
                  <a:lnTo>
                    <a:pt x="1043302" y="1755997"/>
                  </a:lnTo>
                  <a:lnTo>
                    <a:pt x="999666" y="1781198"/>
                  </a:lnTo>
                  <a:lnTo>
                    <a:pt x="955389" y="1805333"/>
                  </a:lnTo>
                  <a:lnTo>
                    <a:pt x="910489" y="1828388"/>
                  </a:lnTo>
                  <a:lnTo>
                    <a:pt x="864985" y="1850350"/>
                  </a:lnTo>
                  <a:lnTo>
                    <a:pt x="818896" y="1871205"/>
                  </a:lnTo>
                  <a:lnTo>
                    <a:pt x="0" y="0"/>
                  </a:lnTo>
                  <a:lnTo>
                    <a:pt x="1543685" y="1337589"/>
                  </a:lnTo>
                  <a:close/>
                </a:path>
              </a:pathLst>
            </a:custGeom>
            <a:ln w="19050">
              <a:solidFill>
                <a:srgbClr val="FFFFFF"/>
              </a:solidFill>
            </a:ln>
          </p:spPr>
          <p:txBody>
            <a:bodyPr wrap="square" lIns="0" tIns="0" rIns="0" bIns="0" rtlCol="0"/>
            <a:lstStyle/>
            <a:p>
              <a:endParaRPr/>
            </a:p>
          </p:txBody>
        </p:sp>
        <p:sp>
          <p:nvSpPr>
            <p:cNvPr id="10" name="object 10"/>
            <p:cNvSpPr/>
            <p:nvPr/>
          </p:nvSpPr>
          <p:spPr>
            <a:xfrm>
              <a:off x="2382138" y="4498848"/>
              <a:ext cx="1755139" cy="2042795"/>
            </a:xfrm>
            <a:custGeom>
              <a:avLst/>
              <a:gdLst/>
              <a:ahLst/>
              <a:cxnLst/>
              <a:rect l="l" t="t" r="r" b="b"/>
              <a:pathLst>
                <a:path w="1755139" h="2042795">
                  <a:moveTo>
                    <a:pt x="935989" y="0"/>
                  </a:moveTo>
                  <a:lnTo>
                    <a:pt x="0" y="1815503"/>
                  </a:lnTo>
                  <a:lnTo>
                    <a:pt x="44540" y="1837782"/>
                  </a:lnTo>
                  <a:lnTo>
                    <a:pt x="89489" y="1858916"/>
                  </a:lnTo>
                  <a:lnTo>
                    <a:pt x="134825" y="1878903"/>
                  </a:lnTo>
                  <a:lnTo>
                    <a:pt x="180526" y="1897742"/>
                  </a:lnTo>
                  <a:lnTo>
                    <a:pt x="226571" y="1915432"/>
                  </a:lnTo>
                  <a:lnTo>
                    <a:pt x="272940" y="1931974"/>
                  </a:lnTo>
                  <a:lnTo>
                    <a:pt x="319610" y="1947366"/>
                  </a:lnTo>
                  <a:lnTo>
                    <a:pt x="366561" y="1961608"/>
                  </a:lnTo>
                  <a:lnTo>
                    <a:pt x="413772" y="1974699"/>
                  </a:lnTo>
                  <a:lnTo>
                    <a:pt x="461220" y="1986638"/>
                  </a:lnTo>
                  <a:lnTo>
                    <a:pt x="508886" y="1997424"/>
                  </a:lnTo>
                  <a:lnTo>
                    <a:pt x="556748" y="2007058"/>
                  </a:lnTo>
                  <a:lnTo>
                    <a:pt x="604784" y="2015538"/>
                  </a:lnTo>
                  <a:lnTo>
                    <a:pt x="652973" y="2022864"/>
                  </a:lnTo>
                  <a:lnTo>
                    <a:pt x="701295" y="2029034"/>
                  </a:lnTo>
                  <a:lnTo>
                    <a:pt x="749728" y="2034049"/>
                  </a:lnTo>
                  <a:lnTo>
                    <a:pt x="798250" y="2037908"/>
                  </a:lnTo>
                  <a:lnTo>
                    <a:pt x="846841" y="2040609"/>
                  </a:lnTo>
                  <a:lnTo>
                    <a:pt x="895480" y="2042153"/>
                  </a:lnTo>
                  <a:lnTo>
                    <a:pt x="944144" y="2042539"/>
                  </a:lnTo>
                  <a:lnTo>
                    <a:pt x="992814" y="2041765"/>
                  </a:lnTo>
                  <a:lnTo>
                    <a:pt x="1041467" y="2039832"/>
                  </a:lnTo>
                  <a:lnTo>
                    <a:pt x="1090083" y="2036738"/>
                  </a:lnTo>
                  <a:lnTo>
                    <a:pt x="1138640" y="2032483"/>
                  </a:lnTo>
                  <a:lnTo>
                    <a:pt x="1187117" y="2027066"/>
                  </a:lnTo>
                  <a:lnTo>
                    <a:pt x="1235492" y="2020487"/>
                  </a:lnTo>
                  <a:lnTo>
                    <a:pt x="1283746" y="2012745"/>
                  </a:lnTo>
                  <a:lnTo>
                    <a:pt x="1331856" y="2003839"/>
                  </a:lnTo>
                  <a:lnTo>
                    <a:pt x="1379801" y="1993769"/>
                  </a:lnTo>
                  <a:lnTo>
                    <a:pt x="1427560" y="1982533"/>
                  </a:lnTo>
                  <a:lnTo>
                    <a:pt x="1475112" y="1970132"/>
                  </a:lnTo>
                  <a:lnTo>
                    <a:pt x="1522436" y="1956564"/>
                  </a:lnTo>
                  <a:lnTo>
                    <a:pt x="1569510" y="1941829"/>
                  </a:lnTo>
                  <a:lnTo>
                    <a:pt x="1616313" y="1925926"/>
                  </a:lnTo>
                  <a:lnTo>
                    <a:pt x="1662824" y="1908855"/>
                  </a:lnTo>
                  <a:lnTo>
                    <a:pt x="1709022" y="1890615"/>
                  </a:lnTo>
                  <a:lnTo>
                    <a:pt x="1754886" y="1871205"/>
                  </a:lnTo>
                  <a:lnTo>
                    <a:pt x="935989" y="0"/>
                  </a:lnTo>
                  <a:close/>
                </a:path>
              </a:pathLst>
            </a:custGeom>
            <a:solidFill>
              <a:srgbClr val="A4A4A4"/>
            </a:solidFill>
          </p:spPr>
          <p:txBody>
            <a:bodyPr wrap="square" lIns="0" tIns="0" rIns="0" bIns="0" rtlCol="0"/>
            <a:lstStyle/>
            <a:p>
              <a:endParaRPr/>
            </a:p>
          </p:txBody>
        </p:sp>
        <p:sp>
          <p:nvSpPr>
            <p:cNvPr id="11" name="object 11"/>
            <p:cNvSpPr/>
            <p:nvPr/>
          </p:nvSpPr>
          <p:spPr>
            <a:xfrm>
              <a:off x="2382138" y="4498848"/>
              <a:ext cx="1755139" cy="2042795"/>
            </a:xfrm>
            <a:custGeom>
              <a:avLst/>
              <a:gdLst/>
              <a:ahLst/>
              <a:cxnLst/>
              <a:rect l="l" t="t" r="r" b="b"/>
              <a:pathLst>
                <a:path w="1755139" h="2042795">
                  <a:moveTo>
                    <a:pt x="1754886" y="1871205"/>
                  </a:moveTo>
                  <a:lnTo>
                    <a:pt x="1709022" y="1890615"/>
                  </a:lnTo>
                  <a:lnTo>
                    <a:pt x="1662824" y="1908855"/>
                  </a:lnTo>
                  <a:lnTo>
                    <a:pt x="1616313" y="1925926"/>
                  </a:lnTo>
                  <a:lnTo>
                    <a:pt x="1569510" y="1941829"/>
                  </a:lnTo>
                  <a:lnTo>
                    <a:pt x="1522436" y="1956564"/>
                  </a:lnTo>
                  <a:lnTo>
                    <a:pt x="1475112" y="1970132"/>
                  </a:lnTo>
                  <a:lnTo>
                    <a:pt x="1427560" y="1982533"/>
                  </a:lnTo>
                  <a:lnTo>
                    <a:pt x="1379801" y="1993769"/>
                  </a:lnTo>
                  <a:lnTo>
                    <a:pt x="1331856" y="2003839"/>
                  </a:lnTo>
                  <a:lnTo>
                    <a:pt x="1283746" y="2012745"/>
                  </a:lnTo>
                  <a:lnTo>
                    <a:pt x="1235492" y="2020487"/>
                  </a:lnTo>
                  <a:lnTo>
                    <a:pt x="1187117" y="2027066"/>
                  </a:lnTo>
                  <a:lnTo>
                    <a:pt x="1138640" y="2032483"/>
                  </a:lnTo>
                  <a:lnTo>
                    <a:pt x="1090083" y="2036738"/>
                  </a:lnTo>
                  <a:lnTo>
                    <a:pt x="1041467" y="2039832"/>
                  </a:lnTo>
                  <a:lnTo>
                    <a:pt x="992814" y="2041765"/>
                  </a:lnTo>
                  <a:lnTo>
                    <a:pt x="944144" y="2042539"/>
                  </a:lnTo>
                  <a:lnTo>
                    <a:pt x="895480" y="2042153"/>
                  </a:lnTo>
                  <a:lnTo>
                    <a:pt x="846841" y="2040609"/>
                  </a:lnTo>
                  <a:lnTo>
                    <a:pt x="798250" y="2037908"/>
                  </a:lnTo>
                  <a:lnTo>
                    <a:pt x="749728" y="2034049"/>
                  </a:lnTo>
                  <a:lnTo>
                    <a:pt x="701295" y="2029034"/>
                  </a:lnTo>
                  <a:lnTo>
                    <a:pt x="652973" y="2022864"/>
                  </a:lnTo>
                  <a:lnTo>
                    <a:pt x="604784" y="2015538"/>
                  </a:lnTo>
                  <a:lnTo>
                    <a:pt x="556748" y="2007058"/>
                  </a:lnTo>
                  <a:lnTo>
                    <a:pt x="508886" y="1997424"/>
                  </a:lnTo>
                  <a:lnTo>
                    <a:pt x="461220" y="1986638"/>
                  </a:lnTo>
                  <a:lnTo>
                    <a:pt x="413772" y="1974699"/>
                  </a:lnTo>
                  <a:lnTo>
                    <a:pt x="366561" y="1961608"/>
                  </a:lnTo>
                  <a:lnTo>
                    <a:pt x="319610" y="1947366"/>
                  </a:lnTo>
                  <a:lnTo>
                    <a:pt x="272940" y="1931974"/>
                  </a:lnTo>
                  <a:lnTo>
                    <a:pt x="226571" y="1915432"/>
                  </a:lnTo>
                  <a:lnTo>
                    <a:pt x="180526" y="1897742"/>
                  </a:lnTo>
                  <a:lnTo>
                    <a:pt x="134825" y="1878903"/>
                  </a:lnTo>
                  <a:lnTo>
                    <a:pt x="89489" y="1858916"/>
                  </a:lnTo>
                  <a:lnTo>
                    <a:pt x="44540" y="1837782"/>
                  </a:lnTo>
                  <a:lnTo>
                    <a:pt x="0" y="1815503"/>
                  </a:lnTo>
                  <a:lnTo>
                    <a:pt x="935989" y="0"/>
                  </a:lnTo>
                  <a:lnTo>
                    <a:pt x="1754886" y="1871205"/>
                  </a:lnTo>
                  <a:close/>
                </a:path>
              </a:pathLst>
            </a:custGeom>
            <a:ln w="19049">
              <a:solidFill>
                <a:srgbClr val="FFFFFF"/>
              </a:solidFill>
            </a:ln>
          </p:spPr>
          <p:txBody>
            <a:bodyPr wrap="square" lIns="0" tIns="0" rIns="0" bIns="0" rtlCol="0"/>
            <a:lstStyle/>
            <a:p>
              <a:endParaRPr/>
            </a:p>
          </p:txBody>
        </p:sp>
        <p:sp>
          <p:nvSpPr>
            <p:cNvPr id="12" name="object 12"/>
            <p:cNvSpPr/>
            <p:nvPr/>
          </p:nvSpPr>
          <p:spPr>
            <a:xfrm>
              <a:off x="1318895" y="4498848"/>
              <a:ext cx="1999614" cy="1816100"/>
            </a:xfrm>
            <a:custGeom>
              <a:avLst/>
              <a:gdLst/>
              <a:ahLst/>
              <a:cxnLst/>
              <a:rect l="l" t="t" r="r" b="b"/>
              <a:pathLst>
                <a:path w="1999614" h="1816100">
                  <a:moveTo>
                    <a:pt x="1999233" y="0"/>
                  </a:moveTo>
                  <a:lnTo>
                    <a:pt x="0" y="418338"/>
                  </a:lnTo>
                  <a:lnTo>
                    <a:pt x="10792" y="466959"/>
                  </a:lnTo>
                  <a:lnTo>
                    <a:pt x="22731" y="515175"/>
                  </a:lnTo>
                  <a:lnTo>
                    <a:pt x="35804" y="562966"/>
                  </a:lnTo>
                  <a:lnTo>
                    <a:pt x="49998" y="610318"/>
                  </a:lnTo>
                  <a:lnTo>
                    <a:pt x="65300" y="657212"/>
                  </a:lnTo>
                  <a:lnTo>
                    <a:pt x="81697" y="703633"/>
                  </a:lnTo>
                  <a:lnTo>
                    <a:pt x="99176" y="749562"/>
                  </a:lnTo>
                  <a:lnTo>
                    <a:pt x="117725" y="794984"/>
                  </a:lnTo>
                  <a:lnTo>
                    <a:pt x="137331" y="839881"/>
                  </a:lnTo>
                  <a:lnTo>
                    <a:pt x="157981" y="884237"/>
                  </a:lnTo>
                  <a:lnTo>
                    <a:pt x="179662" y="928034"/>
                  </a:lnTo>
                  <a:lnTo>
                    <a:pt x="202361" y="971256"/>
                  </a:lnTo>
                  <a:lnTo>
                    <a:pt x="226066" y="1013885"/>
                  </a:lnTo>
                  <a:lnTo>
                    <a:pt x="250763" y="1055906"/>
                  </a:lnTo>
                  <a:lnTo>
                    <a:pt x="276440" y="1097301"/>
                  </a:lnTo>
                  <a:lnTo>
                    <a:pt x="303084" y="1138053"/>
                  </a:lnTo>
                  <a:lnTo>
                    <a:pt x="330682" y="1178146"/>
                  </a:lnTo>
                  <a:lnTo>
                    <a:pt x="359221" y="1217562"/>
                  </a:lnTo>
                  <a:lnTo>
                    <a:pt x="388689" y="1256285"/>
                  </a:lnTo>
                  <a:lnTo>
                    <a:pt x="419072" y="1294298"/>
                  </a:lnTo>
                  <a:lnTo>
                    <a:pt x="450359" y="1331583"/>
                  </a:lnTo>
                  <a:lnTo>
                    <a:pt x="482535" y="1368125"/>
                  </a:lnTo>
                  <a:lnTo>
                    <a:pt x="515588" y="1403905"/>
                  </a:lnTo>
                  <a:lnTo>
                    <a:pt x="549505" y="1438908"/>
                  </a:lnTo>
                  <a:lnTo>
                    <a:pt x="584274" y="1473117"/>
                  </a:lnTo>
                  <a:lnTo>
                    <a:pt x="619882" y="1506514"/>
                  </a:lnTo>
                  <a:lnTo>
                    <a:pt x="656315" y="1539083"/>
                  </a:lnTo>
                  <a:lnTo>
                    <a:pt x="693561" y="1570806"/>
                  </a:lnTo>
                  <a:lnTo>
                    <a:pt x="731608" y="1601668"/>
                  </a:lnTo>
                  <a:lnTo>
                    <a:pt x="770441" y="1631651"/>
                  </a:lnTo>
                  <a:lnTo>
                    <a:pt x="810050" y="1660737"/>
                  </a:lnTo>
                  <a:lnTo>
                    <a:pt x="850419" y="1688912"/>
                  </a:lnTo>
                  <a:lnTo>
                    <a:pt x="891538" y="1716156"/>
                  </a:lnTo>
                  <a:lnTo>
                    <a:pt x="933392" y="1742455"/>
                  </a:lnTo>
                  <a:lnTo>
                    <a:pt x="975970" y="1767790"/>
                  </a:lnTo>
                  <a:lnTo>
                    <a:pt x="1019258" y="1792145"/>
                  </a:lnTo>
                  <a:lnTo>
                    <a:pt x="1063244" y="1815503"/>
                  </a:lnTo>
                  <a:lnTo>
                    <a:pt x="1999233" y="0"/>
                  </a:lnTo>
                  <a:close/>
                </a:path>
              </a:pathLst>
            </a:custGeom>
            <a:solidFill>
              <a:srgbClr val="FFC000"/>
            </a:solidFill>
          </p:spPr>
          <p:txBody>
            <a:bodyPr wrap="square" lIns="0" tIns="0" rIns="0" bIns="0" rtlCol="0"/>
            <a:lstStyle/>
            <a:p>
              <a:endParaRPr/>
            </a:p>
          </p:txBody>
        </p:sp>
        <p:sp>
          <p:nvSpPr>
            <p:cNvPr id="13" name="object 13"/>
            <p:cNvSpPr/>
            <p:nvPr/>
          </p:nvSpPr>
          <p:spPr>
            <a:xfrm>
              <a:off x="1318895" y="4498848"/>
              <a:ext cx="1999614" cy="1816100"/>
            </a:xfrm>
            <a:custGeom>
              <a:avLst/>
              <a:gdLst/>
              <a:ahLst/>
              <a:cxnLst/>
              <a:rect l="l" t="t" r="r" b="b"/>
              <a:pathLst>
                <a:path w="1999614" h="1816100">
                  <a:moveTo>
                    <a:pt x="1063244" y="1815503"/>
                  </a:moveTo>
                  <a:lnTo>
                    <a:pt x="1019258" y="1792145"/>
                  </a:lnTo>
                  <a:lnTo>
                    <a:pt x="975970" y="1767790"/>
                  </a:lnTo>
                  <a:lnTo>
                    <a:pt x="933392" y="1742455"/>
                  </a:lnTo>
                  <a:lnTo>
                    <a:pt x="891538" y="1716156"/>
                  </a:lnTo>
                  <a:lnTo>
                    <a:pt x="850419" y="1688912"/>
                  </a:lnTo>
                  <a:lnTo>
                    <a:pt x="810050" y="1660737"/>
                  </a:lnTo>
                  <a:lnTo>
                    <a:pt x="770441" y="1631651"/>
                  </a:lnTo>
                  <a:lnTo>
                    <a:pt x="731608" y="1601668"/>
                  </a:lnTo>
                  <a:lnTo>
                    <a:pt x="693561" y="1570806"/>
                  </a:lnTo>
                  <a:lnTo>
                    <a:pt x="656315" y="1539083"/>
                  </a:lnTo>
                  <a:lnTo>
                    <a:pt x="619882" y="1506514"/>
                  </a:lnTo>
                  <a:lnTo>
                    <a:pt x="584274" y="1473117"/>
                  </a:lnTo>
                  <a:lnTo>
                    <a:pt x="549505" y="1438908"/>
                  </a:lnTo>
                  <a:lnTo>
                    <a:pt x="515588" y="1403905"/>
                  </a:lnTo>
                  <a:lnTo>
                    <a:pt x="482535" y="1368125"/>
                  </a:lnTo>
                  <a:lnTo>
                    <a:pt x="450359" y="1331583"/>
                  </a:lnTo>
                  <a:lnTo>
                    <a:pt x="419072" y="1294298"/>
                  </a:lnTo>
                  <a:lnTo>
                    <a:pt x="388689" y="1256285"/>
                  </a:lnTo>
                  <a:lnTo>
                    <a:pt x="359221" y="1217562"/>
                  </a:lnTo>
                  <a:lnTo>
                    <a:pt x="330682" y="1178146"/>
                  </a:lnTo>
                  <a:lnTo>
                    <a:pt x="303084" y="1138053"/>
                  </a:lnTo>
                  <a:lnTo>
                    <a:pt x="276440" y="1097301"/>
                  </a:lnTo>
                  <a:lnTo>
                    <a:pt x="250763" y="1055906"/>
                  </a:lnTo>
                  <a:lnTo>
                    <a:pt x="226066" y="1013885"/>
                  </a:lnTo>
                  <a:lnTo>
                    <a:pt x="202361" y="971256"/>
                  </a:lnTo>
                  <a:lnTo>
                    <a:pt x="179662" y="928034"/>
                  </a:lnTo>
                  <a:lnTo>
                    <a:pt x="157981" y="884237"/>
                  </a:lnTo>
                  <a:lnTo>
                    <a:pt x="137331" y="839881"/>
                  </a:lnTo>
                  <a:lnTo>
                    <a:pt x="117725" y="794984"/>
                  </a:lnTo>
                  <a:lnTo>
                    <a:pt x="99176" y="749562"/>
                  </a:lnTo>
                  <a:lnTo>
                    <a:pt x="81697" y="703633"/>
                  </a:lnTo>
                  <a:lnTo>
                    <a:pt x="65300" y="657212"/>
                  </a:lnTo>
                  <a:lnTo>
                    <a:pt x="49998" y="610318"/>
                  </a:lnTo>
                  <a:lnTo>
                    <a:pt x="35804" y="562966"/>
                  </a:lnTo>
                  <a:lnTo>
                    <a:pt x="22731" y="515175"/>
                  </a:lnTo>
                  <a:lnTo>
                    <a:pt x="10792" y="466959"/>
                  </a:lnTo>
                  <a:lnTo>
                    <a:pt x="0" y="418338"/>
                  </a:lnTo>
                  <a:lnTo>
                    <a:pt x="1999233" y="0"/>
                  </a:lnTo>
                  <a:lnTo>
                    <a:pt x="1063244" y="1815503"/>
                  </a:lnTo>
                  <a:close/>
                </a:path>
              </a:pathLst>
            </a:custGeom>
            <a:ln w="19050">
              <a:solidFill>
                <a:srgbClr val="FFFFFF"/>
              </a:solidFill>
            </a:ln>
          </p:spPr>
          <p:txBody>
            <a:bodyPr wrap="square" lIns="0" tIns="0" rIns="0" bIns="0" rtlCol="0"/>
            <a:lstStyle/>
            <a:p>
              <a:endParaRPr/>
            </a:p>
          </p:txBody>
        </p:sp>
        <p:sp>
          <p:nvSpPr>
            <p:cNvPr id="14" name="object 14"/>
            <p:cNvSpPr/>
            <p:nvPr/>
          </p:nvSpPr>
          <p:spPr>
            <a:xfrm>
              <a:off x="1275694" y="3210941"/>
              <a:ext cx="2042795" cy="1706245"/>
            </a:xfrm>
            <a:custGeom>
              <a:avLst/>
              <a:gdLst/>
              <a:ahLst/>
              <a:cxnLst/>
              <a:rect l="l" t="t" r="r" b="b"/>
              <a:pathLst>
                <a:path w="2042795" h="1706245">
                  <a:moveTo>
                    <a:pt x="457093" y="0"/>
                  </a:moveTo>
                  <a:lnTo>
                    <a:pt x="426163" y="39031"/>
                  </a:lnTo>
                  <a:lnTo>
                    <a:pt x="396271" y="78696"/>
                  </a:lnTo>
                  <a:lnTo>
                    <a:pt x="367423" y="118975"/>
                  </a:lnTo>
                  <a:lnTo>
                    <a:pt x="339623" y="159846"/>
                  </a:lnTo>
                  <a:lnTo>
                    <a:pt x="312877" y="201290"/>
                  </a:lnTo>
                  <a:lnTo>
                    <a:pt x="287189" y="243285"/>
                  </a:lnTo>
                  <a:lnTo>
                    <a:pt x="262565" y="285811"/>
                  </a:lnTo>
                  <a:lnTo>
                    <a:pt x="239010" y="328848"/>
                  </a:lnTo>
                  <a:lnTo>
                    <a:pt x="216528" y="372374"/>
                  </a:lnTo>
                  <a:lnTo>
                    <a:pt x="195125" y="416369"/>
                  </a:lnTo>
                  <a:lnTo>
                    <a:pt x="174805" y="460812"/>
                  </a:lnTo>
                  <a:lnTo>
                    <a:pt x="155574" y="505684"/>
                  </a:lnTo>
                  <a:lnTo>
                    <a:pt x="137437" y="550962"/>
                  </a:lnTo>
                  <a:lnTo>
                    <a:pt x="120398" y="596628"/>
                  </a:lnTo>
                  <a:lnTo>
                    <a:pt x="104462" y="642659"/>
                  </a:lnTo>
                  <a:lnTo>
                    <a:pt x="89635" y="689036"/>
                  </a:lnTo>
                  <a:lnTo>
                    <a:pt x="75922" y="735738"/>
                  </a:lnTo>
                  <a:lnTo>
                    <a:pt x="63327" y="782744"/>
                  </a:lnTo>
                  <a:lnTo>
                    <a:pt x="51856" y="830033"/>
                  </a:lnTo>
                  <a:lnTo>
                    <a:pt x="41513" y="877586"/>
                  </a:lnTo>
                  <a:lnTo>
                    <a:pt x="32304" y="925380"/>
                  </a:lnTo>
                  <a:lnTo>
                    <a:pt x="24234" y="973397"/>
                  </a:lnTo>
                  <a:lnTo>
                    <a:pt x="17307" y="1021615"/>
                  </a:lnTo>
                  <a:lnTo>
                    <a:pt x="11528" y="1070013"/>
                  </a:lnTo>
                  <a:lnTo>
                    <a:pt x="6903" y="1118572"/>
                  </a:lnTo>
                  <a:lnTo>
                    <a:pt x="3437" y="1167269"/>
                  </a:lnTo>
                  <a:lnTo>
                    <a:pt x="1134" y="1216085"/>
                  </a:lnTo>
                  <a:lnTo>
                    <a:pt x="0" y="1265000"/>
                  </a:lnTo>
                  <a:lnTo>
                    <a:pt x="39" y="1313992"/>
                  </a:lnTo>
                  <a:lnTo>
                    <a:pt x="1256" y="1363041"/>
                  </a:lnTo>
                  <a:lnTo>
                    <a:pt x="3658" y="1412126"/>
                  </a:lnTo>
                  <a:lnTo>
                    <a:pt x="7248" y="1461227"/>
                  </a:lnTo>
                  <a:lnTo>
                    <a:pt x="12031" y="1510323"/>
                  </a:lnTo>
                  <a:lnTo>
                    <a:pt x="18013" y="1559393"/>
                  </a:lnTo>
                  <a:lnTo>
                    <a:pt x="25198" y="1608417"/>
                  </a:lnTo>
                  <a:lnTo>
                    <a:pt x="33592" y="1657374"/>
                  </a:lnTo>
                  <a:lnTo>
                    <a:pt x="43200" y="1706245"/>
                  </a:lnTo>
                  <a:lnTo>
                    <a:pt x="2042434" y="1287907"/>
                  </a:lnTo>
                  <a:lnTo>
                    <a:pt x="457093" y="0"/>
                  </a:lnTo>
                  <a:close/>
                </a:path>
              </a:pathLst>
            </a:custGeom>
            <a:solidFill>
              <a:srgbClr val="5B9BD4"/>
            </a:solidFill>
          </p:spPr>
          <p:txBody>
            <a:bodyPr wrap="square" lIns="0" tIns="0" rIns="0" bIns="0" rtlCol="0"/>
            <a:lstStyle/>
            <a:p>
              <a:endParaRPr/>
            </a:p>
          </p:txBody>
        </p:sp>
        <p:sp>
          <p:nvSpPr>
            <p:cNvPr id="15" name="object 15"/>
            <p:cNvSpPr/>
            <p:nvPr/>
          </p:nvSpPr>
          <p:spPr>
            <a:xfrm>
              <a:off x="1275694" y="3210941"/>
              <a:ext cx="2042795" cy="1706245"/>
            </a:xfrm>
            <a:custGeom>
              <a:avLst/>
              <a:gdLst/>
              <a:ahLst/>
              <a:cxnLst/>
              <a:rect l="l" t="t" r="r" b="b"/>
              <a:pathLst>
                <a:path w="2042795" h="1706245">
                  <a:moveTo>
                    <a:pt x="43200" y="1706245"/>
                  </a:moveTo>
                  <a:lnTo>
                    <a:pt x="33592" y="1657374"/>
                  </a:lnTo>
                  <a:lnTo>
                    <a:pt x="25198" y="1608417"/>
                  </a:lnTo>
                  <a:lnTo>
                    <a:pt x="18013" y="1559393"/>
                  </a:lnTo>
                  <a:lnTo>
                    <a:pt x="12031" y="1510323"/>
                  </a:lnTo>
                  <a:lnTo>
                    <a:pt x="7248" y="1461227"/>
                  </a:lnTo>
                  <a:lnTo>
                    <a:pt x="3658" y="1412126"/>
                  </a:lnTo>
                  <a:lnTo>
                    <a:pt x="1256" y="1363041"/>
                  </a:lnTo>
                  <a:lnTo>
                    <a:pt x="39" y="1313992"/>
                  </a:lnTo>
                  <a:lnTo>
                    <a:pt x="0" y="1265000"/>
                  </a:lnTo>
                  <a:lnTo>
                    <a:pt x="1134" y="1216085"/>
                  </a:lnTo>
                  <a:lnTo>
                    <a:pt x="3437" y="1167269"/>
                  </a:lnTo>
                  <a:lnTo>
                    <a:pt x="6903" y="1118572"/>
                  </a:lnTo>
                  <a:lnTo>
                    <a:pt x="11528" y="1070013"/>
                  </a:lnTo>
                  <a:lnTo>
                    <a:pt x="17307" y="1021615"/>
                  </a:lnTo>
                  <a:lnTo>
                    <a:pt x="24234" y="973397"/>
                  </a:lnTo>
                  <a:lnTo>
                    <a:pt x="32304" y="925380"/>
                  </a:lnTo>
                  <a:lnTo>
                    <a:pt x="41513" y="877586"/>
                  </a:lnTo>
                  <a:lnTo>
                    <a:pt x="51856" y="830033"/>
                  </a:lnTo>
                  <a:lnTo>
                    <a:pt x="63327" y="782744"/>
                  </a:lnTo>
                  <a:lnTo>
                    <a:pt x="75922" y="735738"/>
                  </a:lnTo>
                  <a:lnTo>
                    <a:pt x="89635" y="689036"/>
                  </a:lnTo>
                  <a:lnTo>
                    <a:pt x="104462" y="642659"/>
                  </a:lnTo>
                  <a:lnTo>
                    <a:pt x="120398" y="596628"/>
                  </a:lnTo>
                  <a:lnTo>
                    <a:pt x="137437" y="550962"/>
                  </a:lnTo>
                  <a:lnTo>
                    <a:pt x="155574" y="505684"/>
                  </a:lnTo>
                  <a:lnTo>
                    <a:pt x="174805" y="460812"/>
                  </a:lnTo>
                  <a:lnTo>
                    <a:pt x="195125" y="416369"/>
                  </a:lnTo>
                  <a:lnTo>
                    <a:pt x="216528" y="372374"/>
                  </a:lnTo>
                  <a:lnTo>
                    <a:pt x="239010" y="328848"/>
                  </a:lnTo>
                  <a:lnTo>
                    <a:pt x="262565" y="285811"/>
                  </a:lnTo>
                  <a:lnTo>
                    <a:pt x="287189" y="243285"/>
                  </a:lnTo>
                  <a:lnTo>
                    <a:pt x="312877" y="201290"/>
                  </a:lnTo>
                  <a:lnTo>
                    <a:pt x="339623" y="159846"/>
                  </a:lnTo>
                  <a:lnTo>
                    <a:pt x="367423" y="118975"/>
                  </a:lnTo>
                  <a:lnTo>
                    <a:pt x="396271" y="78696"/>
                  </a:lnTo>
                  <a:lnTo>
                    <a:pt x="426163" y="39031"/>
                  </a:lnTo>
                  <a:lnTo>
                    <a:pt x="457093" y="0"/>
                  </a:lnTo>
                  <a:lnTo>
                    <a:pt x="2042434" y="1287907"/>
                  </a:lnTo>
                  <a:lnTo>
                    <a:pt x="43200" y="1706245"/>
                  </a:lnTo>
                  <a:close/>
                </a:path>
              </a:pathLst>
            </a:custGeom>
            <a:ln w="19050">
              <a:solidFill>
                <a:srgbClr val="FFFFFF"/>
              </a:solidFill>
            </a:ln>
          </p:spPr>
          <p:txBody>
            <a:bodyPr wrap="square" lIns="0" tIns="0" rIns="0" bIns="0" rtlCol="0"/>
            <a:lstStyle/>
            <a:p>
              <a:endParaRPr/>
            </a:p>
          </p:txBody>
        </p:sp>
        <p:sp>
          <p:nvSpPr>
            <p:cNvPr id="16" name="object 16"/>
            <p:cNvSpPr/>
            <p:nvPr/>
          </p:nvSpPr>
          <p:spPr>
            <a:xfrm>
              <a:off x="1732788" y="2654554"/>
              <a:ext cx="1585595" cy="1844675"/>
            </a:xfrm>
            <a:custGeom>
              <a:avLst/>
              <a:gdLst/>
              <a:ahLst/>
              <a:cxnLst/>
              <a:rect l="l" t="t" r="r" b="b"/>
              <a:pathLst>
                <a:path w="1585595" h="1844675">
                  <a:moveTo>
                    <a:pt x="707517" y="0"/>
                  </a:moveTo>
                  <a:lnTo>
                    <a:pt x="662102" y="22307"/>
                  </a:lnTo>
                  <a:lnTo>
                    <a:pt x="617309" y="45701"/>
                  </a:lnTo>
                  <a:lnTo>
                    <a:pt x="573158" y="70168"/>
                  </a:lnTo>
                  <a:lnTo>
                    <a:pt x="529664" y="95693"/>
                  </a:lnTo>
                  <a:lnTo>
                    <a:pt x="486847" y="122263"/>
                  </a:lnTo>
                  <a:lnTo>
                    <a:pt x="444725" y="149864"/>
                  </a:lnTo>
                  <a:lnTo>
                    <a:pt x="403316" y="178482"/>
                  </a:lnTo>
                  <a:lnTo>
                    <a:pt x="362637" y="208103"/>
                  </a:lnTo>
                  <a:lnTo>
                    <a:pt x="322706" y="238712"/>
                  </a:lnTo>
                  <a:lnTo>
                    <a:pt x="283543" y="270296"/>
                  </a:lnTo>
                  <a:lnTo>
                    <a:pt x="245164" y="302841"/>
                  </a:lnTo>
                  <a:lnTo>
                    <a:pt x="207588" y="336333"/>
                  </a:lnTo>
                  <a:lnTo>
                    <a:pt x="170833" y="370758"/>
                  </a:lnTo>
                  <a:lnTo>
                    <a:pt x="134916" y="406102"/>
                  </a:lnTo>
                  <a:lnTo>
                    <a:pt x="99857" y="442350"/>
                  </a:lnTo>
                  <a:lnTo>
                    <a:pt x="65672" y="479490"/>
                  </a:lnTo>
                  <a:lnTo>
                    <a:pt x="32380" y="517507"/>
                  </a:lnTo>
                  <a:lnTo>
                    <a:pt x="0" y="556387"/>
                  </a:lnTo>
                  <a:lnTo>
                    <a:pt x="1585340" y="1844294"/>
                  </a:lnTo>
                  <a:lnTo>
                    <a:pt x="707517" y="0"/>
                  </a:lnTo>
                  <a:close/>
                </a:path>
              </a:pathLst>
            </a:custGeom>
            <a:solidFill>
              <a:srgbClr val="6FAC46"/>
            </a:solidFill>
          </p:spPr>
          <p:txBody>
            <a:bodyPr wrap="square" lIns="0" tIns="0" rIns="0" bIns="0" rtlCol="0"/>
            <a:lstStyle/>
            <a:p>
              <a:endParaRPr/>
            </a:p>
          </p:txBody>
        </p:sp>
        <p:sp>
          <p:nvSpPr>
            <p:cNvPr id="17" name="object 17"/>
            <p:cNvSpPr/>
            <p:nvPr/>
          </p:nvSpPr>
          <p:spPr>
            <a:xfrm>
              <a:off x="1732788" y="2654554"/>
              <a:ext cx="1585595" cy="1844675"/>
            </a:xfrm>
            <a:custGeom>
              <a:avLst/>
              <a:gdLst/>
              <a:ahLst/>
              <a:cxnLst/>
              <a:rect l="l" t="t" r="r" b="b"/>
              <a:pathLst>
                <a:path w="1585595" h="1844675">
                  <a:moveTo>
                    <a:pt x="0" y="556387"/>
                  </a:moveTo>
                  <a:lnTo>
                    <a:pt x="32380" y="517507"/>
                  </a:lnTo>
                  <a:lnTo>
                    <a:pt x="65672" y="479490"/>
                  </a:lnTo>
                  <a:lnTo>
                    <a:pt x="99857" y="442350"/>
                  </a:lnTo>
                  <a:lnTo>
                    <a:pt x="134916" y="406102"/>
                  </a:lnTo>
                  <a:lnTo>
                    <a:pt x="170833" y="370758"/>
                  </a:lnTo>
                  <a:lnTo>
                    <a:pt x="207588" y="336333"/>
                  </a:lnTo>
                  <a:lnTo>
                    <a:pt x="245164" y="302841"/>
                  </a:lnTo>
                  <a:lnTo>
                    <a:pt x="283543" y="270296"/>
                  </a:lnTo>
                  <a:lnTo>
                    <a:pt x="322706" y="238712"/>
                  </a:lnTo>
                  <a:lnTo>
                    <a:pt x="362637" y="208103"/>
                  </a:lnTo>
                  <a:lnTo>
                    <a:pt x="403316" y="178482"/>
                  </a:lnTo>
                  <a:lnTo>
                    <a:pt x="444725" y="149864"/>
                  </a:lnTo>
                  <a:lnTo>
                    <a:pt x="486847" y="122263"/>
                  </a:lnTo>
                  <a:lnTo>
                    <a:pt x="529664" y="95693"/>
                  </a:lnTo>
                  <a:lnTo>
                    <a:pt x="573158" y="70168"/>
                  </a:lnTo>
                  <a:lnTo>
                    <a:pt x="617309" y="45701"/>
                  </a:lnTo>
                  <a:lnTo>
                    <a:pt x="662102" y="22307"/>
                  </a:lnTo>
                  <a:lnTo>
                    <a:pt x="707517" y="0"/>
                  </a:lnTo>
                  <a:lnTo>
                    <a:pt x="1585340" y="1844294"/>
                  </a:lnTo>
                  <a:lnTo>
                    <a:pt x="0" y="556387"/>
                  </a:lnTo>
                  <a:close/>
                </a:path>
              </a:pathLst>
            </a:custGeom>
            <a:ln w="19050">
              <a:solidFill>
                <a:srgbClr val="FFFFFF"/>
              </a:solidFill>
            </a:ln>
          </p:spPr>
          <p:txBody>
            <a:bodyPr wrap="square" lIns="0" tIns="0" rIns="0" bIns="0" rtlCol="0"/>
            <a:lstStyle/>
            <a:p>
              <a:endParaRPr/>
            </a:p>
          </p:txBody>
        </p:sp>
        <p:sp>
          <p:nvSpPr>
            <p:cNvPr id="18" name="object 18"/>
            <p:cNvSpPr/>
            <p:nvPr/>
          </p:nvSpPr>
          <p:spPr>
            <a:xfrm>
              <a:off x="2440305" y="2456307"/>
              <a:ext cx="878205" cy="2042795"/>
            </a:xfrm>
            <a:custGeom>
              <a:avLst/>
              <a:gdLst/>
              <a:ahLst/>
              <a:cxnLst/>
              <a:rect l="l" t="t" r="r" b="b"/>
              <a:pathLst>
                <a:path w="878204" h="2042795">
                  <a:moveTo>
                    <a:pt x="877823" y="0"/>
                  </a:moveTo>
                  <a:lnTo>
                    <a:pt x="827233" y="625"/>
                  </a:lnTo>
                  <a:lnTo>
                    <a:pt x="776738" y="2500"/>
                  </a:lnTo>
                  <a:lnTo>
                    <a:pt x="726360" y="5618"/>
                  </a:lnTo>
                  <a:lnTo>
                    <a:pt x="676122" y="9975"/>
                  </a:lnTo>
                  <a:lnTo>
                    <a:pt x="626047" y="15565"/>
                  </a:lnTo>
                  <a:lnTo>
                    <a:pt x="576156" y="22384"/>
                  </a:lnTo>
                  <a:lnTo>
                    <a:pt x="526472" y="30427"/>
                  </a:lnTo>
                  <a:lnTo>
                    <a:pt x="477018" y="39689"/>
                  </a:lnTo>
                  <a:lnTo>
                    <a:pt x="427815" y="50164"/>
                  </a:lnTo>
                  <a:lnTo>
                    <a:pt x="378886" y="61849"/>
                  </a:lnTo>
                  <a:lnTo>
                    <a:pt x="330253" y="74737"/>
                  </a:lnTo>
                  <a:lnTo>
                    <a:pt x="281939" y="88824"/>
                  </a:lnTo>
                  <a:lnTo>
                    <a:pt x="233967" y="104105"/>
                  </a:lnTo>
                  <a:lnTo>
                    <a:pt x="186357" y="120575"/>
                  </a:lnTo>
                  <a:lnTo>
                    <a:pt x="139133" y="138230"/>
                  </a:lnTo>
                  <a:lnTo>
                    <a:pt x="92318" y="157063"/>
                  </a:lnTo>
                  <a:lnTo>
                    <a:pt x="45932" y="177070"/>
                  </a:lnTo>
                  <a:lnTo>
                    <a:pt x="0" y="198246"/>
                  </a:lnTo>
                  <a:lnTo>
                    <a:pt x="877823" y="2042540"/>
                  </a:lnTo>
                  <a:lnTo>
                    <a:pt x="877823" y="0"/>
                  </a:lnTo>
                  <a:close/>
                </a:path>
              </a:pathLst>
            </a:custGeom>
            <a:solidFill>
              <a:srgbClr val="254478"/>
            </a:solidFill>
          </p:spPr>
          <p:txBody>
            <a:bodyPr wrap="square" lIns="0" tIns="0" rIns="0" bIns="0" rtlCol="0"/>
            <a:lstStyle/>
            <a:p>
              <a:endParaRPr/>
            </a:p>
          </p:txBody>
        </p:sp>
        <p:sp>
          <p:nvSpPr>
            <p:cNvPr id="19" name="object 19"/>
            <p:cNvSpPr/>
            <p:nvPr/>
          </p:nvSpPr>
          <p:spPr>
            <a:xfrm>
              <a:off x="2440305" y="2456307"/>
              <a:ext cx="878205" cy="2042795"/>
            </a:xfrm>
            <a:custGeom>
              <a:avLst/>
              <a:gdLst/>
              <a:ahLst/>
              <a:cxnLst/>
              <a:rect l="l" t="t" r="r" b="b"/>
              <a:pathLst>
                <a:path w="878204" h="2042795">
                  <a:moveTo>
                    <a:pt x="0" y="198246"/>
                  </a:moveTo>
                  <a:lnTo>
                    <a:pt x="45932" y="177070"/>
                  </a:lnTo>
                  <a:lnTo>
                    <a:pt x="92318" y="157063"/>
                  </a:lnTo>
                  <a:lnTo>
                    <a:pt x="139133" y="138230"/>
                  </a:lnTo>
                  <a:lnTo>
                    <a:pt x="186357" y="120575"/>
                  </a:lnTo>
                  <a:lnTo>
                    <a:pt x="233967" y="104105"/>
                  </a:lnTo>
                  <a:lnTo>
                    <a:pt x="281939" y="88824"/>
                  </a:lnTo>
                  <a:lnTo>
                    <a:pt x="330253" y="74737"/>
                  </a:lnTo>
                  <a:lnTo>
                    <a:pt x="378886" y="61849"/>
                  </a:lnTo>
                  <a:lnTo>
                    <a:pt x="427815" y="50164"/>
                  </a:lnTo>
                  <a:lnTo>
                    <a:pt x="477018" y="39689"/>
                  </a:lnTo>
                  <a:lnTo>
                    <a:pt x="526472" y="30427"/>
                  </a:lnTo>
                  <a:lnTo>
                    <a:pt x="576156" y="22384"/>
                  </a:lnTo>
                  <a:lnTo>
                    <a:pt x="626047" y="15565"/>
                  </a:lnTo>
                  <a:lnTo>
                    <a:pt x="676122" y="9975"/>
                  </a:lnTo>
                  <a:lnTo>
                    <a:pt x="726360" y="5618"/>
                  </a:lnTo>
                  <a:lnTo>
                    <a:pt x="776738" y="2500"/>
                  </a:lnTo>
                  <a:lnTo>
                    <a:pt x="827233" y="625"/>
                  </a:lnTo>
                  <a:lnTo>
                    <a:pt x="877823" y="0"/>
                  </a:lnTo>
                  <a:lnTo>
                    <a:pt x="877823" y="2042540"/>
                  </a:lnTo>
                  <a:lnTo>
                    <a:pt x="0" y="198246"/>
                  </a:lnTo>
                  <a:close/>
                </a:path>
              </a:pathLst>
            </a:custGeom>
            <a:ln w="19050">
              <a:solidFill>
                <a:srgbClr val="FFFFFF"/>
              </a:solidFill>
            </a:ln>
          </p:spPr>
          <p:txBody>
            <a:bodyPr wrap="square" lIns="0" tIns="0" rIns="0" bIns="0" rtlCol="0"/>
            <a:lstStyle/>
            <a:p>
              <a:endParaRPr/>
            </a:p>
          </p:txBody>
        </p:sp>
        <p:sp>
          <p:nvSpPr>
            <p:cNvPr id="20" name="object 20"/>
            <p:cNvSpPr/>
            <p:nvPr/>
          </p:nvSpPr>
          <p:spPr>
            <a:xfrm>
              <a:off x="994930" y="2489580"/>
              <a:ext cx="4827270" cy="3794760"/>
            </a:xfrm>
            <a:custGeom>
              <a:avLst/>
              <a:gdLst/>
              <a:ahLst/>
              <a:cxnLst/>
              <a:rect l="l" t="t" r="r" b="b"/>
              <a:pathLst>
                <a:path w="4827270" h="3794760">
                  <a:moveTo>
                    <a:pt x="749427" y="1879041"/>
                  </a:moveTo>
                  <a:lnTo>
                    <a:pt x="744270" y="1861502"/>
                  </a:lnTo>
                  <a:lnTo>
                    <a:pt x="732904" y="1847215"/>
                  </a:lnTo>
                  <a:lnTo>
                    <a:pt x="716394" y="1838071"/>
                  </a:lnTo>
                  <a:lnTo>
                    <a:pt x="697611" y="1836000"/>
                  </a:lnTo>
                  <a:lnTo>
                    <a:pt x="680097" y="1841119"/>
                  </a:lnTo>
                  <a:lnTo>
                    <a:pt x="665772" y="1852434"/>
                  </a:lnTo>
                  <a:lnTo>
                    <a:pt x="664425" y="1854847"/>
                  </a:lnTo>
                  <a:lnTo>
                    <a:pt x="9626" y="1646682"/>
                  </a:lnTo>
                  <a:lnTo>
                    <a:pt x="0" y="1676908"/>
                  </a:lnTo>
                  <a:lnTo>
                    <a:pt x="654812" y="1885048"/>
                  </a:lnTo>
                  <a:lnTo>
                    <a:pt x="654519" y="1887791"/>
                  </a:lnTo>
                  <a:lnTo>
                    <a:pt x="659688" y="1905317"/>
                  </a:lnTo>
                  <a:lnTo>
                    <a:pt x="671042" y="1919617"/>
                  </a:lnTo>
                  <a:lnTo>
                    <a:pt x="687565" y="1928749"/>
                  </a:lnTo>
                  <a:lnTo>
                    <a:pt x="706335" y="1930831"/>
                  </a:lnTo>
                  <a:lnTo>
                    <a:pt x="723849" y="1925701"/>
                  </a:lnTo>
                  <a:lnTo>
                    <a:pt x="738174" y="1914398"/>
                  </a:lnTo>
                  <a:lnTo>
                    <a:pt x="747026" y="1898523"/>
                  </a:lnTo>
                  <a:lnTo>
                    <a:pt x="747382" y="1897888"/>
                  </a:lnTo>
                  <a:lnTo>
                    <a:pt x="749427" y="1879041"/>
                  </a:lnTo>
                  <a:close/>
                </a:path>
                <a:path w="4827270" h="3794760">
                  <a:moveTo>
                    <a:pt x="941743" y="2836418"/>
                  </a:moveTo>
                  <a:lnTo>
                    <a:pt x="939660" y="2817622"/>
                  </a:lnTo>
                  <a:lnTo>
                    <a:pt x="939368" y="2817114"/>
                  </a:lnTo>
                  <a:lnTo>
                    <a:pt x="930376" y="2801150"/>
                  </a:lnTo>
                  <a:lnTo>
                    <a:pt x="916012" y="2789872"/>
                  </a:lnTo>
                  <a:lnTo>
                    <a:pt x="898486" y="2784805"/>
                  </a:lnTo>
                  <a:lnTo>
                    <a:pt x="879716" y="2786888"/>
                  </a:lnTo>
                  <a:lnTo>
                    <a:pt x="863206" y="2796121"/>
                  </a:lnTo>
                  <a:lnTo>
                    <a:pt x="851916" y="2810484"/>
                  </a:lnTo>
                  <a:lnTo>
                    <a:pt x="846836" y="2828036"/>
                  </a:lnTo>
                  <a:lnTo>
                    <a:pt x="847140" y="2830703"/>
                  </a:lnTo>
                  <a:lnTo>
                    <a:pt x="173685" y="3047365"/>
                  </a:lnTo>
                  <a:lnTo>
                    <a:pt x="183413" y="3077591"/>
                  </a:lnTo>
                  <a:lnTo>
                    <a:pt x="856856" y="2860954"/>
                  </a:lnTo>
                  <a:lnTo>
                    <a:pt x="858177" y="2863316"/>
                  </a:lnTo>
                  <a:lnTo>
                    <a:pt x="872502" y="2874581"/>
                  </a:lnTo>
                  <a:lnTo>
                    <a:pt x="890016" y="2879661"/>
                  </a:lnTo>
                  <a:lnTo>
                    <a:pt x="908799" y="2877566"/>
                  </a:lnTo>
                  <a:lnTo>
                    <a:pt x="925347" y="2868345"/>
                  </a:lnTo>
                  <a:lnTo>
                    <a:pt x="936650" y="2853982"/>
                  </a:lnTo>
                  <a:lnTo>
                    <a:pt x="941743" y="2836418"/>
                  </a:lnTo>
                  <a:close/>
                </a:path>
                <a:path w="4827270" h="3794760">
                  <a:moveTo>
                    <a:pt x="1321130" y="759536"/>
                  </a:moveTo>
                  <a:lnTo>
                    <a:pt x="1319911" y="741299"/>
                  </a:lnTo>
                  <a:lnTo>
                    <a:pt x="1311935" y="724890"/>
                  </a:lnTo>
                  <a:lnTo>
                    <a:pt x="1297800" y="712343"/>
                  </a:lnTo>
                  <a:lnTo>
                    <a:pt x="1279906" y="706285"/>
                  </a:lnTo>
                  <a:lnTo>
                    <a:pt x="1261706" y="707504"/>
                  </a:lnTo>
                  <a:lnTo>
                    <a:pt x="1245311" y="715479"/>
                  </a:lnTo>
                  <a:lnTo>
                    <a:pt x="1243507" y="717511"/>
                  </a:lnTo>
                  <a:lnTo>
                    <a:pt x="582790" y="334391"/>
                  </a:lnTo>
                  <a:lnTo>
                    <a:pt x="566788" y="361823"/>
                  </a:lnTo>
                  <a:lnTo>
                    <a:pt x="1227543" y="745083"/>
                  </a:lnTo>
                  <a:lnTo>
                    <a:pt x="1226705" y="747585"/>
                  </a:lnTo>
                  <a:lnTo>
                    <a:pt x="1227924" y="765810"/>
                  </a:lnTo>
                  <a:lnTo>
                    <a:pt x="1235900" y="782231"/>
                  </a:lnTo>
                  <a:lnTo>
                    <a:pt x="1250048" y="794766"/>
                  </a:lnTo>
                  <a:lnTo>
                    <a:pt x="1267955" y="800836"/>
                  </a:lnTo>
                  <a:lnTo>
                    <a:pt x="1286179" y="799617"/>
                  </a:lnTo>
                  <a:lnTo>
                    <a:pt x="1302588" y="791641"/>
                  </a:lnTo>
                  <a:lnTo>
                    <a:pt x="1315072" y="777494"/>
                  </a:lnTo>
                  <a:lnTo>
                    <a:pt x="1318501" y="767334"/>
                  </a:lnTo>
                  <a:lnTo>
                    <a:pt x="1321130" y="759536"/>
                  </a:lnTo>
                  <a:close/>
                </a:path>
                <a:path w="4827270" h="3794760">
                  <a:moveTo>
                    <a:pt x="3255124" y="31750"/>
                  </a:moveTo>
                  <a:lnTo>
                    <a:pt x="3252711" y="0"/>
                  </a:lnTo>
                  <a:lnTo>
                    <a:pt x="1907235" y="100088"/>
                  </a:lnTo>
                  <a:lnTo>
                    <a:pt x="1906498" y="97459"/>
                  </a:lnTo>
                  <a:lnTo>
                    <a:pt x="1895208" y="83096"/>
                  </a:lnTo>
                  <a:lnTo>
                    <a:pt x="1879333" y="74015"/>
                  </a:lnTo>
                  <a:lnTo>
                    <a:pt x="1860537" y="71628"/>
                  </a:lnTo>
                  <a:lnTo>
                    <a:pt x="1842363" y="76784"/>
                  </a:lnTo>
                  <a:lnTo>
                    <a:pt x="1828038" y="88112"/>
                  </a:lnTo>
                  <a:lnTo>
                    <a:pt x="1818970" y="103962"/>
                  </a:lnTo>
                  <a:lnTo>
                    <a:pt x="1816595" y="122682"/>
                  </a:lnTo>
                  <a:lnTo>
                    <a:pt x="1821675" y="140931"/>
                  </a:lnTo>
                  <a:lnTo>
                    <a:pt x="1832978" y="155282"/>
                  </a:lnTo>
                  <a:lnTo>
                    <a:pt x="1848840" y="164312"/>
                  </a:lnTo>
                  <a:lnTo>
                    <a:pt x="1867649" y="166624"/>
                  </a:lnTo>
                  <a:lnTo>
                    <a:pt x="1885810" y="161544"/>
                  </a:lnTo>
                  <a:lnTo>
                    <a:pt x="1900135" y="150266"/>
                  </a:lnTo>
                  <a:lnTo>
                    <a:pt x="1908873" y="135001"/>
                  </a:lnTo>
                  <a:lnTo>
                    <a:pt x="1909203" y="134429"/>
                  </a:lnTo>
                  <a:lnTo>
                    <a:pt x="1909546" y="131711"/>
                  </a:lnTo>
                  <a:lnTo>
                    <a:pt x="3255124" y="31750"/>
                  </a:lnTo>
                  <a:close/>
                </a:path>
                <a:path w="4827270" h="3794760">
                  <a:moveTo>
                    <a:pt x="3714610" y="3730752"/>
                  </a:moveTo>
                  <a:lnTo>
                    <a:pt x="2329129" y="3730752"/>
                  </a:lnTo>
                  <a:lnTo>
                    <a:pt x="2328595" y="3728097"/>
                  </a:lnTo>
                  <a:lnTo>
                    <a:pt x="2318385" y="3712959"/>
                  </a:lnTo>
                  <a:lnTo>
                    <a:pt x="2303246" y="3702748"/>
                  </a:lnTo>
                  <a:lnTo>
                    <a:pt x="2284717" y="3699002"/>
                  </a:lnTo>
                  <a:lnTo>
                    <a:pt x="2266175" y="3702748"/>
                  </a:lnTo>
                  <a:lnTo>
                    <a:pt x="2251037" y="3712959"/>
                  </a:lnTo>
                  <a:lnTo>
                    <a:pt x="2240826" y="3728097"/>
                  </a:lnTo>
                  <a:lnTo>
                    <a:pt x="2237092" y="3746627"/>
                  </a:lnTo>
                  <a:lnTo>
                    <a:pt x="2240826" y="3765169"/>
                  </a:lnTo>
                  <a:lnTo>
                    <a:pt x="2251037" y="3780307"/>
                  </a:lnTo>
                  <a:lnTo>
                    <a:pt x="2266175" y="3790518"/>
                  </a:lnTo>
                  <a:lnTo>
                    <a:pt x="2284717" y="3794252"/>
                  </a:lnTo>
                  <a:lnTo>
                    <a:pt x="2303246" y="3790518"/>
                  </a:lnTo>
                  <a:lnTo>
                    <a:pt x="2318385" y="3780307"/>
                  </a:lnTo>
                  <a:lnTo>
                    <a:pt x="2328595" y="3765169"/>
                  </a:lnTo>
                  <a:lnTo>
                    <a:pt x="2329129" y="3762502"/>
                  </a:lnTo>
                  <a:lnTo>
                    <a:pt x="3714610" y="3762502"/>
                  </a:lnTo>
                  <a:lnTo>
                    <a:pt x="3714610" y="3730752"/>
                  </a:lnTo>
                  <a:close/>
                </a:path>
                <a:path w="4827270" h="3794760">
                  <a:moveTo>
                    <a:pt x="4455655" y="953770"/>
                  </a:moveTo>
                  <a:lnTo>
                    <a:pt x="4441812" y="925068"/>
                  </a:lnTo>
                  <a:lnTo>
                    <a:pt x="3704679" y="1280680"/>
                  </a:lnTo>
                  <a:lnTo>
                    <a:pt x="3703053" y="1278534"/>
                  </a:lnTo>
                  <a:lnTo>
                    <a:pt x="3687280" y="1269326"/>
                  </a:lnTo>
                  <a:lnTo>
                    <a:pt x="3669207" y="1266710"/>
                  </a:lnTo>
                  <a:lnTo>
                    <a:pt x="3650856" y="1271397"/>
                  </a:lnTo>
                  <a:lnTo>
                    <a:pt x="3635806" y="1282827"/>
                  </a:lnTo>
                  <a:lnTo>
                    <a:pt x="3626599" y="1298600"/>
                  </a:lnTo>
                  <a:lnTo>
                    <a:pt x="3623957" y="1316672"/>
                  </a:lnTo>
                  <a:lnTo>
                    <a:pt x="3628631" y="1335024"/>
                  </a:lnTo>
                  <a:lnTo>
                    <a:pt x="3640048" y="1350060"/>
                  </a:lnTo>
                  <a:lnTo>
                    <a:pt x="3655822" y="1359217"/>
                  </a:lnTo>
                  <a:lnTo>
                    <a:pt x="3673894" y="1361821"/>
                  </a:lnTo>
                  <a:lnTo>
                    <a:pt x="3692258" y="1357122"/>
                  </a:lnTo>
                  <a:lnTo>
                    <a:pt x="3707295" y="1345704"/>
                  </a:lnTo>
                  <a:lnTo>
                    <a:pt x="3716515" y="1329944"/>
                  </a:lnTo>
                  <a:lnTo>
                    <a:pt x="3716718" y="1328547"/>
                  </a:lnTo>
                  <a:lnTo>
                    <a:pt x="3719144" y="1311910"/>
                  </a:lnTo>
                  <a:lnTo>
                    <a:pt x="3718471" y="1309243"/>
                  </a:lnTo>
                  <a:lnTo>
                    <a:pt x="4455655" y="953770"/>
                  </a:lnTo>
                  <a:close/>
                </a:path>
                <a:path w="4827270" h="3794760">
                  <a:moveTo>
                    <a:pt x="4827130" y="3292995"/>
                  </a:moveTo>
                  <a:lnTo>
                    <a:pt x="4823320" y="3261474"/>
                  </a:lnTo>
                  <a:lnTo>
                    <a:pt x="3466871" y="3423513"/>
                  </a:lnTo>
                  <a:lnTo>
                    <a:pt x="3466033" y="3420922"/>
                  </a:lnTo>
                  <a:lnTo>
                    <a:pt x="3454108" y="3407105"/>
                  </a:lnTo>
                  <a:lnTo>
                    <a:pt x="3437890" y="3398774"/>
                  </a:lnTo>
                  <a:lnTo>
                    <a:pt x="3419081" y="3397250"/>
                  </a:lnTo>
                  <a:lnTo>
                    <a:pt x="3401085" y="3403168"/>
                  </a:lnTo>
                  <a:lnTo>
                    <a:pt x="3387242" y="3415093"/>
                  </a:lnTo>
                  <a:lnTo>
                    <a:pt x="3378911" y="3431336"/>
                  </a:lnTo>
                  <a:lnTo>
                    <a:pt x="3377425" y="3450183"/>
                  </a:lnTo>
                  <a:lnTo>
                    <a:pt x="3383292" y="3468154"/>
                  </a:lnTo>
                  <a:lnTo>
                    <a:pt x="3395218" y="3481971"/>
                  </a:lnTo>
                  <a:lnTo>
                    <a:pt x="3411436" y="3490315"/>
                  </a:lnTo>
                  <a:lnTo>
                    <a:pt x="3430257" y="3491827"/>
                  </a:lnTo>
                  <a:lnTo>
                    <a:pt x="3448240" y="3485921"/>
                  </a:lnTo>
                  <a:lnTo>
                    <a:pt x="3462083" y="3473983"/>
                  </a:lnTo>
                  <a:lnTo>
                    <a:pt x="3469106" y="3460292"/>
                  </a:lnTo>
                  <a:lnTo>
                    <a:pt x="3470414" y="3457740"/>
                  </a:lnTo>
                  <a:lnTo>
                    <a:pt x="3470630" y="3455035"/>
                  </a:lnTo>
                  <a:lnTo>
                    <a:pt x="4827130" y="3292995"/>
                  </a:lnTo>
                  <a:close/>
                </a:path>
              </a:pathLst>
            </a:custGeom>
            <a:solidFill>
              <a:srgbClr val="000000"/>
            </a:solidFill>
          </p:spPr>
          <p:txBody>
            <a:bodyPr wrap="square" lIns="0" tIns="0" rIns="0" bIns="0" rtlCol="0"/>
            <a:lstStyle/>
            <a:p>
              <a:endParaRPr/>
            </a:p>
          </p:txBody>
        </p:sp>
      </p:grpSp>
      <p:sp>
        <p:nvSpPr>
          <p:cNvPr id="21" name="object 21"/>
          <p:cNvSpPr/>
          <p:nvPr/>
        </p:nvSpPr>
        <p:spPr>
          <a:xfrm>
            <a:off x="262127" y="666292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4471C4"/>
          </a:solidFill>
        </p:spPr>
        <p:txBody>
          <a:bodyPr wrap="square" lIns="0" tIns="0" rIns="0" bIns="0" rtlCol="0"/>
          <a:lstStyle/>
          <a:p>
            <a:endParaRPr/>
          </a:p>
        </p:txBody>
      </p:sp>
      <p:sp>
        <p:nvSpPr>
          <p:cNvPr id="22" name="object 22"/>
          <p:cNvSpPr txBox="1"/>
          <p:nvPr/>
        </p:nvSpPr>
        <p:spPr>
          <a:xfrm>
            <a:off x="359156" y="6585915"/>
            <a:ext cx="38798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Arial MT"/>
                <a:cs typeface="Arial MT"/>
              </a:rPr>
              <a:t>He</a:t>
            </a:r>
            <a:r>
              <a:rPr sz="1200" spc="-25" dirty="0">
                <a:solidFill>
                  <a:srgbClr val="585858"/>
                </a:solidFill>
                <a:latin typeface="Arial MT"/>
                <a:cs typeface="Arial MT"/>
              </a:rPr>
              <a:t>a</a:t>
            </a:r>
            <a:r>
              <a:rPr sz="1200" spc="-5" dirty="0">
                <a:solidFill>
                  <a:srgbClr val="585858"/>
                </a:solidFill>
                <a:latin typeface="Arial MT"/>
                <a:cs typeface="Arial MT"/>
              </a:rPr>
              <a:t>d</a:t>
            </a:r>
            <a:endParaRPr sz="1200">
              <a:latin typeface="Arial MT"/>
              <a:cs typeface="Arial MT"/>
            </a:endParaRPr>
          </a:p>
        </p:txBody>
      </p:sp>
      <p:sp>
        <p:nvSpPr>
          <p:cNvPr id="23" name="object 23"/>
          <p:cNvSpPr/>
          <p:nvPr/>
        </p:nvSpPr>
        <p:spPr>
          <a:xfrm>
            <a:off x="993647" y="666292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EC7C30"/>
          </a:solidFill>
        </p:spPr>
        <p:txBody>
          <a:bodyPr wrap="square" lIns="0" tIns="0" rIns="0" bIns="0" rtlCol="0"/>
          <a:lstStyle/>
          <a:p>
            <a:endParaRPr/>
          </a:p>
        </p:txBody>
      </p:sp>
      <p:sp>
        <p:nvSpPr>
          <p:cNvPr id="24" name="object 24"/>
          <p:cNvSpPr txBox="1"/>
          <p:nvPr/>
        </p:nvSpPr>
        <p:spPr>
          <a:xfrm>
            <a:off x="1090980" y="6585915"/>
            <a:ext cx="37274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Arial MT"/>
                <a:cs typeface="Arial MT"/>
              </a:rPr>
              <a:t>Neck</a:t>
            </a:r>
            <a:endParaRPr sz="1200">
              <a:latin typeface="Arial MT"/>
              <a:cs typeface="Arial MT"/>
            </a:endParaRPr>
          </a:p>
        </p:txBody>
      </p:sp>
      <p:sp>
        <p:nvSpPr>
          <p:cNvPr id="25" name="object 25"/>
          <p:cNvSpPr/>
          <p:nvPr/>
        </p:nvSpPr>
        <p:spPr>
          <a:xfrm>
            <a:off x="1706879" y="6662928"/>
            <a:ext cx="79375" cy="76200"/>
          </a:xfrm>
          <a:custGeom>
            <a:avLst/>
            <a:gdLst/>
            <a:ahLst/>
            <a:cxnLst/>
            <a:rect l="l" t="t" r="r" b="b"/>
            <a:pathLst>
              <a:path w="79375" h="76200">
                <a:moveTo>
                  <a:pt x="79248" y="0"/>
                </a:moveTo>
                <a:lnTo>
                  <a:pt x="0" y="0"/>
                </a:lnTo>
                <a:lnTo>
                  <a:pt x="0" y="76200"/>
                </a:lnTo>
                <a:lnTo>
                  <a:pt x="79248" y="76200"/>
                </a:lnTo>
                <a:lnTo>
                  <a:pt x="79248" y="0"/>
                </a:lnTo>
                <a:close/>
              </a:path>
            </a:pathLst>
          </a:custGeom>
          <a:solidFill>
            <a:srgbClr val="A4A4A4"/>
          </a:solidFill>
        </p:spPr>
        <p:txBody>
          <a:bodyPr wrap="square" lIns="0" tIns="0" rIns="0" bIns="0" rtlCol="0"/>
          <a:lstStyle/>
          <a:p>
            <a:endParaRPr/>
          </a:p>
        </p:txBody>
      </p:sp>
      <p:sp>
        <p:nvSpPr>
          <p:cNvPr id="26" name="object 26"/>
          <p:cNvSpPr txBox="1"/>
          <p:nvPr/>
        </p:nvSpPr>
        <p:spPr>
          <a:xfrm>
            <a:off x="1805685" y="6585915"/>
            <a:ext cx="42164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Arial MT"/>
                <a:cs typeface="Arial MT"/>
              </a:rPr>
              <a:t>Ch</a:t>
            </a:r>
            <a:r>
              <a:rPr sz="1200" spc="-25" dirty="0">
                <a:solidFill>
                  <a:srgbClr val="585858"/>
                </a:solidFill>
                <a:latin typeface="Arial MT"/>
                <a:cs typeface="Arial MT"/>
              </a:rPr>
              <a:t>e</a:t>
            </a:r>
            <a:r>
              <a:rPr sz="1200" dirty="0">
                <a:solidFill>
                  <a:srgbClr val="585858"/>
                </a:solidFill>
                <a:latin typeface="Arial MT"/>
                <a:cs typeface="Arial MT"/>
              </a:rPr>
              <a:t>st</a:t>
            </a:r>
            <a:endParaRPr sz="1200">
              <a:latin typeface="Arial MT"/>
              <a:cs typeface="Arial MT"/>
            </a:endParaRPr>
          </a:p>
        </p:txBody>
      </p:sp>
      <p:sp>
        <p:nvSpPr>
          <p:cNvPr id="27" name="object 27"/>
          <p:cNvSpPr/>
          <p:nvPr/>
        </p:nvSpPr>
        <p:spPr>
          <a:xfrm>
            <a:off x="2474976" y="666292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FFC000"/>
          </a:solidFill>
        </p:spPr>
        <p:txBody>
          <a:bodyPr wrap="square" lIns="0" tIns="0" rIns="0" bIns="0" rtlCol="0"/>
          <a:lstStyle/>
          <a:p>
            <a:endParaRPr/>
          </a:p>
        </p:txBody>
      </p:sp>
      <p:sp>
        <p:nvSpPr>
          <p:cNvPr id="28" name="object 28"/>
          <p:cNvSpPr txBox="1"/>
          <p:nvPr/>
        </p:nvSpPr>
        <p:spPr>
          <a:xfrm>
            <a:off x="2571369" y="6585915"/>
            <a:ext cx="75882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Arial MT"/>
                <a:cs typeface="Arial MT"/>
              </a:rPr>
              <a:t>Abdonmen</a:t>
            </a:r>
            <a:endParaRPr sz="1200">
              <a:latin typeface="Arial MT"/>
              <a:cs typeface="Arial MT"/>
            </a:endParaRPr>
          </a:p>
        </p:txBody>
      </p:sp>
      <p:sp>
        <p:nvSpPr>
          <p:cNvPr id="29" name="object 29"/>
          <p:cNvSpPr/>
          <p:nvPr/>
        </p:nvSpPr>
        <p:spPr>
          <a:xfrm>
            <a:off x="3578352" y="666292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5B9BD4"/>
          </a:solidFill>
        </p:spPr>
        <p:txBody>
          <a:bodyPr wrap="square" lIns="0" tIns="0" rIns="0" bIns="0" rtlCol="0"/>
          <a:lstStyle/>
          <a:p>
            <a:endParaRPr/>
          </a:p>
        </p:txBody>
      </p:sp>
      <p:sp>
        <p:nvSpPr>
          <p:cNvPr id="30" name="object 30"/>
          <p:cNvSpPr txBox="1"/>
          <p:nvPr/>
        </p:nvSpPr>
        <p:spPr>
          <a:xfrm>
            <a:off x="3675126" y="6585915"/>
            <a:ext cx="43116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Arial MT"/>
                <a:cs typeface="Arial MT"/>
              </a:rPr>
              <a:t>P</a:t>
            </a:r>
            <a:r>
              <a:rPr sz="1200" spc="-5" dirty="0">
                <a:solidFill>
                  <a:srgbClr val="585858"/>
                </a:solidFill>
                <a:latin typeface="Arial MT"/>
                <a:cs typeface="Arial MT"/>
              </a:rPr>
              <a:t>elv</a:t>
            </a:r>
            <a:r>
              <a:rPr sz="1200" spc="-10" dirty="0">
                <a:solidFill>
                  <a:srgbClr val="585858"/>
                </a:solidFill>
                <a:latin typeface="Arial MT"/>
                <a:cs typeface="Arial MT"/>
              </a:rPr>
              <a:t>i</a:t>
            </a:r>
            <a:r>
              <a:rPr sz="1200" dirty="0">
                <a:solidFill>
                  <a:srgbClr val="585858"/>
                </a:solidFill>
                <a:latin typeface="Arial MT"/>
                <a:cs typeface="Arial MT"/>
              </a:rPr>
              <a:t>s</a:t>
            </a:r>
            <a:endParaRPr sz="1200">
              <a:latin typeface="Arial MT"/>
              <a:cs typeface="Arial MT"/>
            </a:endParaRPr>
          </a:p>
        </p:txBody>
      </p:sp>
      <p:sp>
        <p:nvSpPr>
          <p:cNvPr id="31" name="object 31"/>
          <p:cNvSpPr/>
          <p:nvPr/>
        </p:nvSpPr>
        <p:spPr>
          <a:xfrm>
            <a:off x="4349496" y="6662928"/>
            <a:ext cx="79375" cy="76200"/>
          </a:xfrm>
          <a:custGeom>
            <a:avLst/>
            <a:gdLst/>
            <a:ahLst/>
            <a:cxnLst/>
            <a:rect l="l" t="t" r="r" b="b"/>
            <a:pathLst>
              <a:path w="79375" h="76200">
                <a:moveTo>
                  <a:pt x="79248" y="0"/>
                </a:moveTo>
                <a:lnTo>
                  <a:pt x="0" y="0"/>
                </a:lnTo>
                <a:lnTo>
                  <a:pt x="0" y="76200"/>
                </a:lnTo>
                <a:lnTo>
                  <a:pt x="79248" y="76200"/>
                </a:lnTo>
                <a:lnTo>
                  <a:pt x="79248" y="0"/>
                </a:lnTo>
                <a:close/>
              </a:path>
            </a:pathLst>
          </a:custGeom>
          <a:solidFill>
            <a:srgbClr val="6FAC46"/>
          </a:solidFill>
        </p:spPr>
        <p:txBody>
          <a:bodyPr wrap="square" lIns="0" tIns="0" rIns="0" bIns="0" rtlCol="0"/>
          <a:lstStyle/>
          <a:p>
            <a:endParaRPr/>
          </a:p>
        </p:txBody>
      </p:sp>
      <p:sp>
        <p:nvSpPr>
          <p:cNvPr id="32" name="object 32"/>
          <p:cNvSpPr/>
          <p:nvPr/>
        </p:nvSpPr>
        <p:spPr>
          <a:xfrm>
            <a:off x="5977128" y="6662928"/>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254478"/>
          </a:solidFill>
        </p:spPr>
        <p:txBody>
          <a:bodyPr wrap="square" lIns="0" tIns="0" rIns="0" bIns="0" rtlCol="0"/>
          <a:lstStyle/>
          <a:p>
            <a:endParaRPr/>
          </a:p>
        </p:txBody>
      </p:sp>
      <p:sp>
        <p:nvSpPr>
          <p:cNvPr id="33" name="object 33"/>
          <p:cNvSpPr txBox="1"/>
          <p:nvPr/>
        </p:nvSpPr>
        <p:spPr>
          <a:xfrm>
            <a:off x="6076569" y="6585915"/>
            <a:ext cx="7778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Arial MT"/>
                <a:cs typeface="Arial MT"/>
              </a:rPr>
              <a:t>Extremities</a:t>
            </a:r>
            <a:endParaRPr sz="1200">
              <a:latin typeface="Arial MT"/>
              <a:cs typeface="Arial MT"/>
            </a:endParaRPr>
          </a:p>
        </p:txBody>
      </p:sp>
      <p:sp>
        <p:nvSpPr>
          <p:cNvPr id="34" name="object 34"/>
          <p:cNvSpPr txBox="1"/>
          <p:nvPr/>
        </p:nvSpPr>
        <p:spPr>
          <a:xfrm>
            <a:off x="175666" y="2520441"/>
            <a:ext cx="19240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Thoracoabdominal</a:t>
            </a:r>
            <a:endParaRPr sz="1800">
              <a:latin typeface="Arial MT"/>
              <a:cs typeface="Arial MT"/>
            </a:endParaRPr>
          </a:p>
        </p:txBody>
      </p:sp>
      <p:sp>
        <p:nvSpPr>
          <p:cNvPr id="35" name="object 35"/>
          <p:cNvSpPr txBox="1"/>
          <p:nvPr/>
        </p:nvSpPr>
        <p:spPr>
          <a:xfrm>
            <a:off x="388721" y="3951173"/>
            <a:ext cx="63690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P</a:t>
            </a:r>
            <a:r>
              <a:rPr sz="1800" spc="5" dirty="0">
                <a:latin typeface="Arial MT"/>
                <a:cs typeface="Arial MT"/>
              </a:rPr>
              <a:t>el</a:t>
            </a:r>
            <a:r>
              <a:rPr sz="1800" spc="-15" dirty="0">
                <a:latin typeface="Arial MT"/>
                <a:cs typeface="Arial MT"/>
              </a:rPr>
              <a:t>v</a:t>
            </a:r>
            <a:r>
              <a:rPr sz="1800" spc="5" dirty="0">
                <a:latin typeface="Arial MT"/>
                <a:cs typeface="Arial MT"/>
              </a:rPr>
              <a:t>i</a:t>
            </a:r>
            <a:r>
              <a:rPr sz="1800" dirty="0">
                <a:latin typeface="Arial MT"/>
                <a:cs typeface="Arial MT"/>
              </a:rPr>
              <a:t>s</a:t>
            </a:r>
            <a:endParaRPr sz="1800">
              <a:latin typeface="Arial MT"/>
              <a:cs typeface="Arial MT"/>
            </a:endParaRPr>
          </a:p>
        </p:txBody>
      </p:sp>
      <p:sp>
        <p:nvSpPr>
          <p:cNvPr id="36" name="object 36"/>
          <p:cNvSpPr txBox="1"/>
          <p:nvPr/>
        </p:nvSpPr>
        <p:spPr>
          <a:xfrm>
            <a:off x="3826890" y="4025010"/>
            <a:ext cx="4857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36%</a:t>
            </a:r>
            <a:endParaRPr sz="1800">
              <a:latin typeface="Arial MT"/>
              <a:cs typeface="Arial MT"/>
            </a:endParaRPr>
          </a:p>
        </p:txBody>
      </p:sp>
      <p:sp>
        <p:nvSpPr>
          <p:cNvPr id="37" name="object 37"/>
          <p:cNvSpPr txBox="1"/>
          <p:nvPr/>
        </p:nvSpPr>
        <p:spPr>
          <a:xfrm>
            <a:off x="3918330" y="5423712"/>
            <a:ext cx="3587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7%</a:t>
            </a:r>
            <a:endParaRPr sz="1800">
              <a:latin typeface="Arial MT"/>
              <a:cs typeface="Arial MT"/>
            </a:endParaRPr>
          </a:p>
        </p:txBody>
      </p:sp>
      <p:sp>
        <p:nvSpPr>
          <p:cNvPr id="38" name="object 38"/>
          <p:cNvSpPr txBox="1"/>
          <p:nvPr/>
        </p:nvSpPr>
        <p:spPr>
          <a:xfrm>
            <a:off x="2746375" y="2789682"/>
            <a:ext cx="3581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7%</a:t>
            </a:r>
            <a:endParaRPr sz="1800">
              <a:latin typeface="Arial MT"/>
              <a:cs typeface="Arial MT"/>
            </a:endParaRPr>
          </a:p>
        </p:txBody>
      </p:sp>
      <p:sp>
        <p:nvSpPr>
          <p:cNvPr id="39" name="object 39"/>
          <p:cNvSpPr txBox="1"/>
          <p:nvPr/>
        </p:nvSpPr>
        <p:spPr>
          <a:xfrm>
            <a:off x="2232405" y="3318459"/>
            <a:ext cx="35814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7%</a:t>
            </a:r>
            <a:endParaRPr sz="1800">
              <a:latin typeface="Arial MT"/>
              <a:cs typeface="Arial MT"/>
            </a:endParaRPr>
          </a:p>
        </p:txBody>
      </p:sp>
      <p:sp>
        <p:nvSpPr>
          <p:cNvPr id="40" name="object 40"/>
          <p:cNvSpPr txBox="1"/>
          <p:nvPr/>
        </p:nvSpPr>
        <p:spPr>
          <a:xfrm>
            <a:off x="2976117" y="5792825"/>
            <a:ext cx="485775"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14%</a:t>
            </a:r>
            <a:endParaRPr sz="1800">
              <a:latin typeface="Arial MT"/>
              <a:cs typeface="Arial MT"/>
            </a:endParaRPr>
          </a:p>
        </p:txBody>
      </p:sp>
      <p:sp>
        <p:nvSpPr>
          <p:cNvPr id="41" name="object 41"/>
          <p:cNvSpPr txBox="1"/>
          <p:nvPr/>
        </p:nvSpPr>
        <p:spPr>
          <a:xfrm>
            <a:off x="2081910" y="5054346"/>
            <a:ext cx="4857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14%</a:t>
            </a:r>
            <a:endParaRPr sz="1800">
              <a:latin typeface="Arial MT"/>
              <a:cs typeface="Arial MT"/>
            </a:endParaRPr>
          </a:p>
        </p:txBody>
      </p:sp>
      <p:sp>
        <p:nvSpPr>
          <p:cNvPr id="42" name="object 42"/>
          <p:cNvSpPr txBox="1"/>
          <p:nvPr/>
        </p:nvSpPr>
        <p:spPr>
          <a:xfrm>
            <a:off x="1899030" y="4215129"/>
            <a:ext cx="4857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14%</a:t>
            </a:r>
            <a:endParaRPr sz="1800">
              <a:latin typeface="Arial MT"/>
              <a:cs typeface="Arial MT"/>
            </a:endParaRPr>
          </a:p>
        </p:txBody>
      </p:sp>
      <p:pic>
        <p:nvPicPr>
          <p:cNvPr id="43" name="object 43"/>
          <p:cNvPicPr/>
          <p:nvPr/>
        </p:nvPicPr>
        <p:blipFill>
          <a:blip r:embed="rId4" cstate="print"/>
          <a:stretch>
            <a:fillRect/>
          </a:stretch>
        </p:blipFill>
        <p:spPr>
          <a:xfrm>
            <a:off x="6635495" y="4683855"/>
            <a:ext cx="115822" cy="1238408"/>
          </a:xfrm>
          <a:prstGeom prst="rect">
            <a:avLst/>
          </a:prstGeom>
        </p:spPr>
      </p:pic>
      <p:pic>
        <p:nvPicPr>
          <p:cNvPr id="44" name="object 44"/>
          <p:cNvPicPr/>
          <p:nvPr/>
        </p:nvPicPr>
        <p:blipFill>
          <a:blip r:embed="rId4" cstate="print"/>
          <a:stretch>
            <a:fillRect/>
          </a:stretch>
        </p:blipFill>
        <p:spPr>
          <a:xfrm>
            <a:off x="6635495" y="3544104"/>
            <a:ext cx="115822" cy="912070"/>
          </a:xfrm>
          <a:prstGeom prst="rect">
            <a:avLst/>
          </a:prstGeom>
        </p:spPr>
      </p:pic>
      <p:sp>
        <p:nvSpPr>
          <p:cNvPr id="45" name="object 45"/>
          <p:cNvSpPr txBox="1"/>
          <p:nvPr/>
        </p:nvSpPr>
        <p:spPr>
          <a:xfrm>
            <a:off x="5669026" y="3272790"/>
            <a:ext cx="5740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H</a:t>
            </a:r>
            <a:r>
              <a:rPr sz="1800" dirty="0">
                <a:latin typeface="Arial MT"/>
                <a:cs typeface="Arial MT"/>
              </a:rPr>
              <a:t>ea</a:t>
            </a:r>
            <a:r>
              <a:rPr sz="1800" spc="-5" dirty="0">
                <a:latin typeface="Arial MT"/>
                <a:cs typeface="Arial MT"/>
              </a:rPr>
              <a:t>d</a:t>
            </a:r>
            <a:endParaRPr sz="1800">
              <a:latin typeface="Arial MT"/>
              <a:cs typeface="Arial MT"/>
            </a:endParaRPr>
          </a:p>
        </p:txBody>
      </p:sp>
      <p:sp>
        <p:nvSpPr>
          <p:cNvPr id="46" name="object 46"/>
          <p:cNvSpPr txBox="1"/>
          <p:nvPr/>
        </p:nvSpPr>
        <p:spPr>
          <a:xfrm>
            <a:off x="4449317" y="6134506"/>
            <a:ext cx="1283335" cy="659765"/>
          </a:xfrm>
          <a:prstGeom prst="rect">
            <a:avLst/>
          </a:prstGeom>
        </p:spPr>
        <p:txBody>
          <a:bodyPr vert="horz" wrap="square" lIns="0" tIns="12700" rIns="0" bIns="0" rtlCol="0">
            <a:spAutoFit/>
          </a:bodyPr>
          <a:lstStyle/>
          <a:p>
            <a:pPr marL="389255">
              <a:lnSpc>
                <a:spcPct val="100000"/>
              </a:lnSpc>
              <a:spcBef>
                <a:spcPts val="100"/>
              </a:spcBef>
            </a:pPr>
            <a:r>
              <a:rPr sz="1800" dirty="0">
                <a:latin typeface="Arial MT"/>
                <a:cs typeface="Arial MT"/>
              </a:rPr>
              <a:t>Chest</a:t>
            </a:r>
            <a:endParaRPr sz="1800">
              <a:latin typeface="Arial MT"/>
              <a:cs typeface="Arial MT"/>
            </a:endParaRPr>
          </a:p>
          <a:p>
            <a:pPr marL="12700">
              <a:lnSpc>
                <a:spcPct val="100000"/>
              </a:lnSpc>
              <a:spcBef>
                <a:spcPts val="1395"/>
              </a:spcBef>
            </a:pPr>
            <a:r>
              <a:rPr sz="1200" spc="-5" dirty="0">
                <a:solidFill>
                  <a:srgbClr val="585858"/>
                </a:solidFill>
                <a:latin typeface="Arial MT"/>
                <a:cs typeface="Arial MT"/>
              </a:rPr>
              <a:t>Thoracoabdominal</a:t>
            </a:r>
            <a:endParaRPr sz="1200">
              <a:latin typeface="Arial MT"/>
              <a:cs typeface="Arial MT"/>
            </a:endParaRPr>
          </a:p>
        </p:txBody>
      </p:sp>
      <p:sp>
        <p:nvSpPr>
          <p:cNvPr id="47" name="object 47"/>
          <p:cNvSpPr txBox="1"/>
          <p:nvPr/>
        </p:nvSpPr>
        <p:spPr>
          <a:xfrm>
            <a:off x="6007734" y="5608116"/>
            <a:ext cx="54800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Ne</a:t>
            </a:r>
            <a:r>
              <a:rPr sz="1800" spc="5" dirty="0">
                <a:latin typeface="Arial MT"/>
                <a:cs typeface="Arial MT"/>
              </a:rPr>
              <a:t>c</a:t>
            </a:r>
            <a:r>
              <a:rPr sz="1800" dirty="0">
                <a:latin typeface="Arial MT"/>
                <a:cs typeface="Arial MT"/>
              </a:rPr>
              <a:t>k</a:t>
            </a:r>
            <a:endParaRPr sz="1800">
              <a:latin typeface="Arial MT"/>
              <a:cs typeface="Arial MT"/>
            </a:endParaRPr>
          </a:p>
        </p:txBody>
      </p:sp>
      <p:sp>
        <p:nvSpPr>
          <p:cNvPr id="48" name="object 48"/>
          <p:cNvSpPr txBox="1"/>
          <p:nvPr/>
        </p:nvSpPr>
        <p:spPr>
          <a:xfrm>
            <a:off x="193344" y="5417616"/>
            <a:ext cx="931544"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Abdomen</a:t>
            </a:r>
            <a:endParaRPr sz="1800">
              <a:latin typeface="Calibri"/>
              <a:cs typeface="Calibri"/>
            </a:endParaRPr>
          </a:p>
        </p:txBody>
      </p:sp>
      <p:sp>
        <p:nvSpPr>
          <p:cNvPr id="49" name="object 49"/>
          <p:cNvSpPr txBox="1"/>
          <p:nvPr/>
        </p:nvSpPr>
        <p:spPr>
          <a:xfrm>
            <a:off x="764235" y="1944890"/>
            <a:ext cx="5109210" cy="690880"/>
          </a:xfrm>
          <a:prstGeom prst="rect">
            <a:avLst/>
          </a:prstGeom>
        </p:spPr>
        <p:txBody>
          <a:bodyPr vert="horz" wrap="square" lIns="0" tIns="69215" rIns="0" bIns="0" rtlCol="0">
            <a:spAutoFit/>
          </a:bodyPr>
          <a:lstStyle/>
          <a:p>
            <a:pPr marL="12700">
              <a:lnSpc>
                <a:spcPct val="100000"/>
              </a:lnSpc>
              <a:spcBef>
                <a:spcPts val="545"/>
              </a:spcBef>
            </a:pPr>
            <a:r>
              <a:rPr sz="1850" spc="-80" dirty="0">
                <a:solidFill>
                  <a:srgbClr val="585858"/>
                </a:solidFill>
                <a:latin typeface="Arial MT"/>
                <a:cs typeface="Arial MT"/>
              </a:rPr>
              <a:t>F</a:t>
            </a:r>
            <a:r>
              <a:rPr sz="1850" spc="-135" dirty="0">
                <a:solidFill>
                  <a:srgbClr val="585858"/>
                </a:solidFill>
                <a:latin typeface="Arial MT"/>
                <a:cs typeface="Arial MT"/>
              </a:rPr>
              <a:t>A</a:t>
            </a:r>
            <a:r>
              <a:rPr sz="1850" spc="-150" dirty="0">
                <a:solidFill>
                  <a:srgbClr val="585858"/>
                </a:solidFill>
                <a:latin typeface="Arial MT"/>
                <a:cs typeface="Arial MT"/>
              </a:rPr>
              <a:t>T</a:t>
            </a:r>
            <a:r>
              <a:rPr sz="1850" spc="10" dirty="0">
                <a:solidFill>
                  <a:srgbClr val="585858"/>
                </a:solidFill>
                <a:latin typeface="Arial MT"/>
                <a:cs typeface="Arial MT"/>
              </a:rPr>
              <a:t>AL</a:t>
            </a:r>
            <a:r>
              <a:rPr sz="1850" spc="-95" dirty="0">
                <a:solidFill>
                  <a:srgbClr val="585858"/>
                </a:solidFill>
                <a:latin typeface="Arial MT"/>
                <a:cs typeface="Arial MT"/>
              </a:rPr>
              <a:t> </a:t>
            </a:r>
            <a:r>
              <a:rPr sz="1850" spc="10" dirty="0">
                <a:solidFill>
                  <a:srgbClr val="585858"/>
                </a:solidFill>
                <a:latin typeface="Arial MT"/>
                <a:cs typeface="Arial MT"/>
              </a:rPr>
              <a:t>PE</a:t>
            </a:r>
            <a:r>
              <a:rPr sz="1850" spc="5" dirty="0">
                <a:solidFill>
                  <a:srgbClr val="585858"/>
                </a:solidFill>
                <a:latin typeface="Arial MT"/>
                <a:cs typeface="Arial MT"/>
              </a:rPr>
              <a:t>N</a:t>
            </a:r>
            <a:r>
              <a:rPr sz="1850" spc="10" dirty="0">
                <a:solidFill>
                  <a:srgbClr val="585858"/>
                </a:solidFill>
                <a:latin typeface="Arial MT"/>
                <a:cs typeface="Arial MT"/>
              </a:rPr>
              <a:t>E</a:t>
            </a:r>
            <a:r>
              <a:rPr sz="1850" spc="-10" dirty="0">
                <a:solidFill>
                  <a:srgbClr val="585858"/>
                </a:solidFill>
                <a:latin typeface="Arial MT"/>
                <a:cs typeface="Arial MT"/>
              </a:rPr>
              <a:t>T</a:t>
            </a:r>
            <a:r>
              <a:rPr sz="1850" spc="5" dirty="0">
                <a:solidFill>
                  <a:srgbClr val="585858"/>
                </a:solidFill>
                <a:latin typeface="Arial MT"/>
                <a:cs typeface="Arial MT"/>
              </a:rPr>
              <a:t>R</a:t>
            </a:r>
            <a:r>
              <a:rPr sz="1850" spc="-135" dirty="0">
                <a:solidFill>
                  <a:srgbClr val="585858"/>
                </a:solidFill>
                <a:latin typeface="Arial MT"/>
                <a:cs typeface="Arial MT"/>
              </a:rPr>
              <a:t>A</a:t>
            </a:r>
            <a:r>
              <a:rPr sz="1850" spc="-5" dirty="0">
                <a:solidFill>
                  <a:srgbClr val="585858"/>
                </a:solidFill>
                <a:latin typeface="Arial MT"/>
                <a:cs typeface="Arial MT"/>
              </a:rPr>
              <a:t>T</a:t>
            </a:r>
            <a:r>
              <a:rPr sz="1850" spc="10" dirty="0">
                <a:solidFill>
                  <a:srgbClr val="585858"/>
                </a:solidFill>
                <a:latin typeface="Arial MT"/>
                <a:cs typeface="Arial MT"/>
              </a:rPr>
              <a:t>I</a:t>
            </a:r>
            <a:r>
              <a:rPr sz="1850" spc="5" dirty="0">
                <a:solidFill>
                  <a:srgbClr val="585858"/>
                </a:solidFill>
                <a:latin typeface="Arial MT"/>
                <a:cs typeface="Arial MT"/>
              </a:rPr>
              <a:t>N</a:t>
            </a:r>
            <a:r>
              <a:rPr sz="1850" spc="15" dirty="0">
                <a:solidFill>
                  <a:srgbClr val="585858"/>
                </a:solidFill>
                <a:latin typeface="Arial MT"/>
                <a:cs typeface="Arial MT"/>
              </a:rPr>
              <a:t>G</a:t>
            </a:r>
            <a:r>
              <a:rPr sz="1850" spc="-5" dirty="0">
                <a:solidFill>
                  <a:srgbClr val="585858"/>
                </a:solidFill>
                <a:latin typeface="Arial MT"/>
                <a:cs typeface="Arial MT"/>
              </a:rPr>
              <a:t> </a:t>
            </a:r>
            <a:r>
              <a:rPr sz="1850" spc="10" dirty="0">
                <a:solidFill>
                  <a:srgbClr val="585858"/>
                </a:solidFill>
                <a:latin typeface="Arial MT"/>
                <a:cs typeface="Arial MT"/>
              </a:rPr>
              <a:t>I</a:t>
            </a:r>
            <a:r>
              <a:rPr sz="1850" spc="5" dirty="0">
                <a:solidFill>
                  <a:srgbClr val="585858"/>
                </a:solidFill>
                <a:latin typeface="Arial MT"/>
                <a:cs typeface="Arial MT"/>
              </a:rPr>
              <a:t>N</a:t>
            </a:r>
            <a:r>
              <a:rPr sz="1850" spc="10" dirty="0">
                <a:solidFill>
                  <a:srgbClr val="585858"/>
                </a:solidFill>
                <a:latin typeface="Arial MT"/>
                <a:cs typeface="Arial MT"/>
              </a:rPr>
              <a:t>J</a:t>
            </a:r>
            <a:r>
              <a:rPr sz="1850" spc="5" dirty="0">
                <a:solidFill>
                  <a:srgbClr val="585858"/>
                </a:solidFill>
                <a:latin typeface="Arial MT"/>
                <a:cs typeface="Arial MT"/>
              </a:rPr>
              <a:t>UR</a:t>
            </a:r>
            <a:r>
              <a:rPr sz="1850" spc="10" dirty="0">
                <a:solidFill>
                  <a:srgbClr val="585858"/>
                </a:solidFill>
                <a:latin typeface="Arial MT"/>
                <a:cs typeface="Arial MT"/>
              </a:rPr>
              <a:t>IES</a:t>
            </a:r>
            <a:r>
              <a:rPr sz="1850" spc="-35" dirty="0">
                <a:solidFill>
                  <a:srgbClr val="585858"/>
                </a:solidFill>
                <a:latin typeface="Arial MT"/>
                <a:cs typeface="Arial MT"/>
              </a:rPr>
              <a:t> </a:t>
            </a:r>
            <a:r>
              <a:rPr sz="1850" spc="15" dirty="0">
                <a:solidFill>
                  <a:srgbClr val="585858"/>
                </a:solidFill>
                <a:latin typeface="Arial MT"/>
                <a:cs typeface="Arial MT"/>
              </a:rPr>
              <a:t>M</a:t>
            </a:r>
            <a:r>
              <a:rPr sz="1850" spc="20" dirty="0">
                <a:solidFill>
                  <a:srgbClr val="585858"/>
                </a:solidFill>
                <a:latin typeface="Arial MT"/>
                <a:cs typeface="Arial MT"/>
              </a:rPr>
              <a:t>OG</a:t>
            </a:r>
            <a:r>
              <a:rPr sz="1850" spc="10" dirty="0">
                <a:solidFill>
                  <a:srgbClr val="585858"/>
                </a:solidFill>
                <a:latin typeface="Arial MT"/>
                <a:cs typeface="Arial MT"/>
              </a:rPr>
              <a:t>A</a:t>
            </a:r>
            <a:r>
              <a:rPr sz="1850" spc="5" dirty="0">
                <a:solidFill>
                  <a:srgbClr val="585858"/>
                </a:solidFill>
                <a:latin typeface="Arial MT"/>
                <a:cs typeface="Arial MT"/>
              </a:rPr>
              <a:t>D</a:t>
            </a:r>
            <a:r>
              <a:rPr sz="1850" spc="10" dirty="0">
                <a:solidFill>
                  <a:srgbClr val="585858"/>
                </a:solidFill>
                <a:latin typeface="Arial MT"/>
                <a:cs typeface="Arial MT"/>
              </a:rPr>
              <a:t>IS</a:t>
            </a:r>
            <a:r>
              <a:rPr sz="1850" spc="5" dirty="0">
                <a:solidFill>
                  <a:srgbClr val="585858"/>
                </a:solidFill>
                <a:latin typeface="Arial MT"/>
                <a:cs typeface="Arial MT"/>
              </a:rPr>
              <a:t>H</a:t>
            </a:r>
            <a:r>
              <a:rPr sz="1850" spc="15" dirty="0">
                <a:solidFill>
                  <a:srgbClr val="585858"/>
                </a:solidFill>
                <a:latin typeface="Arial MT"/>
                <a:cs typeface="Arial MT"/>
              </a:rPr>
              <a:t>U</a:t>
            </a:r>
            <a:endParaRPr sz="1850">
              <a:latin typeface="Arial MT"/>
              <a:cs typeface="Arial MT"/>
            </a:endParaRPr>
          </a:p>
          <a:p>
            <a:pPr marR="217170" algn="r">
              <a:lnSpc>
                <a:spcPct val="100000"/>
              </a:lnSpc>
              <a:spcBef>
                <a:spcPts val="409"/>
              </a:spcBef>
            </a:pPr>
            <a:r>
              <a:rPr sz="1800" spc="-5" dirty="0">
                <a:latin typeface="Arial MT"/>
                <a:cs typeface="Arial MT"/>
              </a:rPr>
              <a:t>Extremities</a:t>
            </a:r>
            <a:endParaRPr sz="1800">
              <a:latin typeface="Arial MT"/>
              <a:cs typeface="Arial MT"/>
            </a:endParaRPr>
          </a:p>
        </p:txBody>
      </p:sp>
      <p:sp>
        <p:nvSpPr>
          <p:cNvPr id="50" name="object 50"/>
          <p:cNvSpPr txBox="1"/>
          <p:nvPr/>
        </p:nvSpPr>
        <p:spPr>
          <a:xfrm>
            <a:off x="6831330" y="2332736"/>
            <a:ext cx="5032375" cy="3661410"/>
          </a:xfrm>
          <a:prstGeom prst="rect">
            <a:avLst/>
          </a:prstGeom>
        </p:spPr>
        <p:txBody>
          <a:bodyPr vert="horz" wrap="square" lIns="0" tIns="13335" rIns="0" bIns="0" rtlCol="0">
            <a:spAutoFit/>
          </a:bodyPr>
          <a:lstStyle/>
          <a:p>
            <a:pPr marL="12700">
              <a:lnSpc>
                <a:spcPct val="100000"/>
              </a:lnSpc>
              <a:spcBef>
                <a:spcPts val="105"/>
              </a:spcBef>
            </a:pPr>
            <a:r>
              <a:rPr sz="2200" b="1" dirty="0">
                <a:latin typeface="Arial"/>
                <a:cs typeface="Arial"/>
              </a:rPr>
              <a:t>22%</a:t>
            </a:r>
            <a:r>
              <a:rPr sz="2200" b="1" spc="-20" dirty="0">
                <a:latin typeface="Arial"/>
                <a:cs typeface="Arial"/>
              </a:rPr>
              <a:t> </a:t>
            </a:r>
            <a:r>
              <a:rPr sz="2200" dirty="0">
                <a:latin typeface="Arial MT"/>
                <a:cs typeface="Arial MT"/>
              </a:rPr>
              <a:t>of</a:t>
            </a:r>
            <a:r>
              <a:rPr sz="2200" spc="-20" dirty="0">
                <a:latin typeface="Arial MT"/>
                <a:cs typeface="Arial MT"/>
              </a:rPr>
              <a:t> </a:t>
            </a:r>
            <a:r>
              <a:rPr sz="2200" dirty="0">
                <a:latin typeface="Arial MT"/>
                <a:cs typeface="Arial MT"/>
              </a:rPr>
              <a:t>these</a:t>
            </a:r>
            <a:r>
              <a:rPr sz="2200" spc="-30" dirty="0">
                <a:latin typeface="Arial MT"/>
                <a:cs typeface="Arial MT"/>
              </a:rPr>
              <a:t> </a:t>
            </a:r>
            <a:r>
              <a:rPr sz="2200" spc="-5" dirty="0">
                <a:latin typeface="Arial MT"/>
                <a:cs typeface="Arial MT"/>
              </a:rPr>
              <a:t>casualty’s</a:t>
            </a:r>
            <a:r>
              <a:rPr sz="2200" spc="5" dirty="0">
                <a:latin typeface="Arial MT"/>
                <a:cs typeface="Arial MT"/>
              </a:rPr>
              <a:t> </a:t>
            </a:r>
            <a:r>
              <a:rPr sz="2200" spc="-5" dirty="0">
                <a:latin typeface="Arial MT"/>
                <a:cs typeface="Arial MT"/>
              </a:rPr>
              <a:t>died</a:t>
            </a:r>
            <a:r>
              <a:rPr sz="2200" spc="-10" dirty="0">
                <a:latin typeface="Arial MT"/>
                <a:cs typeface="Arial MT"/>
              </a:rPr>
              <a:t> </a:t>
            </a:r>
            <a:r>
              <a:rPr sz="2200" spc="10" dirty="0">
                <a:latin typeface="Arial MT"/>
                <a:cs typeface="Arial MT"/>
              </a:rPr>
              <a:t>from</a:t>
            </a:r>
            <a:endParaRPr sz="2200">
              <a:latin typeface="Arial MT"/>
              <a:cs typeface="Arial MT"/>
            </a:endParaRPr>
          </a:p>
          <a:p>
            <a:pPr marL="12700">
              <a:lnSpc>
                <a:spcPct val="100000"/>
              </a:lnSpc>
              <a:spcBef>
                <a:spcPts val="5"/>
              </a:spcBef>
            </a:pPr>
            <a:r>
              <a:rPr sz="2200" b="1" spc="-5" dirty="0">
                <a:latin typeface="Arial"/>
                <a:cs typeface="Arial"/>
              </a:rPr>
              <a:t>UNCONTROLLED </a:t>
            </a:r>
            <a:r>
              <a:rPr sz="2200" b="1" spc="-10" dirty="0">
                <a:latin typeface="Arial"/>
                <a:cs typeface="Arial"/>
              </a:rPr>
              <a:t>HEMORRHAGE</a:t>
            </a:r>
            <a:r>
              <a:rPr sz="2200" b="1" spc="25" dirty="0">
                <a:latin typeface="Arial"/>
                <a:cs typeface="Arial"/>
              </a:rPr>
              <a:t> </a:t>
            </a:r>
            <a:r>
              <a:rPr sz="2200" spc="-5" dirty="0">
                <a:latin typeface="Arial MT"/>
                <a:cs typeface="Arial MT"/>
              </a:rPr>
              <a:t>in</a:t>
            </a:r>
            <a:endParaRPr sz="2200">
              <a:latin typeface="Arial MT"/>
              <a:cs typeface="Arial MT"/>
            </a:endParaRPr>
          </a:p>
          <a:p>
            <a:pPr marL="12700">
              <a:lnSpc>
                <a:spcPct val="100000"/>
              </a:lnSpc>
            </a:pPr>
            <a:r>
              <a:rPr sz="2200" spc="-5" dirty="0">
                <a:latin typeface="Arial MT"/>
                <a:cs typeface="Arial MT"/>
              </a:rPr>
              <a:t>Mogadishu</a:t>
            </a:r>
            <a:endParaRPr sz="2200">
              <a:latin typeface="Arial MT"/>
              <a:cs typeface="Arial MT"/>
            </a:endParaRPr>
          </a:p>
          <a:p>
            <a:pPr marL="12700" marR="98425">
              <a:lnSpc>
                <a:spcPct val="100000"/>
              </a:lnSpc>
              <a:spcBef>
                <a:spcPts val="1105"/>
              </a:spcBef>
            </a:pPr>
            <a:r>
              <a:rPr sz="2200" b="1" spc="-10" dirty="0">
                <a:latin typeface="Arial"/>
                <a:cs typeface="Arial"/>
              </a:rPr>
              <a:t>HEMORRHAGE</a:t>
            </a:r>
            <a:r>
              <a:rPr sz="2200" b="1" spc="25" dirty="0">
                <a:latin typeface="Arial"/>
                <a:cs typeface="Arial"/>
              </a:rPr>
              <a:t> </a:t>
            </a:r>
            <a:r>
              <a:rPr sz="2200" spc="-5" dirty="0">
                <a:latin typeface="Arial MT"/>
                <a:cs typeface="Arial MT"/>
              </a:rPr>
              <a:t>is</a:t>
            </a:r>
            <a:r>
              <a:rPr sz="2200" spc="5" dirty="0">
                <a:latin typeface="Arial MT"/>
                <a:cs typeface="Arial MT"/>
              </a:rPr>
              <a:t> the</a:t>
            </a:r>
            <a:r>
              <a:rPr sz="2200" spc="-20" dirty="0">
                <a:latin typeface="Arial MT"/>
                <a:cs typeface="Arial MT"/>
              </a:rPr>
              <a:t> </a:t>
            </a:r>
            <a:r>
              <a:rPr sz="2200" spc="-5" dirty="0">
                <a:latin typeface="Arial MT"/>
                <a:cs typeface="Arial MT"/>
              </a:rPr>
              <a:t>leading</a:t>
            </a:r>
            <a:r>
              <a:rPr sz="2200" spc="25" dirty="0">
                <a:latin typeface="Arial MT"/>
                <a:cs typeface="Arial MT"/>
              </a:rPr>
              <a:t> </a:t>
            </a:r>
            <a:r>
              <a:rPr sz="2200" dirty="0">
                <a:latin typeface="Arial MT"/>
                <a:cs typeface="Arial MT"/>
              </a:rPr>
              <a:t>cause</a:t>
            </a:r>
            <a:r>
              <a:rPr sz="2200" spc="-20" dirty="0">
                <a:latin typeface="Arial MT"/>
                <a:cs typeface="Arial MT"/>
              </a:rPr>
              <a:t> </a:t>
            </a:r>
            <a:r>
              <a:rPr sz="2200" dirty="0">
                <a:latin typeface="Arial MT"/>
                <a:cs typeface="Arial MT"/>
              </a:rPr>
              <a:t>of </a:t>
            </a:r>
            <a:r>
              <a:rPr sz="2200" spc="-595" dirty="0">
                <a:latin typeface="Arial MT"/>
                <a:cs typeface="Arial MT"/>
              </a:rPr>
              <a:t> </a:t>
            </a:r>
            <a:r>
              <a:rPr sz="2200" dirty="0">
                <a:latin typeface="Arial MT"/>
                <a:cs typeface="Arial MT"/>
              </a:rPr>
              <a:t>combat</a:t>
            </a:r>
            <a:r>
              <a:rPr sz="2200" spc="-10" dirty="0">
                <a:latin typeface="Arial MT"/>
                <a:cs typeface="Arial MT"/>
              </a:rPr>
              <a:t> </a:t>
            </a:r>
            <a:r>
              <a:rPr sz="2200" dirty="0">
                <a:latin typeface="Arial MT"/>
                <a:cs typeface="Arial MT"/>
              </a:rPr>
              <a:t>death</a:t>
            </a:r>
            <a:r>
              <a:rPr sz="2200" spc="-10" dirty="0">
                <a:latin typeface="Arial MT"/>
                <a:cs typeface="Arial MT"/>
              </a:rPr>
              <a:t> when</a:t>
            </a:r>
            <a:r>
              <a:rPr sz="2200" spc="30" dirty="0">
                <a:latin typeface="Arial MT"/>
                <a:cs typeface="Arial MT"/>
              </a:rPr>
              <a:t> </a:t>
            </a:r>
            <a:r>
              <a:rPr sz="2200" spc="-5" dirty="0">
                <a:latin typeface="Arial MT"/>
                <a:cs typeface="Arial MT"/>
              </a:rPr>
              <a:t>evacuation</a:t>
            </a:r>
            <a:r>
              <a:rPr sz="2200" dirty="0">
                <a:latin typeface="Arial MT"/>
                <a:cs typeface="Arial MT"/>
              </a:rPr>
              <a:t> is </a:t>
            </a:r>
            <a:r>
              <a:rPr sz="2200" spc="5" dirty="0">
                <a:latin typeface="Arial MT"/>
                <a:cs typeface="Arial MT"/>
              </a:rPr>
              <a:t> </a:t>
            </a:r>
            <a:r>
              <a:rPr sz="2200" spc="-5" dirty="0">
                <a:latin typeface="Arial MT"/>
                <a:cs typeface="Arial MT"/>
              </a:rPr>
              <a:t>delayed</a:t>
            </a:r>
            <a:r>
              <a:rPr sz="2200" spc="20" dirty="0">
                <a:latin typeface="Arial MT"/>
                <a:cs typeface="Arial MT"/>
              </a:rPr>
              <a:t> </a:t>
            </a:r>
            <a:r>
              <a:rPr sz="2200" spc="10" dirty="0">
                <a:latin typeface="Arial MT"/>
                <a:cs typeface="Arial MT"/>
              </a:rPr>
              <a:t>for</a:t>
            </a:r>
            <a:r>
              <a:rPr sz="2200" spc="-40" dirty="0">
                <a:latin typeface="Arial MT"/>
                <a:cs typeface="Arial MT"/>
              </a:rPr>
              <a:t> </a:t>
            </a:r>
            <a:r>
              <a:rPr sz="2200" spc="5" dirty="0">
                <a:latin typeface="Arial MT"/>
                <a:cs typeface="Arial MT"/>
              </a:rPr>
              <a:t>more</a:t>
            </a:r>
            <a:r>
              <a:rPr sz="2200" spc="-15" dirty="0">
                <a:latin typeface="Arial MT"/>
                <a:cs typeface="Arial MT"/>
              </a:rPr>
              <a:t> </a:t>
            </a:r>
            <a:r>
              <a:rPr sz="2200" dirty="0">
                <a:latin typeface="Arial MT"/>
                <a:cs typeface="Arial MT"/>
              </a:rPr>
              <a:t>than</a:t>
            </a:r>
            <a:r>
              <a:rPr sz="2200" spc="-5" dirty="0">
                <a:latin typeface="Arial MT"/>
                <a:cs typeface="Arial MT"/>
              </a:rPr>
              <a:t> </a:t>
            </a:r>
            <a:r>
              <a:rPr sz="2200" b="1" dirty="0">
                <a:latin typeface="Arial"/>
                <a:cs typeface="Arial"/>
              </a:rPr>
              <a:t>6</a:t>
            </a:r>
            <a:r>
              <a:rPr sz="2200" b="1" spc="-25" dirty="0">
                <a:latin typeface="Arial"/>
                <a:cs typeface="Arial"/>
              </a:rPr>
              <a:t> </a:t>
            </a:r>
            <a:r>
              <a:rPr sz="2200" b="1" dirty="0">
                <a:latin typeface="Arial"/>
                <a:cs typeface="Arial"/>
              </a:rPr>
              <a:t>hours</a:t>
            </a:r>
            <a:endParaRPr sz="2200">
              <a:latin typeface="Arial"/>
              <a:cs typeface="Arial"/>
            </a:endParaRPr>
          </a:p>
          <a:p>
            <a:pPr marL="12700" marR="5080">
              <a:lnSpc>
                <a:spcPct val="100000"/>
              </a:lnSpc>
              <a:spcBef>
                <a:spcPts val="1105"/>
              </a:spcBef>
            </a:pPr>
            <a:r>
              <a:rPr sz="2200" spc="5" dirty="0">
                <a:latin typeface="Arial MT"/>
                <a:cs typeface="Arial MT"/>
              </a:rPr>
              <a:t>Though </a:t>
            </a:r>
            <a:r>
              <a:rPr sz="2200" dirty="0">
                <a:latin typeface="Arial MT"/>
                <a:cs typeface="Arial MT"/>
              </a:rPr>
              <a:t>upgrades </a:t>
            </a:r>
            <a:r>
              <a:rPr sz="2200" spc="-5" dirty="0">
                <a:latin typeface="Arial MT"/>
                <a:cs typeface="Arial MT"/>
              </a:rPr>
              <a:t>in </a:t>
            </a:r>
            <a:r>
              <a:rPr sz="2200" dirty="0">
                <a:latin typeface="Arial MT"/>
                <a:cs typeface="Arial MT"/>
              </a:rPr>
              <a:t>body </a:t>
            </a:r>
            <a:r>
              <a:rPr sz="2200" spc="5" dirty="0">
                <a:latin typeface="Arial MT"/>
                <a:cs typeface="Arial MT"/>
              </a:rPr>
              <a:t>armor </a:t>
            </a:r>
            <a:r>
              <a:rPr sz="2200" spc="-5" dirty="0">
                <a:latin typeface="Arial MT"/>
                <a:cs typeface="Arial MT"/>
              </a:rPr>
              <a:t>helped </a:t>
            </a:r>
            <a:r>
              <a:rPr sz="2200" dirty="0">
                <a:latin typeface="Arial MT"/>
                <a:cs typeface="Arial MT"/>
              </a:rPr>
              <a:t> protect</a:t>
            </a:r>
            <a:r>
              <a:rPr sz="2200" spc="15" dirty="0">
                <a:latin typeface="Arial MT"/>
                <a:cs typeface="Arial MT"/>
              </a:rPr>
              <a:t> </a:t>
            </a:r>
            <a:r>
              <a:rPr sz="2200" dirty="0">
                <a:latin typeface="Arial MT"/>
                <a:cs typeface="Arial MT"/>
              </a:rPr>
              <a:t>those</a:t>
            </a:r>
            <a:r>
              <a:rPr sz="2200" spc="25" dirty="0">
                <a:latin typeface="Arial MT"/>
                <a:cs typeface="Arial MT"/>
              </a:rPr>
              <a:t> </a:t>
            </a:r>
            <a:r>
              <a:rPr sz="2200" dirty="0">
                <a:latin typeface="Arial MT"/>
                <a:cs typeface="Arial MT"/>
              </a:rPr>
              <a:t>that</a:t>
            </a:r>
            <a:r>
              <a:rPr sz="2200" spc="40" dirty="0">
                <a:latin typeface="Arial MT"/>
                <a:cs typeface="Arial MT"/>
              </a:rPr>
              <a:t> </a:t>
            </a:r>
            <a:r>
              <a:rPr sz="2200" spc="-5" dirty="0">
                <a:latin typeface="Arial MT"/>
                <a:cs typeface="Arial MT"/>
              </a:rPr>
              <a:t>were</a:t>
            </a:r>
            <a:r>
              <a:rPr sz="2200" spc="55" dirty="0">
                <a:latin typeface="Arial MT"/>
                <a:cs typeface="Arial MT"/>
              </a:rPr>
              <a:t> </a:t>
            </a:r>
            <a:r>
              <a:rPr sz="2200" dirty="0">
                <a:latin typeface="Arial MT"/>
                <a:cs typeface="Arial MT"/>
              </a:rPr>
              <a:t>injured,</a:t>
            </a:r>
            <a:r>
              <a:rPr sz="2200" spc="40" dirty="0">
                <a:latin typeface="Arial MT"/>
                <a:cs typeface="Arial MT"/>
              </a:rPr>
              <a:t> </a:t>
            </a:r>
            <a:r>
              <a:rPr sz="2200" dirty="0">
                <a:latin typeface="Arial MT"/>
                <a:cs typeface="Arial MT"/>
              </a:rPr>
              <a:t>there</a:t>
            </a:r>
            <a:r>
              <a:rPr sz="2200" spc="25" dirty="0">
                <a:latin typeface="Arial MT"/>
                <a:cs typeface="Arial MT"/>
              </a:rPr>
              <a:t> </a:t>
            </a:r>
            <a:r>
              <a:rPr sz="2200" spc="-5" dirty="0">
                <a:latin typeface="Arial MT"/>
                <a:cs typeface="Arial MT"/>
              </a:rPr>
              <a:t>is </a:t>
            </a:r>
            <a:r>
              <a:rPr sz="2200" dirty="0">
                <a:latin typeface="Arial MT"/>
                <a:cs typeface="Arial MT"/>
              </a:rPr>
              <a:t> </a:t>
            </a:r>
            <a:r>
              <a:rPr sz="2200" spc="5" dirty="0">
                <a:latin typeface="Arial MT"/>
                <a:cs typeface="Arial MT"/>
              </a:rPr>
              <a:t>a</a:t>
            </a:r>
            <a:r>
              <a:rPr sz="2200" spc="-5" dirty="0">
                <a:latin typeface="Arial MT"/>
                <a:cs typeface="Arial MT"/>
              </a:rPr>
              <a:t> </a:t>
            </a:r>
            <a:r>
              <a:rPr sz="2200" dirty="0">
                <a:latin typeface="Arial MT"/>
                <a:cs typeface="Arial MT"/>
              </a:rPr>
              <a:t>need</a:t>
            </a:r>
            <a:r>
              <a:rPr sz="2200" spc="-25" dirty="0">
                <a:latin typeface="Arial MT"/>
                <a:cs typeface="Arial MT"/>
              </a:rPr>
              <a:t> </a:t>
            </a:r>
            <a:r>
              <a:rPr sz="2200" spc="5" dirty="0">
                <a:latin typeface="Arial MT"/>
                <a:cs typeface="Arial MT"/>
              </a:rPr>
              <a:t>to</a:t>
            </a:r>
            <a:r>
              <a:rPr sz="2200" spc="-25" dirty="0">
                <a:latin typeface="Arial MT"/>
                <a:cs typeface="Arial MT"/>
              </a:rPr>
              <a:t> </a:t>
            </a:r>
            <a:r>
              <a:rPr sz="2200" spc="-5" dirty="0">
                <a:latin typeface="Arial MT"/>
                <a:cs typeface="Arial MT"/>
              </a:rPr>
              <a:t>improve </a:t>
            </a:r>
            <a:r>
              <a:rPr sz="2200" spc="5" dirty="0">
                <a:latin typeface="Arial MT"/>
                <a:cs typeface="Arial MT"/>
              </a:rPr>
              <a:t>the</a:t>
            </a:r>
            <a:r>
              <a:rPr sz="2200" spc="-5" dirty="0">
                <a:latin typeface="Arial MT"/>
                <a:cs typeface="Arial MT"/>
              </a:rPr>
              <a:t> </a:t>
            </a:r>
            <a:r>
              <a:rPr sz="2200" dirty="0">
                <a:latin typeface="Arial MT"/>
                <a:cs typeface="Arial MT"/>
              </a:rPr>
              <a:t>field</a:t>
            </a:r>
            <a:r>
              <a:rPr sz="2200" spc="-50" dirty="0">
                <a:latin typeface="Arial MT"/>
                <a:cs typeface="Arial MT"/>
              </a:rPr>
              <a:t> </a:t>
            </a:r>
            <a:r>
              <a:rPr sz="2200" dirty="0">
                <a:latin typeface="Arial MT"/>
                <a:cs typeface="Arial MT"/>
              </a:rPr>
              <a:t>management </a:t>
            </a:r>
            <a:r>
              <a:rPr sz="2200" spc="-595" dirty="0">
                <a:latin typeface="Arial MT"/>
                <a:cs typeface="Arial MT"/>
              </a:rPr>
              <a:t> </a:t>
            </a:r>
            <a:r>
              <a:rPr sz="2200" dirty="0">
                <a:latin typeface="Arial MT"/>
                <a:cs typeface="Arial MT"/>
              </a:rPr>
              <a:t>of</a:t>
            </a:r>
            <a:r>
              <a:rPr sz="2200" spc="-15" dirty="0">
                <a:latin typeface="Arial MT"/>
                <a:cs typeface="Arial MT"/>
              </a:rPr>
              <a:t> </a:t>
            </a:r>
            <a:r>
              <a:rPr sz="2200" spc="5" dirty="0">
                <a:latin typeface="Arial MT"/>
                <a:cs typeface="Arial MT"/>
              </a:rPr>
              <a:t>hemorrhage</a:t>
            </a:r>
            <a:endParaRPr sz="2200">
              <a:latin typeface="Arial MT"/>
              <a:cs typeface="Arial MT"/>
            </a:endParaRPr>
          </a:p>
        </p:txBody>
      </p:sp>
      <p:pic>
        <p:nvPicPr>
          <p:cNvPr id="51" name="object 51"/>
          <p:cNvPicPr/>
          <p:nvPr/>
        </p:nvPicPr>
        <p:blipFill>
          <a:blip r:embed="rId5" cstate="print"/>
          <a:stretch>
            <a:fillRect/>
          </a:stretch>
        </p:blipFill>
        <p:spPr>
          <a:xfrm>
            <a:off x="6635495" y="2392219"/>
            <a:ext cx="115822" cy="9148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28701" y="930605"/>
            <a:ext cx="11736705" cy="1123950"/>
          </a:xfrm>
          <a:prstGeom prst="rect">
            <a:avLst/>
          </a:prstGeom>
        </p:spPr>
        <p:txBody>
          <a:bodyPr vert="horz" wrap="square" lIns="0" tIns="12700" rIns="0" bIns="0" rtlCol="0">
            <a:spAutoFit/>
          </a:bodyPr>
          <a:lstStyle/>
          <a:p>
            <a:pPr marL="12700" marR="5080" indent="1191895">
              <a:lnSpc>
                <a:spcPct val="100000"/>
              </a:lnSpc>
              <a:spcBef>
                <a:spcPts val="100"/>
              </a:spcBef>
            </a:pPr>
            <a:r>
              <a:rPr spc="-10" dirty="0">
                <a:solidFill>
                  <a:srgbClr val="BB8542"/>
                </a:solidFill>
              </a:rPr>
              <a:t>LIFESAVING</a:t>
            </a:r>
            <a:r>
              <a:rPr spc="80" dirty="0">
                <a:solidFill>
                  <a:srgbClr val="BB8542"/>
                </a:solidFill>
              </a:rPr>
              <a:t> </a:t>
            </a:r>
            <a:r>
              <a:rPr spc="-15" dirty="0">
                <a:solidFill>
                  <a:srgbClr val="BB8542"/>
                </a:solidFill>
              </a:rPr>
              <a:t>IMPACTS</a:t>
            </a:r>
            <a:r>
              <a:rPr spc="65" dirty="0">
                <a:solidFill>
                  <a:srgbClr val="BB8542"/>
                </a:solidFill>
              </a:rPr>
              <a:t> </a:t>
            </a:r>
            <a:r>
              <a:rPr dirty="0"/>
              <a:t>OF</a:t>
            </a:r>
            <a:r>
              <a:rPr spc="-10" dirty="0"/>
              <a:t> </a:t>
            </a:r>
            <a:r>
              <a:rPr dirty="0"/>
              <a:t>IMPLEMENTING </a:t>
            </a:r>
            <a:r>
              <a:rPr spc="5" dirty="0"/>
              <a:t> </a:t>
            </a:r>
            <a:r>
              <a:rPr spc="-5" dirty="0"/>
              <a:t>TCCC </a:t>
            </a:r>
            <a:r>
              <a:rPr dirty="0"/>
              <a:t>IN </a:t>
            </a:r>
            <a:r>
              <a:rPr spc="-10" dirty="0"/>
              <a:t>PREHOSPITAL</a:t>
            </a:r>
            <a:r>
              <a:rPr spc="80" dirty="0"/>
              <a:t> </a:t>
            </a:r>
            <a:r>
              <a:rPr spc="-15" dirty="0"/>
              <a:t>TRAUMA</a:t>
            </a:r>
            <a:r>
              <a:rPr spc="85" dirty="0"/>
              <a:t> </a:t>
            </a:r>
            <a:r>
              <a:rPr spc="-30" dirty="0"/>
              <a:t>CARE</a:t>
            </a:r>
            <a:r>
              <a:rPr spc="110" dirty="0"/>
              <a:t> </a:t>
            </a:r>
            <a:r>
              <a:rPr spc="-5" dirty="0"/>
              <a:t>CURRENTLY</a:t>
            </a:r>
          </a:p>
        </p:txBody>
      </p:sp>
      <p:grpSp>
        <p:nvGrpSpPr>
          <p:cNvPr id="5" name="object 5"/>
          <p:cNvGrpSpPr/>
          <p:nvPr/>
        </p:nvGrpSpPr>
        <p:grpSpPr>
          <a:xfrm>
            <a:off x="4931664" y="2386583"/>
            <a:ext cx="802005" cy="1203960"/>
            <a:chOff x="4931664" y="2386583"/>
            <a:chExt cx="802005" cy="1203960"/>
          </a:xfrm>
        </p:grpSpPr>
        <p:pic>
          <p:nvPicPr>
            <p:cNvPr id="6" name="object 6"/>
            <p:cNvPicPr/>
            <p:nvPr/>
          </p:nvPicPr>
          <p:blipFill>
            <a:blip r:embed="rId4" cstate="print"/>
            <a:stretch>
              <a:fillRect/>
            </a:stretch>
          </p:blipFill>
          <p:spPr>
            <a:xfrm>
              <a:off x="4931664" y="2423159"/>
              <a:ext cx="801624" cy="1039368"/>
            </a:xfrm>
            <a:prstGeom prst="rect">
              <a:avLst/>
            </a:prstGeom>
          </p:spPr>
        </p:pic>
        <p:pic>
          <p:nvPicPr>
            <p:cNvPr id="7" name="object 7"/>
            <p:cNvPicPr/>
            <p:nvPr/>
          </p:nvPicPr>
          <p:blipFill>
            <a:blip r:embed="rId5" cstate="print"/>
            <a:stretch>
              <a:fillRect/>
            </a:stretch>
          </p:blipFill>
          <p:spPr>
            <a:xfrm>
              <a:off x="5065776" y="2386583"/>
              <a:ext cx="533400" cy="1203960"/>
            </a:xfrm>
            <a:prstGeom prst="rect">
              <a:avLst/>
            </a:prstGeom>
          </p:spPr>
        </p:pic>
      </p:grpSp>
      <p:grpSp>
        <p:nvGrpSpPr>
          <p:cNvPr id="8" name="object 8"/>
          <p:cNvGrpSpPr/>
          <p:nvPr/>
        </p:nvGrpSpPr>
        <p:grpSpPr>
          <a:xfrm>
            <a:off x="3968496" y="2386583"/>
            <a:ext cx="802005" cy="1203960"/>
            <a:chOff x="3968496" y="2386583"/>
            <a:chExt cx="802005" cy="1203960"/>
          </a:xfrm>
        </p:grpSpPr>
        <p:pic>
          <p:nvPicPr>
            <p:cNvPr id="9" name="object 9"/>
            <p:cNvPicPr/>
            <p:nvPr/>
          </p:nvPicPr>
          <p:blipFill>
            <a:blip r:embed="rId4" cstate="print"/>
            <a:stretch>
              <a:fillRect/>
            </a:stretch>
          </p:blipFill>
          <p:spPr>
            <a:xfrm>
              <a:off x="3968496" y="2423159"/>
              <a:ext cx="801624" cy="1039368"/>
            </a:xfrm>
            <a:prstGeom prst="rect">
              <a:avLst/>
            </a:prstGeom>
          </p:spPr>
        </p:pic>
        <p:pic>
          <p:nvPicPr>
            <p:cNvPr id="10" name="object 10"/>
            <p:cNvPicPr/>
            <p:nvPr/>
          </p:nvPicPr>
          <p:blipFill>
            <a:blip r:embed="rId6" cstate="print"/>
            <a:stretch>
              <a:fillRect/>
            </a:stretch>
          </p:blipFill>
          <p:spPr>
            <a:xfrm>
              <a:off x="4102608" y="2386583"/>
              <a:ext cx="533400" cy="1203960"/>
            </a:xfrm>
            <a:prstGeom prst="rect">
              <a:avLst/>
            </a:prstGeom>
          </p:spPr>
        </p:pic>
      </p:grpSp>
      <p:grpSp>
        <p:nvGrpSpPr>
          <p:cNvPr id="11" name="object 11"/>
          <p:cNvGrpSpPr/>
          <p:nvPr/>
        </p:nvGrpSpPr>
        <p:grpSpPr>
          <a:xfrm>
            <a:off x="2996183" y="2386583"/>
            <a:ext cx="802005" cy="1203960"/>
            <a:chOff x="2996183" y="2386583"/>
            <a:chExt cx="802005" cy="1203960"/>
          </a:xfrm>
        </p:grpSpPr>
        <p:pic>
          <p:nvPicPr>
            <p:cNvPr id="12" name="object 12"/>
            <p:cNvPicPr/>
            <p:nvPr/>
          </p:nvPicPr>
          <p:blipFill>
            <a:blip r:embed="rId4" cstate="print"/>
            <a:stretch>
              <a:fillRect/>
            </a:stretch>
          </p:blipFill>
          <p:spPr>
            <a:xfrm>
              <a:off x="2996183" y="2423159"/>
              <a:ext cx="801623" cy="1039368"/>
            </a:xfrm>
            <a:prstGeom prst="rect">
              <a:avLst/>
            </a:prstGeom>
          </p:spPr>
        </p:pic>
        <p:pic>
          <p:nvPicPr>
            <p:cNvPr id="13" name="object 13"/>
            <p:cNvPicPr/>
            <p:nvPr/>
          </p:nvPicPr>
          <p:blipFill>
            <a:blip r:embed="rId7" cstate="print"/>
            <a:stretch>
              <a:fillRect/>
            </a:stretch>
          </p:blipFill>
          <p:spPr>
            <a:xfrm>
              <a:off x="3130295" y="2386583"/>
              <a:ext cx="533400" cy="1203960"/>
            </a:xfrm>
            <a:prstGeom prst="rect">
              <a:avLst/>
            </a:prstGeom>
          </p:spPr>
        </p:pic>
      </p:grpSp>
      <p:grpSp>
        <p:nvGrpSpPr>
          <p:cNvPr id="14" name="object 14"/>
          <p:cNvGrpSpPr/>
          <p:nvPr/>
        </p:nvGrpSpPr>
        <p:grpSpPr>
          <a:xfrm>
            <a:off x="1932432" y="2386583"/>
            <a:ext cx="802005" cy="1203960"/>
            <a:chOff x="1932432" y="2386583"/>
            <a:chExt cx="802005" cy="1203960"/>
          </a:xfrm>
        </p:grpSpPr>
        <p:pic>
          <p:nvPicPr>
            <p:cNvPr id="15" name="object 15"/>
            <p:cNvPicPr/>
            <p:nvPr/>
          </p:nvPicPr>
          <p:blipFill>
            <a:blip r:embed="rId4" cstate="print"/>
            <a:stretch>
              <a:fillRect/>
            </a:stretch>
          </p:blipFill>
          <p:spPr>
            <a:xfrm>
              <a:off x="1932432" y="2423159"/>
              <a:ext cx="801624" cy="1039368"/>
            </a:xfrm>
            <a:prstGeom prst="rect">
              <a:avLst/>
            </a:prstGeom>
          </p:spPr>
        </p:pic>
        <p:pic>
          <p:nvPicPr>
            <p:cNvPr id="16" name="object 16"/>
            <p:cNvPicPr/>
            <p:nvPr/>
          </p:nvPicPr>
          <p:blipFill>
            <a:blip r:embed="rId8" cstate="print"/>
            <a:stretch>
              <a:fillRect/>
            </a:stretch>
          </p:blipFill>
          <p:spPr>
            <a:xfrm>
              <a:off x="2060448" y="2386583"/>
              <a:ext cx="533400" cy="1203960"/>
            </a:xfrm>
            <a:prstGeom prst="rect">
              <a:avLst/>
            </a:prstGeom>
          </p:spPr>
        </p:pic>
      </p:grpSp>
      <p:grpSp>
        <p:nvGrpSpPr>
          <p:cNvPr id="17" name="object 17"/>
          <p:cNvGrpSpPr/>
          <p:nvPr/>
        </p:nvGrpSpPr>
        <p:grpSpPr>
          <a:xfrm>
            <a:off x="4931664" y="3758184"/>
            <a:ext cx="802005" cy="1203960"/>
            <a:chOff x="4931664" y="3758184"/>
            <a:chExt cx="802005" cy="1203960"/>
          </a:xfrm>
        </p:grpSpPr>
        <p:pic>
          <p:nvPicPr>
            <p:cNvPr id="18" name="object 18"/>
            <p:cNvPicPr/>
            <p:nvPr/>
          </p:nvPicPr>
          <p:blipFill>
            <a:blip r:embed="rId4" cstate="print"/>
            <a:stretch>
              <a:fillRect/>
            </a:stretch>
          </p:blipFill>
          <p:spPr>
            <a:xfrm>
              <a:off x="4931664" y="3849624"/>
              <a:ext cx="801624" cy="1042415"/>
            </a:xfrm>
            <a:prstGeom prst="rect">
              <a:avLst/>
            </a:prstGeom>
          </p:spPr>
        </p:pic>
        <p:pic>
          <p:nvPicPr>
            <p:cNvPr id="19" name="object 19"/>
            <p:cNvPicPr/>
            <p:nvPr/>
          </p:nvPicPr>
          <p:blipFill>
            <a:blip r:embed="rId6" cstate="print"/>
            <a:stretch>
              <a:fillRect/>
            </a:stretch>
          </p:blipFill>
          <p:spPr>
            <a:xfrm>
              <a:off x="5065776" y="3758184"/>
              <a:ext cx="533400" cy="1203959"/>
            </a:xfrm>
            <a:prstGeom prst="rect">
              <a:avLst/>
            </a:prstGeom>
          </p:spPr>
        </p:pic>
      </p:grpSp>
      <p:grpSp>
        <p:nvGrpSpPr>
          <p:cNvPr id="20" name="object 20"/>
          <p:cNvGrpSpPr/>
          <p:nvPr/>
        </p:nvGrpSpPr>
        <p:grpSpPr>
          <a:xfrm>
            <a:off x="3968496" y="3758184"/>
            <a:ext cx="802005" cy="1203960"/>
            <a:chOff x="3968496" y="3758184"/>
            <a:chExt cx="802005" cy="1203960"/>
          </a:xfrm>
        </p:grpSpPr>
        <p:pic>
          <p:nvPicPr>
            <p:cNvPr id="21" name="object 21"/>
            <p:cNvPicPr/>
            <p:nvPr/>
          </p:nvPicPr>
          <p:blipFill>
            <a:blip r:embed="rId4" cstate="print"/>
            <a:stretch>
              <a:fillRect/>
            </a:stretch>
          </p:blipFill>
          <p:spPr>
            <a:xfrm>
              <a:off x="3968496" y="3849624"/>
              <a:ext cx="801624" cy="1042415"/>
            </a:xfrm>
            <a:prstGeom prst="rect">
              <a:avLst/>
            </a:prstGeom>
          </p:spPr>
        </p:pic>
        <p:pic>
          <p:nvPicPr>
            <p:cNvPr id="22" name="object 22"/>
            <p:cNvPicPr/>
            <p:nvPr/>
          </p:nvPicPr>
          <p:blipFill>
            <a:blip r:embed="rId7" cstate="print"/>
            <a:stretch>
              <a:fillRect/>
            </a:stretch>
          </p:blipFill>
          <p:spPr>
            <a:xfrm>
              <a:off x="4102608" y="3758184"/>
              <a:ext cx="533400" cy="1203959"/>
            </a:xfrm>
            <a:prstGeom prst="rect">
              <a:avLst/>
            </a:prstGeom>
          </p:spPr>
        </p:pic>
      </p:grpSp>
      <p:grpSp>
        <p:nvGrpSpPr>
          <p:cNvPr id="23" name="object 23"/>
          <p:cNvGrpSpPr/>
          <p:nvPr/>
        </p:nvGrpSpPr>
        <p:grpSpPr>
          <a:xfrm>
            <a:off x="2996183" y="3755135"/>
            <a:ext cx="802005" cy="1203960"/>
            <a:chOff x="2996183" y="3755135"/>
            <a:chExt cx="802005" cy="1203960"/>
          </a:xfrm>
        </p:grpSpPr>
        <p:pic>
          <p:nvPicPr>
            <p:cNvPr id="24" name="object 24"/>
            <p:cNvPicPr/>
            <p:nvPr/>
          </p:nvPicPr>
          <p:blipFill>
            <a:blip r:embed="rId4" cstate="print"/>
            <a:stretch>
              <a:fillRect/>
            </a:stretch>
          </p:blipFill>
          <p:spPr>
            <a:xfrm>
              <a:off x="2996183" y="3849623"/>
              <a:ext cx="801623" cy="1042415"/>
            </a:xfrm>
            <a:prstGeom prst="rect">
              <a:avLst/>
            </a:prstGeom>
          </p:spPr>
        </p:pic>
        <p:pic>
          <p:nvPicPr>
            <p:cNvPr id="25" name="object 25"/>
            <p:cNvPicPr/>
            <p:nvPr/>
          </p:nvPicPr>
          <p:blipFill>
            <a:blip r:embed="rId9" cstate="print"/>
            <a:stretch>
              <a:fillRect/>
            </a:stretch>
          </p:blipFill>
          <p:spPr>
            <a:xfrm>
              <a:off x="3130295" y="3755135"/>
              <a:ext cx="533400" cy="1203959"/>
            </a:xfrm>
            <a:prstGeom prst="rect">
              <a:avLst/>
            </a:prstGeom>
          </p:spPr>
        </p:pic>
      </p:grpSp>
      <p:grpSp>
        <p:nvGrpSpPr>
          <p:cNvPr id="26" name="object 26"/>
          <p:cNvGrpSpPr/>
          <p:nvPr/>
        </p:nvGrpSpPr>
        <p:grpSpPr>
          <a:xfrm>
            <a:off x="1975104" y="3755135"/>
            <a:ext cx="802005" cy="1203960"/>
            <a:chOff x="1975104" y="3755135"/>
            <a:chExt cx="802005" cy="1203960"/>
          </a:xfrm>
        </p:grpSpPr>
        <p:pic>
          <p:nvPicPr>
            <p:cNvPr id="27" name="object 27"/>
            <p:cNvPicPr/>
            <p:nvPr/>
          </p:nvPicPr>
          <p:blipFill>
            <a:blip r:embed="rId4" cstate="print"/>
            <a:stretch>
              <a:fillRect/>
            </a:stretch>
          </p:blipFill>
          <p:spPr>
            <a:xfrm>
              <a:off x="1975104" y="3849623"/>
              <a:ext cx="801624" cy="1042415"/>
            </a:xfrm>
            <a:prstGeom prst="rect">
              <a:avLst/>
            </a:prstGeom>
          </p:spPr>
        </p:pic>
        <p:pic>
          <p:nvPicPr>
            <p:cNvPr id="28" name="object 28"/>
            <p:cNvPicPr/>
            <p:nvPr/>
          </p:nvPicPr>
          <p:blipFill>
            <a:blip r:embed="rId7" cstate="print"/>
            <a:stretch>
              <a:fillRect/>
            </a:stretch>
          </p:blipFill>
          <p:spPr>
            <a:xfrm>
              <a:off x="2100072" y="3755135"/>
              <a:ext cx="533400" cy="1203959"/>
            </a:xfrm>
            <a:prstGeom prst="rect">
              <a:avLst/>
            </a:prstGeom>
          </p:spPr>
        </p:pic>
      </p:grpSp>
      <p:pic>
        <p:nvPicPr>
          <p:cNvPr id="29" name="object 29"/>
          <p:cNvPicPr/>
          <p:nvPr/>
        </p:nvPicPr>
        <p:blipFill>
          <a:blip r:embed="rId10" cstate="print"/>
          <a:stretch>
            <a:fillRect/>
          </a:stretch>
        </p:blipFill>
        <p:spPr>
          <a:xfrm>
            <a:off x="4942753" y="5193791"/>
            <a:ext cx="800780" cy="1051233"/>
          </a:xfrm>
          <a:prstGeom prst="rect">
            <a:avLst/>
          </a:prstGeom>
        </p:spPr>
      </p:pic>
      <p:sp>
        <p:nvSpPr>
          <p:cNvPr id="30" name="object 30"/>
          <p:cNvSpPr txBox="1"/>
          <p:nvPr/>
        </p:nvSpPr>
        <p:spPr>
          <a:xfrm>
            <a:off x="6859269" y="2428443"/>
            <a:ext cx="3241675" cy="1243965"/>
          </a:xfrm>
          <a:prstGeom prst="rect">
            <a:avLst/>
          </a:prstGeom>
        </p:spPr>
        <p:txBody>
          <a:bodyPr vert="horz" wrap="square" lIns="0" tIns="12065" rIns="0" bIns="0" rtlCol="0">
            <a:spAutoFit/>
          </a:bodyPr>
          <a:lstStyle/>
          <a:p>
            <a:pPr marL="12700">
              <a:lnSpc>
                <a:spcPct val="100000"/>
              </a:lnSpc>
              <a:spcBef>
                <a:spcPts val="95"/>
              </a:spcBef>
              <a:tabLst>
                <a:tab pos="859155" algn="l"/>
              </a:tabLst>
            </a:pPr>
            <a:r>
              <a:rPr sz="8000" b="1" spc="-5" dirty="0">
                <a:latin typeface="Arial"/>
                <a:cs typeface="Arial"/>
              </a:rPr>
              <a:t>8	of</a:t>
            </a:r>
            <a:r>
              <a:rPr sz="8000" b="1" spc="-85" dirty="0">
                <a:latin typeface="Arial"/>
                <a:cs typeface="Arial"/>
              </a:rPr>
              <a:t> </a:t>
            </a:r>
            <a:r>
              <a:rPr sz="8000" b="1" spc="-10" dirty="0">
                <a:solidFill>
                  <a:srgbClr val="BB8542"/>
                </a:solidFill>
                <a:latin typeface="Arial"/>
                <a:cs typeface="Arial"/>
              </a:rPr>
              <a:t>12</a:t>
            </a:r>
            <a:endParaRPr sz="8000">
              <a:latin typeface="Arial"/>
              <a:cs typeface="Arial"/>
            </a:endParaRPr>
          </a:p>
        </p:txBody>
      </p:sp>
      <p:sp>
        <p:nvSpPr>
          <p:cNvPr id="31" name="object 31"/>
          <p:cNvSpPr txBox="1"/>
          <p:nvPr/>
        </p:nvSpPr>
        <p:spPr>
          <a:xfrm>
            <a:off x="6464553" y="3763136"/>
            <a:ext cx="4115435" cy="2161540"/>
          </a:xfrm>
          <a:prstGeom prst="rect">
            <a:avLst/>
          </a:prstGeom>
        </p:spPr>
        <p:txBody>
          <a:bodyPr vert="horz" wrap="square" lIns="0" tIns="13335" rIns="0" bIns="0" rtlCol="0">
            <a:spAutoFit/>
          </a:bodyPr>
          <a:lstStyle/>
          <a:p>
            <a:pPr marL="12700" marR="5080" algn="just">
              <a:lnSpc>
                <a:spcPct val="100000"/>
              </a:lnSpc>
              <a:spcBef>
                <a:spcPts val="105"/>
              </a:spcBef>
            </a:pPr>
            <a:r>
              <a:rPr sz="2800" dirty="0">
                <a:latin typeface="Arial MT"/>
                <a:cs typeface="Arial MT"/>
              </a:rPr>
              <a:t>Deaths</a:t>
            </a:r>
            <a:r>
              <a:rPr sz="2800" spc="5" dirty="0">
                <a:latin typeface="Arial MT"/>
                <a:cs typeface="Arial MT"/>
              </a:rPr>
              <a:t> from</a:t>
            </a:r>
            <a:r>
              <a:rPr sz="2800" spc="10" dirty="0">
                <a:latin typeface="Arial MT"/>
                <a:cs typeface="Arial MT"/>
              </a:rPr>
              <a:t> </a:t>
            </a:r>
            <a:r>
              <a:rPr sz="2800" dirty="0">
                <a:latin typeface="Arial MT"/>
                <a:cs typeface="Arial MT"/>
              </a:rPr>
              <a:t>potentially </a:t>
            </a:r>
            <a:r>
              <a:rPr sz="2800" spc="-765" dirty="0">
                <a:latin typeface="Arial MT"/>
                <a:cs typeface="Arial MT"/>
              </a:rPr>
              <a:t> </a:t>
            </a:r>
            <a:r>
              <a:rPr sz="2800" spc="-5" dirty="0">
                <a:latin typeface="Arial MT"/>
                <a:cs typeface="Arial MT"/>
              </a:rPr>
              <a:t>survivable</a:t>
            </a:r>
            <a:r>
              <a:rPr sz="2800" dirty="0">
                <a:latin typeface="Arial MT"/>
                <a:cs typeface="Arial MT"/>
              </a:rPr>
              <a:t> injuries</a:t>
            </a:r>
            <a:r>
              <a:rPr sz="2800" spc="5" dirty="0">
                <a:latin typeface="Arial MT"/>
                <a:cs typeface="Arial MT"/>
              </a:rPr>
              <a:t> </a:t>
            </a:r>
            <a:r>
              <a:rPr sz="2800" dirty="0">
                <a:latin typeface="Arial MT"/>
                <a:cs typeface="Arial MT"/>
              </a:rPr>
              <a:t>might </a:t>
            </a:r>
            <a:r>
              <a:rPr sz="2800" spc="-765" dirty="0">
                <a:latin typeface="Arial MT"/>
                <a:cs typeface="Arial MT"/>
              </a:rPr>
              <a:t> </a:t>
            </a:r>
            <a:r>
              <a:rPr sz="2800" spc="-5" dirty="0">
                <a:latin typeface="Arial MT"/>
                <a:cs typeface="Arial MT"/>
              </a:rPr>
              <a:t>have </a:t>
            </a:r>
            <a:r>
              <a:rPr sz="2800" dirty="0">
                <a:latin typeface="Arial MT"/>
                <a:cs typeface="Arial MT"/>
              </a:rPr>
              <a:t>been prevented by </a:t>
            </a:r>
            <a:r>
              <a:rPr sz="2800" spc="5" dirty="0">
                <a:latin typeface="Arial MT"/>
                <a:cs typeface="Arial MT"/>
              </a:rPr>
              <a:t> the </a:t>
            </a:r>
            <a:r>
              <a:rPr sz="2800" dirty="0">
                <a:latin typeface="Arial MT"/>
                <a:cs typeface="Arial MT"/>
              </a:rPr>
              <a:t>proper application </a:t>
            </a:r>
            <a:r>
              <a:rPr sz="2800" spc="-5" dirty="0">
                <a:latin typeface="Arial MT"/>
                <a:cs typeface="Arial MT"/>
              </a:rPr>
              <a:t>of </a:t>
            </a:r>
            <a:r>
              <a:rPr sz="2800" dirty="0">
                <a:latin typeface="Arial MT"/>
                <a:cs typeface="Arial MT"/>
              </a:rPr>
              <a:t> </a:t>
            </a:r>
            <a:r>
              <a:rPr sz="2800" spc="-5" dirty="0">
                <a:latin typeface="Arial MT"/>
                <a:cs typeface="Arial MT"/>
              </a:rPr>
              <a:t>TCCC</a:t>
            </a:r>
            <a:r>
              <a:rPr sz="2800" spc="20" dirty="0">
                <a:latin typeface="Arial MT"/>
                <a:cs typeface="Arial MT"/>
              </a:rPr>
              <a:t> </a:t>
            </a:r>
            <a:r>
              <a:rPr sz="2800" dirty="0">
                <a:latin typeface="Arial MT"/>
                <a:cs typeface="Arial MT"/>
              </a:rPr>
              <a:t>principles</a:t>
            </a:r>
            <a:endParaRPr sz="2800">
              <a:latin typeface="Arial MT"/>
              <a:cs typeface="Arial MT"/>
            </a:endParaRPr>
          </a:p>
        </p:txBody>
      </p:sp>
      <p:pic>
        <p:nvPicPr>
          <p:cNvPr id="32" name="object 32"/>
          <p:cNvPicPr/>
          <p:nvPr/>
        </p:nvPicPr>
        <p:blipFill>
          <a:blip r:embed="rId10" cstate="print"/>
          <a:stretch>
            <a:fillRect/>
          </a:stretch>
        </p:blipFill>
        <p:spPr>
          <a:xfrm>
            <a:off x="3973489" y="5193791"/>
            <a:ext cx="800780" cy="1051233"/>
          </a:xfrm>
          <a:prstGeom prst="rect">
            <a:avLst/>
          </a:prstGeom>
        </p:spPr>
      </p:pic>
      <p:pic>
        <p:nvPicPr>
          <p:cNvPr id="33" name="object 33"/>
          <p:cNvPicPr/>
          <p:nvPr/>
        </p:nvPicPr>
        <p:blipFill>
          <a:blip r:embed="rId10" cstate="print"/>
          <a:stretch>
            <a:fillRect/>
          </a:stretch>
        </p:blipFill>
        <p:spPr>
          <a:xfrm>
            <a:off x="3001339" y="5193791"/>
            <a:ext cx="803504" cy="1051233"/>
          </a:xfrm>
          <a:prstGeom prst="rect">
            <a:avLst/>
          </a:prstGeom>
        </p:spPr>
      </p:pic>
      <p:pic>
        <p:nvPicPr>
          <p:cNvPr id="34" name="object 34"/>
          <p:cNvPicPr/>
          <p:nvPr/>
        </p:nvPicPr>
        <p:blipFill>
          <a:blip r:embed="rId10" cstate="print"/>
          <a:stretch>
            <a:fillRect/>
          </a:stretch>
        </p:blipFill>
        <p:spPr>
          <a:xfrm>
            <a:off x="2032075" y="5193791"/>
            <a:ext cx="803504" cy="1051233"/>
          </a:xfrm>
          <a:prstGeom prst="rect">
            <a:avLst/>
          </a:prstGeom>
        </p:spPr>
      </p:pic>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29</a:t>
            </a:fld>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963930" y="1331975"/>
            <a:ext cx="10349865" cy="4474210"/>
            <a:chOff x="963930" y="1331975"/>
            <a:chExt cx="10349865" cy="4474210"/>
          </a:xfrm>
        </p:grpSpPr>
        <p:sp>
          <p:nvSpPr>
            <p:cNvPr id="5" name="object 5"/>
            <p:cNvSpPr/>
            <p:nvPr/>
          </p:nvSpPr>
          <p:spPr>
            <a:xfrm>
              <a:off x="982980" y="1546859"/>
              <a:ext cx="10311765" cy="4239895"/>
            </a:xfrm>
            <a:custGeom>
              <a:avLst/>
              <a:gdLst/>
              <a:ahLst/>
              <a:cxnLst/>
              <a:rect l="l" t="t" r="r" b="b"/>
              <a:pathLst>
                <a:path w="10311765" h="4239895">
                  <a:moveTo>
                    <a:pt x="390651" y="0"/>
                  </a:moveTo>
                  <a:lnTo>
                    <a:pt x="390651" y="0"/>
                  </a:lnTo>
                  <a:lnTo>
                    <a:pt x="8959088" y="0"/>
                  </a:lnTo>
                  <a:lnTo>
                    <a:pt x="9013836" y="2133"/>
                  </a:lnTo>
                  <a:lnTo>
                    <a:pt x="9066857" y="8385"/>
                  </a:lnTo>
                  <a:lnTo>
                    <a:pt x="9117838" y="18532"/>
                  </a:lnTo>
                  <a:lnTo>
                    <a:pt x="9166467" y="32350"/>
                  </a:lnTo>
                  <a:lnTo>
                    <a:pt x="9212431" y="49614"/>
                  </a:lnTo>
                  <a:lnTo>
                    <a:pt x="9255418" y="70103"/>
                  </a:lnTo>
                  <a:lnTo>
                    <a:pt x="9295117" y="93591"/>
                  </a:lnTo>
                  <a:lnTo>
                    <a:pt x="9331215" y="119855"/>
                  </a:lnTo>
                  <a:lnTo>
                    <a:pt x="9363400" y="148672"/>
                  </a:lnTo>
                  <a:lnTo>
                    <a:pt x="9391360" y="179817"/>
                  </a:lnTo>
                  <a:lnTo>
                    <a:pt x="9414783" y="213067"/>
                  </a:lnTo>
                  <a:lnTo>
                    <a:pt x="9433356" y="248199"/>
                  </a:lnTo>
                  <a:lnTo>
                    <a:pt x="9446768" y="284988"/>
                  </a:lnTo>
                  <a:lnTo>
                    <a:pt x="10311384" y="2080133"/>
                  </a:lnTo>
                  <a:lnTo>
                    <a:pt x="9446768" y="3954779"/>
                  </a:lnTo>
                  <a:lnTo>
                    <a:pt x="9433356" y="3991563"/>
                  </a:lnTo>
                  <a:lnTo>
                    <a:pt x="9414783" y="4026691"/>
                  </a:lnTo>
                  <a:lnTo>
                    <a:pt x="9391360" y="4059940"/>
                  </a:lnTo>
                  <a:lnTo>
                    <a:pt x="9363400" y="4091084"/>
                  </a:lnTo>
                  <a:lnTo>
                    <a:pt x="9331215" y="4119901"/>
                  </a:lnTo>
                  <a:lnTo>
                    <a:pt x="9295117" y="4146166"/>
                  </a:lnTo>
                  <a:lnTo>
                    <a:pt x="9255418" y="4169655"/>
                  </a:lnTo>
                  <a:lnTo>
                    <a:pt x="9212431" y="4190146"/>
                  </a:lnTo>
                  <a:lnTo>
                    <a:pt x="9166467" y="4207412"/>
                  </a:lnTo>
                  <a:lnTo>
                    <a:pt x="9117838" y="4221232"/>
                  </a:lnTo>
                  <a:lnTo>
                    <a:pt x="9066857" y="4231380"/>
                  </a:lnTo>
                  <a:lnTo>
                    <a:pt x="9013836" y="4237633"/>
                  </a:lnTo>
                  <a:lnTo>
                    <a:pt x="8959088" y="4239768"/>
                  </a:lnTo>
                  <a:lnTo>
                    <a:pt x="458850" y="4239768"/>
                  </a:lnTo>
                  <a:lnTo>
                    <a:pt x="401364" y="4237367"/>
                  </a:lnTo>
                  <a:lnTo>
                    <a:pt x="346866" y="4230342"/>
                  </a:lnTo>
                  <a:lnTo>
                    <a:pt x="295561" y="4218962"/>
                  </a:lnTo>
                  <a:lnTo>
                    <a:pt x="247651" y="4203494"/>
                  </a:lnTo>
                  <a:lnTo>
                    <a:pt x="203340" y="4184207"/>
                  </a:lnTo>
                  <a:lnTo>
                    <a:pt x="162831" y="4161366"/>
                  </a:lnTo>
                  <a:lnTo>
                    <a:pt x="126326" y="4135242"/>
                  </a:lnTo>
                  <a:lnTo>
                    <a:pt x="94030" y="4106100"/>
                  </a:lnTo>
                  <a:lnTo>
                    <a:pt x="66145" y="4074210"/>
                  </a:lnTo>
                  <a:lnTo>
                    <a:pt x="42874" y="4039839"/>
                  </a:lnTo>
                  <a:lnTo>
                    <a:pt x="24421" y="4003254"/>
                  </a:lnTo>
                  <a:lnTo>
                    <a:pt x="10989" y="3964724"/>
                  </a:lnTo>
                  <a:lnTo>
                    <a:pt x="2781" y="3924516"/>
                  </a:lnTo>
                  <a:lnTo>
                    <a:pt x="0" y="3882898"/>
                  </a:lnTo>
                  <a:lnTo>
                    <a:pt x="0" y="338327"/>
                  </a:lnTo>
                  <a:lnTo>
                    <a:pt x="2075" y="293898"/>
                  </a:lnTo>
                  <a:lnTo>
                    <a:pt x="8382" y="251677"/>
                  </a:lnTo>
                  <a:lnTo>
                    <a:pt x="19036" y="211899"/>
                  </a:lnTo>
                  <a:lnTo>
                    <a:pt x="34157" y="174799"/>
                  </a:lnTo>
                  <a:lnTo>
                    <a:pt x="53861" y="140610"/>
                  </a:lnTo>
                  <a:lnTo>
                    <a:pt x="78267" y="109566"/>
                  </a:lnTo>
                  <a:lnTo>
                    <a:pt x="107492" y="81902"/>
                  </a:lnTo>
                  <a:lnTo>
                    <a:pt x="141655" y="57852"/>
                  </a:lnTo>
                  <a:lnTo>
                    <a:pt x="180873" y="37649"/>
                  </a:lnTo>
                  <a:lnTo>
                    <a:pt x="225264" y="21529"/>
                  </a:lnTo>
                  <a:lnTo>
                    <a:pt x="274945" y="9724"/>
                  </a:lnTo>
                  <a:lnTo>
                    <a:pt x="330035" y="2470"/>
                  </a:lnTo>
                  <a:lnTo>
                    <a:pt x="390651" y="0"/>
                  </a:lnTo>
                  <a:close/>
                </a:path>
              </a:pathLst>
            </a:custGeom>
            <a:ln w="38100">
              <a:solidFill>
                <a:srgbClr val="2D3334"/>
              </a:solidFill>
            </a:ln>
          </p:spPr>
          <p:txBody>
            <a:bodyPr wrap="square" lIns="0" tIns="0" rIns="0" bIns="0" rtlCol="0"/>
            <a:lstStyle/>
            <a:p>
              <a:endParaRPr/>
            </a:p>
          </p:txBody>
        </p:sp>
        <p:sp>
          <p:nvSpPr>
            <p:cNvPr id="6" name="object 6"/>
            <p:cNvSpPr/>
            <p:nvPr/>
          </p:nvSpPr>
          <p:spPr>
            <a:xfrm>
              <a:off x="4450080" y="1331975"/>
              <a:ext cx="2578735" cy="426720"/>
            </a:xfrm>
            <a:custGeom>
              <a:avLst/>
              <a:gdLst/>
              <a:ahLst/>
              <a:cxnLst/>
              <a:rect l="l" t="t" r="r" b="b"/>
              <a:pathLst>
                <a:path w="2578734" h="426719">
                  <a:moveTo>
                    <a:pt x="2578607" y="0"/>
                  </a:moveTo>
                  <a:lnTo>
                    <a:pt x="0" y="0"/>
                  </a:lnTo>
                  <a:lnTo>
                    <a:pt x="0" y="426720"/>
                  </a:lnTo>
                  <a:lnTo>
                    <a:pt x="2578607" y="426720"/>
                  </a:lnTo>
                  <a:lnTo>
                    <a:pt x="2578607" y="0"/>
                  </a:lnTo>
                  <a:close/>
                </a:path>
              </a:pathLst>
            </a:custGeom>
            <a:solidFill>
              <a:srgbClr val="FFFFFF"/>
            </a:solidFill>
          </p:spPr>
          <p:txBody>
            <a:bodyPr wrap="square" lIns="0" tIns="0" rIns="0" bIns="0" rtlCol="0"/>
            <a:lstStyle/>
            <a:p>
              <a:endParaRPr/>
            </a:p>
          </p:txBody>
        </p:sp>
      </p:grpSp>
      <p:grpSp>
        <p:nvGrpSpPr>
          <p:cNvPr id="7" name="object 7"/>
          <p:cNvGrpSpPr/>
          <p:nvPr/>
        </p:nvGrpSpPr>
        <p:grpSpPr>
          <a:xfrm>
            <a:off x="941705" y="5858128"/>
            <a:ext cx="10107930" cy="454659"/>
            <a:chOff x="941705" y="5858128"/>
            <a:chExt cx="10107930" cy="454659"/>
          </a:xfrm>
        </p:grpSpPr>
        <p:sp>
          <p:nvSpPr>
            <p:cNvPr id="8" name="object 8"/>
            <p:cNvSpPr/>
            <p:nvPr/>
          </p:nvSpPr>
          <p:spPr>
            <a:xfrm>
              <a:off x="982980" y="5899403"/>
              <a:ext cx="10025380" cy="372110"/>
            </a:xfrm>
            <a:custGeom>
              <a:avLst/>
              <a:gdLst/>
              <a:ahLst/>
              <a:cxnLst/>
              <a:rect l="l" t="t" r="r" b="b"/>
              <a:pathLst>
                <a:path w="10025380" h="372110">
                  <a:moveTo>
                    <a:pt x="9817354" y="0"/>
                  </a:moveTo>
                  <a:lnTo>
                    <a:pt x="0" y="0"/>
                  </a:lnTo>
                  <a:lnTo>
                    <a:pt x="0" y="371856"/>
                  </a:lnTo>
                  <a:lnTo>
                    <a:pt x="9817354" y="371856"/>
                  </a:lnTo>
                  <a:lnTo>
                    <a:pt x="10024872" y="185928"/>
                  </a:lnTo>
                  <a:lnTo>
                    <a:pt x="9817354" y="0"/>
                  </a:lnTo>
                  <a:close/>
                </a:path>
              </a:pathLst>
            </a:custGeom>
            <a:solidFill>
              <a:srgbClr val="D7D7D7"/>
            </a:solidFill>
          </p:spPr>
          <p:txBody>
            <a:bodyPr wrap="square" lIns="0" tIns="0" rIns="0" bIns="0" rtlCol="0"/>
            <a:lstStyle/>
            <a:p>
              <a:endParaRPr/>
            </a:p>
          </p:txBody>
        </p:sp>
        <p:sp>
          <p:nvSpPr>
            <p:cNvPr id="9" name="object 9"/>
            <p:cNvSpPr/>
            <p:nvPr/>
          </p:nvSpPr>
          <p:spPr>
            <a:xfrm>
              <a:off x="982980" y="5899403"/>
              <a:ext cx="10025380" cy="372110"/>
            </a:xfrm>
            <a:custGeom>
              <a:avLst/>
              <a:gdLst/>
              <a:ahLst/>
              <a:cxnLst/>
              <a:rect l="l" t="t" r="r" b="b"/>
              <a:pathLst>
                <a:path w="10025380" h="372110">
                  <a:moveTo>
                    <a:pt x="0" y="0"/>
                  </a:moveTo>
                  <a:lnTo>
                    <a:pt x="9817354" y="0"/>
                  </a:lnTo>
                  <a:lnTo>
                    <a:pt x="10024872" y="185928"/>
                  </a:lnTo>
                  <a:lnTo>
                    <a:pt x="9817354"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0" name="object 10"/>
          <p:cNvSpPr txBox="1"/>
          <p:nvPr/>
        </p:nvSpPr>
        <p:spPr>
          <a:xfrm>
            <a:off x="1496313" y="964724"/>
            <a:ext cx="9197340" cy="748030"/>
          </a:xfrm>
          <a:prstGeom prst="rect">
            <a:avLst/>
          </a:prstGeom>
        </p:spPr>
        <p:txBody>
          <a:bodyPr vert="horz" wrap="square" lIns="0" tIns="47625" rIns="0" bIns="0" rtlCol="0">
            <a:spAutoFit/>
          </a:bodyPr>
          <a:lstStyle/>
          <a:p>
            <a:pPr marL="12700">
              <a:lnSpc>
                <a:spcPct val="100000"/>
              </a:lnSpc>
              <a:spcBef>
                <a:spcPts val="375"/>
              </a:spcBef>
            </a:pPr>
            <a:r>
              <a:rPr sz="1800" b="1" spc="-10" dirty="0">
                <a:solidFill>
                  <a:srgbClr val="BB8542"/>
                </a:solidFill>
                <a:latin typeface="Arial"/>
                <a:cs typeface="Arial"/>
              </a:rPr>
              <a:t>TACTICAL</a:t>
            </a:r>
            <a:r>
              <a:rPr sz="1800" b="1" spc="60" dirty="0">
                <a:solidFill>
                  <a:srgbClr val="BB8542"/>
                </a:solidFill>
                <a:latin typeface="Arial"/>
                <a:cs typeface="Arial"/>
              </a:rPr>
              <a:t> </a:t>
            </a:r>
            <a:r>
              <a:rPr sz="1800" b="1" spc="-10" dirty="0">
                <a:solidFill>
                  <a:srgbClr val="BB8542"/>
                </a:solidFill>
                <a:latin typeface="Arial"/>
                <a:cs typeface="Arial"/>
              </a:rPr>
              <a:t>COMBAT</a:t>
            </a:r>
            <a:r>
              <a:rPr sz="1800" b="1" spc="40" dirty="0">
                <a:solidFill>
                  <a:srgbClr val="BB8542"/>
                </a:solidFill>
                <a:latin typeface="Arial"/>
                <a:cs typeface="Arial"/>
              </a:rPr>
              <a:t> </a:t>
            </a:r>
            <a:r>
              <a:rPr sz="1800" b="1" spc="-10" dirty="0">
                <a:solidFill>
                  <a:srgbClr val="BB8542"/>
                </a:solidFill>
                <a:latin typeface="Arial"/>
                <a:cs typeface="Arial"/>
              </a:rPr>
              <a:t>CASUALTY</a:t>
            </a:r>
            <a:r>
              <a:rPr sz="1800" b="1" spc="55" dirty="0">
                <a:solidFill>
                  <a:srgbClr val="BB8542"/>
                </a:solidFill>
                <a:latin typeface="Arial"/>
                <a:cs typeface="Arial"/>
              </a:rPr>
              <a:t> </a:t>
            </a:r>
            <a:r>
              <a:rPr sz="1800" b="1" spc="-10" dirty="0">
                <a:solidFill>
                  <a:srgbClr val="BB8542"/>
                </a:solidFill>
                <a:latin typeface="Arial"/>
                <a:cs typeface="Arial"/>
              </a:rPr>
              <a:t>CARE</a:t>
            </a:r>
            <a:r>
              <a:rPr sz="1800" b="1" spc="35" dirty="0">
                <a:solidFill>
                  <a:srgbClr val="BB8542"/>
                </a:solidFill>
                <a:latin typeface="Arial"/>
                <a:cs typeface="Arial"/>
              </a:rPr>
              <a:t> </a:t>
            </a:r>
            <a:r>
              <a:rPr sz="1800" b="1" dirty="0">
                <a:solidFill>
                  <a:srgbClr val="BB8542"/>
                </a:solidFill>
                <a:latin typeface="Arial"/>
                <a:cs typeface="Arial"/>
              </a:rPr>
              <a:t>(TCCC)</a:t>
            </a:r>
            <a:r>
              <a:rPr sz="1800" b="1" spc="25" dirty="0">
                <a:solidFill>
                  <a:srgbClr val="BB8542"/>
                </a:solidFill>
                <a:latin typeface="Arial"/>
                <a:cs typeface="Arial"/>
              </a:rPr>
              <a:t> </a:t>
            </a:r>
            <a:r>
              <a:rPr sz="1800" b="1" spc="-10" dirty="0">
                <a:solidFill>
                  <a:srgbClr val="BB8542"/>
                </a:solidFill>
                <a:latin typeface="Arial"/>
                <a:cs typeface="Arial"/>
              </a:rPr>
              <a:t>ROLE-BASED</a:t>
            </a:r>
            <a:r>
              <a:rPr sz="1800" b="1" spc="30" dirty="0">
                <a:solidFill>
                  <a:srgbClr val="BB8542"/>
                </a:solidFill>
                <a:latin typeface="Arial"/>
                <a:cs typeface="Arial"/>
              </a:rPr>
              <a:t> </a:t>
            </a:r>
            <a:r>
              <a:rPr sz="1800" b="1" spc="-5" dirty="0">
                <a:solidFill>
                  <a:srgbClr val="BB8542"/>
                </a:solidFill>
                <a:latin typeface="Arial"/>
                <a:cs typeface="Arial"/>
              </a:rPr>
              <a:t>TRAINING</a:t>
            </a:r>
            <a:r>
              <a:rPr sz="1800" b="1" spc="45" dirty="0">
                <a:solidFill>
                  <a:srgbClr val="BB8542"/>
                </a:solidFill>
                <a:latin typeface="Arial"/>
                <a:cs typeface="Arial"/>
              </a:rPr>
              <a:t> </a:t>
            </a:r>
            <a:r>
              <a:rPr sz="1800" b="1" spc="-5" dirty="0">
                <a:solidFill>
                  <a:srgbClr val="BB8542"/>
                </a:solidFill>
                <a:latin typeface="Arial"/>
                <a:cs typeface="Arial"/>
              </a:rPr>
              <a:t>SPECTRUM</a:t>
            </a:r>
            <a:endParaRPr sz="1800">
              <a:latin typeface="Arial"/>
              <a:cs typeface="Arial"/>
            </a:endParaRPr>
          </a:p>
          <a:p>
            <a:pPr marR="706120" algn="ctr">
              <a:lnSpc>
                <a:spcPct val="100000"/>
              </a:lnSpc>
              <a:spcBef>
                <a:spcPts val="370"/>
              </a:spcBef>
            </a:pPr>
            <a:r>
              <a:rPr sz="2400" b="1" dirty="0">
                <a:latin typeface="Arial"/>
                <a:cs typeface="Arial"/>
              </a:rPr>
              <a:t>ROLE</a:t>
            </a:r>
            <a:r>
              <a:rPr sz="2400" b="1" spc="-40" dirty="0">
                <a:latin typeface="Arial"/>
                <a:cs typeface="Arial"/>
              </a:rPr>
              <a:t> </a:t>
            </a:r>
            <a:r>
              <a:rPr sz="2400" b="1" spc="-5" dirty="0">
                <a:latin typeface="Arial"/>
                <a:cs typeface="Arial"/>
              </a:rPr>
              <a:t>1</a:t>
            </a:r>
            <a:r>
              <a:rPr sz="2400" b="1" spc="-20" dirty="0">
                <a:latin typeface="Arial"/>
                <a:cs typeface="Arial"/>
              </a:rPr>
              <a:t> </a:t>
            </a:r>
            <a:r>
              <a:rPr sz="2400" b="1" spc="-25" dirty="0">
                <a:latin typeface="Arial"/>
                <a:cs typeface="Arial"/>
              </a:rPr>
              <a:t>CARE</a:t>
            </a:r>
            <a:endParaRPr sz="2400">
              <a:latin typeface="Arial"/>
              <a:cs typeface="Arial"/>
            </a:endParaRPr>
          </a:p>
        </p:txBody>
      </p:sp>
      <p:grpSp>
        <p:nvGrpSpPr>
          <p:cNvPr id="11" name="object 11"/>
          <p:cNvGrpSpPr/>
          <p:nvPr/>
        </p:nvGrpSpPr>
        <p:grpSpPr>
          <a:xfrm>
            <a:off x="2507995" y="1761744"/>
            <a:ext cx="2519045" cy="646430"/>
            <a:chOff x="2507995" y="1761744"/>
            <a:chExt cx="2519045" cy="646430"/>
          </a:xfrm>
        </p:grpSpPr>
        <p:sp>
          <p:nvSpPr>
            <p:cNvPr id="12" name="object 12"/>
            <p:cNvSpPr/>
            <p:nvPr/>
          </p:nvSpPr>
          <p:spPr>
            <a:xfrm>
              <a:off x="2520695" y="2039112"/>
              <a:ext cx="2493645" cy="317500"/>
            </a:xfrm>
            <a:custGeom>
              <a:avLst/>
              <a:gdLst/>
              <a:ahLst/>
              <a:cxnLst/>
              <a:rect l="l" t="t" r="r" b="b"/>
              <a:pathLst>
                <a:path w="2493645" h="317500">
                  <a:moveTo>
                    <a:pt x="0" y="316991"/>
                  </a:moveTo>
                  <a:lnTo>
                    <a:pt x="3499" y="270135"/>
                  </a:lnTo>
                  <a:lnTo>
                    <a:pt x="13666" y="225417"/>
                  </a:lnTo>
                  <a:lnTo>
                    <a:pt x="30000" y="183328"/>
                  </a:lnTo>
                  <a:lnTo>
                    <a:pt x="52001" y="144358"/>
                  </a:lnTo>
                  <a:lnTo>
                    <a:pt x="79169" y="108996"/>
                  </a:lnTo>
                  <a:lnTo>
                    <a:pt x="111005" y="77731"/>
                  </a:lnTo>
                  <a:lnTo>
                    <a:pt x="147009" y="51053"/>
                  </a:lnTo>
                  <a:lnTo>
                    <a:pt x="186681" y="29451"/>
                  </a:lnTo>
                  <a:lnTo>
                    <a:pt x="229521" y="13416"/>
                  </a:lnTo>
                  <a:lnTo>
                    <a:pt x="275029" y="3435"/>
                  </a:lnTo>
                  <a:lnTo>
                    <a:pt x="322706" y="0"/>
                  </a:lnTo>
                  <a:lnTo>
                    <a:pt x="2170557" y="0"/>
                  </a:lnTo>
                  <a:lnTo>
                    <a:pt x="2218234" y="3435"/>
                  </a:lnTo>
                  <a:lnTo>
                    <a:pt x="2263742" y="13416"/>
                  </a:lnTo>
                  <a:lnTo>
                    <a:pt x="2306582" y="29451"/>
                  </a:lnTo>
                  <a:lnTo>
                    <a:pt x="2346254" y="51053"/>
                  </a:lnTo>
                  <a:lnTo>
                    <a:pt x="2382258" y="77731"/>
                  </a:lnTo>
                  <a:lnTo>
                    <a:pt x="2414094" y="108996"/>
                  </a:lnTo>
                  <a:lnTo>
                    <a:pt x="2441262" y="144358"/>
                  </a:lnTo>
                  <a:lnTo>
                    <a:pt x="2463263" y="183328"/>
                  </a:lnTo>
                  <a:lnTo>
                    <a:pt x="2479597" y="225417"/>
                  </a:lnTo>
                  <a:lnTo>
                    <a:pt x="2489764" y="270135"/>
                  </a:lnTo>
                  <a:lnTo>
                    <a:pt x="2493264" y="316991"/>
                  </a:lnTo>
                </a:path>
              </a:pathLst>
            </a:custGeom>
            <a:ln w="25400">
              <a:solidFill>
                <a:srgbClr val="BEBEBE"/>
              </a:solidFill>
            </a:ln>
          </p:spPr>
          <p:txBody>
            <a:bodyPr wrap="square" lIns="0" tIns="0" rIns="0" bIns="0" rtlCol="0"/>
            <a:lstStyle/>
            <a:p>
              <a:endParaRPr/>
            </a:p>
          </p:txBody>
        </p:sp>
        <p:sp>
          <p:nvSpPr>
            <p:cNvPr id="13" name="object 13"/>
            <p:cNvSpPr/>
            <p:nvPr/>
          </p:nvSpPr>
          <p:spPr>
            <a:xfrm>
              <a:off x="2883407" y="1761744"/>
              <a:ext cx="1771014" cy="646430"/>
            </a:xfrm>
            <a:custGeom>
              <a:avLst/>
              <a:gdLst/>
              <a:ahLst/>
              <a:cxnLst/>
              <a:rect l="l" t="t" r="r" b="b"/>
              <a:pathLst>
                <a:path w="1771014" h="646430">
                  <a:moveTo>
                    <a:pt x="1770888" y="0"/>
                  </a:moveTo>
                  <a:lnTo>
                    <a:pt x="0" y="0"/>
                  </a:lnTo>
                  <a:lnTo>
                    <a:pt x="0" y="646176"/>
                  </a:lnTo>
                  <a:lnTo>
                    <a:pt x="1770888" y="646176"/>
                  </a:lnTo>
                  <a:lnTo>
                    <a:pt x="1770888"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984119" y="1789557"/>
            <a:ext cx="1570355" cy="574040"/>
          </a:xfrm>
          <a:prstGeom prst="rect">
            <a:avLst/>
          </a:prstGeom>
        </p:spPr>
        <p:txBody>
          <a:bodyPr vert="horz" wrap="square" lIns="0" tIns="12700" rIns="0" bIns="0" rtlCol="0">
            <a:spAutoFit/>
          </a:bodyPr>
          <a:lstStyle/>
          <a:p>
            <a:pPr marL="73660" marR="5080" indent="-60960">
              <a:lnSpc>
                <a:spcPct val="100000"/>
              </a:lnSpc>
              <a:spcBef>
                <a:spcPts val="100"/>
              </a:spcBef>
            </a:pPr>
            <a:r>
              <a:rPr sz="1800" b="1" dirty="0">
                <a:solidFill>
                  <a:srgbClr val="2D3334"/>
                </a:solidFill>
                <a:latin typeface="Arial"/>
                <a:cs typeface="Arial"/>
              </a:rPr>
              <a:t>N</a:t>
            </a:r>
            <a:r>
              <a:rPr sz="1800" b="1" spc="-15" dirty="0">
                <a:solidFill>
                  <a:srgbClr val="2D3334"/>
                </a:solidFill>
                <a:latin typeface="Arial"/>
                <a:cs typeface="Arial"/>
              </a:rPr>
              <a:t>O</a:t>
            </a:r>
            <a:r>
              <a:rPr sz="1800" b="1" spc="-5" dirty="0">
                <a:solidFill>
                  <a:srgbClr val="2D3334"/>
                </a:solidFill>
                <a:latin typeface="Arial"/>
                <a:cs typeface="Arial"/>
              </a:rPr>
              <a:t>N</a:t>
            </a:r>
            <a:r>
              <a:rPr sz="1800" b="1" dirty="0">
                <a:solidFill>
                  <a:srgbClr val="2D3334"/>
                </a:solidFill>
                <a:latin typeface="Arial"/>
                <a:cs typeface="Arial"/>
              </a:rPr>
              <a:t>M</a:t>
            </a:r>
            <a:r>
              <a:rPr sz="1800" b="1" spc="-5" dirty="0">
                <a:solidFill>
                  <a:srgbClr val="2D3334"/>
                </a:solidFill>
                <a:latin typeface="Arial"/>
                <a:cs typeface="Arial"/>
              </a:rPr>
              <a:t>EDIC</a:t>
            </a:r>
            <a:r>
              <a:rPr sz="1800" b="1" spc="-40" dirty="0">
                <a:solidFill>
                  <a:srgbClr val="2D3334"/>
                </a:solidFill>
                <a:latin typeface="Arial"/>
                <a:cs typeface="Arial"/>
              </a:rPr>
              <a:t>A</a:t>
            </a:r>
            <a:r>
              <a:rPr sz="1800" b="1" dirty="0">
                <a:solidFill>
                  <a:srgbClr val="2D3334"/>
                </a:solidFill>
                <a:latin typeface="Arial"/>
                <a:cs typeface="Arial"/>
              </a:rPr>
              <a:t>L  </a:t>
            </a:r>
            <a:r>
              <a:rPr sz="1800" b="1" spc="-5" dirty="0">
                <a:solidFill>
                  <a:srgbClr val="2D3334"/>
                </a:solidFill>
                <a:latin typeface="Arial"/>
                <a:cs typeface="Arial"/>
              </a:rPr>
              <a:t>PERSONNEL</a:t>
            </a:r>
            <a:endParaRPr sz="1800">
              <a:latin typeface="Arial"/>
              <a:cs typeface="Arial"/>
            </a:endParaRPr>
          </a:p>
        </p:txBody>
      </p:sp>
      <p:grpSp>
        <p:nvGrpSpPr>
          <p:cNvPr id="15" name="object 15"/>
          <p:cNvGrpSpPr/>
          <p:nvPr/>
        </p:nvGrpSpPr>
        <p:grpSpPr>
          <a:xfrm>
            <a:off x="2109216" y="1746504"/>
            <a:ext cx="7015480" cy="3435350"/>
            <a:chOff x="2109216" y="1746504"/>
            <a:chExt cx="7015480" cy="3435350"/>
          </a:xfrm>
        </p:grpSpPr>
        <p:pic>
          <p:nvPicPr>
            <p:cNvPr id="16" name="object 16"/>
            <p:cNvPicPr/>
            <p:nvPr/>
          </p:nvPicPr>
          <p:blipFill>
            <a:blip r:embed="rId4" cstate="print"/>
            <a:stretch>
              <a:fillRect/>
            </a:stretch>
          </p:blipFill>
          <p:spPr>
            <a:xfrm>
              <a:off x="7328815" y="2442906"/>
              <a:ext cx="1795473" cy="2738460"/>
            </a:xfrm>
            <a:prstGeom prst="rect">
              <a:avLst/>
            </a:prstGeom>
          </p:spPr>
        </p:pic>
        <p:pic>
          <p:nvPicPr>
            <p:cNvPr id="17" name="object 17"/>
            <p:cNvPicPr/>
            <p:nvPr/>
          </p:nvPicPr>
          <p:blipFill>
            <a:blip r:embed="rId5" cstate="print"/>
            <a:stretch>
              <a:fillRect/>
            </a:stretch>
          </p:blipFill>
          <p:spPr>
            <a:xfrm>
              <a:off x="2109216" y="2404872"/>
              <a:ext cx="1548383" cy="2365247"/>
            </a:xfrm>
            <a:prstGeom prst="rect">
              <a:avLst/>
            </a:prstGeom>
          </p:spPr>
        </p:pic>
        <p:sp>
          <p:nvSpPr>
            <p:cNvPr id="18" name="object 18"/>
            <p:cNvSpPr/>
            <p:nvPr/>
          </p:nvSpPr>
          <p:spPr>
            <a:xfrm>
              <a:off x="6224016" y="2020824"/>
              <a:ext cx="2493645" cy="317500"/>
            </a:xfrm>
            <a:custGeom>
              <a:avLst/>
              <a:gdLst/>
              <a:ahLst/>
              <a:cxnLst/>
              <a:rect l="l" t="t" r="r" b="b"/>
              <a:pathLst>
                <a:path w="2493645" h="317500">
                  <a:moveTo>
                    <a:pt x="0" y="316991"/>
                  </a:moveTo>
                  <a:lnTo>
                    <a:pt x="3499" y="270135"/>
                  </a:lnTo>
                  <a:lnTo>
                    <a:pt x="13666" y="225417"/>
                  </a:lnTo>
                  <a:lnTo>
                    <a:pt x="30000" y="183328"/>
                  </a:lnTo>
                  <a:lnTo>
                    <a:pt x="52001" y="144358"/>
                  </a:lnTo>
                  <a:lnTo>
                    <a:pt x="79169" y="108996"/>
                  </a:lnTo>
                  <a:lnTo>
                    <a:pt x="111005" y="77731"/>
                  </a:lnTo>
                  <a:lnTo>
                    <a:pt x="147009" y="51053"/>
                  </a:lnTo>
                  <a:lnTo>
                    <a:pt x="186681" y="29451"/>
                  </a:lnTo>
                  <a:lnTo>
                    <a:pt x="229521" y="13416"/>
                  </a:lnTo>
                  <a:lnTo>
                    <a:pt x="275029" y="3435"/>
                  </a:lnTo>
                  <a:lnTo>
                    <a:pt x="322707" y="0"/>
                  </a:lnTo>
                  <a:lnTo>
                    <a:pt x="2170557" y="0"/>
                  </a:lnTo>
                  <a:lnTo>
                    <a:pt x="2218234" y="3435"/>
                  </a:lnTo>
                  <a:lnTo>
                    <a:pt x="2263742" y="13416"/>
                  </a:lnTo>
                  <a:lnTo>
                    <a:pt x="2306582" y="29451"/>
                  </a:lnTo>
                  <a:lnTo>
                    <a:pt x="2346254" y="51053"/>
                  </a:lnTo>
                  <a:lnTo>
                    <a:pt x="2382258" y="77731"/>
                  </a:lnTo>
                  <a:lnTo>
                    <a:pt x="2414094" y="108996"/>
                  </a:lnTo>
                  <a:lnTo>
                    <a:pt x="2441262" y="144358"/>
                  </a:lnTo>
                  <a:lnTo>
                    <a:pt x="2463263" y="183328"/>
                  </a:lnTo>
                  <a:lnTo>
                    <a:pt x="2479597" y="225417"/>
                  </a:lnTo>
                  <a:lnTo>
                    <a:pt x="2489764" y="270135"/>
                  </a:lnTo>
                  <a:lnTo>
                    <a:pt x="2493264" y="316991"/>
                  </a:lnTo>
                </a:path>
              </a:pathLst>
            </a:custGeom>
            <a:ln w="25400">
              <a:solidFill>
                <a:srgbClr val="BEBEBE"/>
              </a:solidFill>
            </a:ln>
          </p:spPr>
          <p:txBody>
            <a:bodyPr wrap="square" lIns="0" tIns="0" rIns="0" bIns="0" rtlCol="0"/>
            <a:lstStyle/>
            <a:p>
              <a:endParaRPr/>
            </a:p>
          </p:txBody>
        </p:sp>
        <p:sp>
          <p:nvSpPr>
            <p:cNvPr id="19" name="object 19"/>
            <p:cNvSpPr/>
            <p:nvPr/>
          </p:nvSpPr>
          <p:spPr>
            <a:xfrm>
              <a:off x="6684263" y="1746504"/>
              <a:ext cx="1637030" cy="591820"/>
            </a:xfrm>
            <a:custGeom>
              <a:avLst/>
              <a:gdLst/>
              <a:ahLst/>
              <a:cxnLst/>
              <a:rect l="l" t="t" r="r" b="b"/>
              <a:pathLst>
                <a:path w="1637029" h="591819">
                  <a:moveTo>
                    <a:pt x="1636776" y="0"/>
                  </a:moveTo>
                  <a:lnTo>
                    <a:pt x="0" y="0"/>
                  </a:lnTo>
                  <a:lnTo>
                    <a:pt x="0" y="591312"/>
                  </a:lnTo>
                  <a:lnTo>
                    <a:pt x="1636776" y="591312"/>
                  </a:lnTo>
                  <a:lnTo>
                    <a:pt x="1636776"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6780021" y="1747773"/>
            <a:ext cx="1445260" cy="546735"/>
          </a:xfrm>
          <a:prstGeom prst="rect">
            <a:avLst/>
          </a:prstGeom>
        </p:spPr>
        <p:txBody>
          <a:bodyPr vert="horz" wrap="square" lIns="0" tIns="43815" rIns="0" bIns="0" rtlCol="0">
            <a:spAutoFit/>
          </a:bodyPr>
          <a:lstStyle/>
          <a:p>
            <a:pPr marL="12700" marR="5080" indent="191770">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a:t>
            </a:r>
            <a:r>
              <a:rPr sz="1800" b="1" spc="-5" dirty="0">
                <a:solidFill>
                  <a:srgbClr val="2D3334"/>
                </a:solidFill>
                <a:latin typeface="Arial"/>
                <a:cs typeface="Arial"/>
              </a:rPr>
              <a:t>PER</a:t>
            </a:r>
            <a:r>
              <a:rPr sz="1800" b="1" spc="-15" dirty="0">
                <a:solidFill>
                  <a:srgbClr val="2D3334"/>
                </a:solidFill>
                <a:latin typeface="Arial"/>
                <a:cs typeface="Arial"/>
              </a:rPr>
              <a:t>S</a:t>
            </a:r>
            <a:r>
              <a:rPr sz="1800" b="1" spc="-10" dirty="0">
                <a:solidFill>
                  <a:srgbClr val="2D3334"/>
                </a:solidFill>
                <a:latin typeface="Arial"/>
                <a:cs typeface="Arial"/>
              </a:rPr>
              <a:t>O</a:t>
            </a:r>
            <a:r>
              <a:rPr sz="1800" b="1" spc="-5" dirty="0">
                <a:solidFill>
                  <a:srgbClr val="2D3334"/>
                </a:solidFill>
                <a:latin typeface="Arial"/>
                <a:cs typeface="Arial"/>
              </a:rPr>
              <a:t>N</a:t>
            </a:r>
            <a:r>
              <a:rPr sz="1800" b="1" spc="-15" dirty="0">
                <a:solidFill>
                  <a:srgbClr val="2D3334"/>
                </a:solidFill>
                <a:latin typeface="Arial"/>
                <a:cs typeface="Arial"/>
              </a:rPr>
              <a:t>N</a:t>
            </a:r>
            <a:r>
              <a:rPr sz="1800" b="1" dirty="0">
                <a:solidFill>
                  <a:srgbClr val="2D3334"/>
                </a:solidFill>
                <a:latin typeface="Arial"/>
                <a:cs typeface="Arial"/>
              </a:rPr>
              <a:t>EL</a:t>
            </a:r>
            <a:endParaRPr sz="1800">
              <a:latin typeface="Arial"/>
              <a:cs typeface="Arial"/>
            </a:endParaRPr>
          </a:p>
        </p:txBody>
      </p:sp>
      <p:sp>
        <p:nvSpPr>
          <p:cNvPr id="21" name="object 21"/>
          <p:cNvSpPr txBox="1"/>
          <p:nvPr/>
        </p:nvSpPr>
        <p:spPr>
          <a:xfrm>
            <a:off x="3854958" y="5377688"/>
            <a:ext cx="5237480" cy="853440"/>
          </a:xfrm>
          <a:prstGeom prst="rect">
            <a:avLst/>
          </a:prstGeom>
        </p:spPr>
        <p:txBody>
          <a:bodyPr vert="horz" wrap="square" lIns="0" tIns="12700" rIns="0" bIns="0" rtlCol="0">
            <a:spAutoFit/>
          </a:bodyPr>
          <a:lstStyle/>
          <a:p>
            <a:pPr marL="3482975">
              <a:lnSpc>
                <a:spcPct val="100000"/>
              </a:lnSpc>
              <a:spcBef>
                <a:spcPts val="100"/>
              </a:spcBef>
            </a:pPr>
            <a:r>
              <a:rPr sz="1800" b="1" spc="-5" dirty="0">
                <a:solidFill>
                  <a:srgbClr val="CD9146"/>
                </a:solidFill>
                <a:latin typeface="Arial"/>
                <a:cs typeface="Arial"/>
              </a:rPr>
              <a:t>YOU</a:t>
            </a:r>
            <a:r>
              <a:rPr sz="1800" b="1" spc="-30" dirty="0">
                <a:solidFill>
                  <a:srgbClr val="CD9146"/>
                </a:solidFill>
                <a:latin typeface="Arial"/>
                <a:cs typeface="Arial"/>
              </a:rPr>
              <a:t> </a:t>
            </a:r>
            <a:r>
              <a:rPr sz="1800" b="1" spc="-15" dirty="0">
                <a:solidFill>
                  <a:srgbClr val="CD9146"/>
                </a:solidFill>
                <a:latin typeface="Arial"/>
                <a:cs typeface="Arial"/>
              </a:rPr>
              <a:t>ARE</a:t>
            </a:r>
            <a:r>
              <a:rPr sz="1800" b="1" spc="1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10"/>
              </a:spcBef>
            </a:pPr>
            <a:endParaRPr sz="1900">
              <a:latin typeface="Arial"/>
              <a:cs typeface="Arial"/>
            </a:endParaRPr>
          </a:p>
          <a:p>
            <a:pPr marL="12700">
              <a:lnSpc>
                <a:spcPct val="100000"/>
              </a:lnSpc>
            </a:pPr>
            <a:r>
              <a:rPr sz="1800" b="1" spc="-10" dirty="0">
                <a:solidFill>
                  <a:srgbClr val="585858"/>
                </a:solidFill>
                <a:latin typeface="Arial"/>
                <a:cs typeface="Arial"/>
              </a:rPr>
              <a:t>STANDARDIZED</a:t>
            </a:r>
            <a:r>
              <a:rPr sz="1800" b="1" spc="65" dirty="0">
                <a:solidFill>
                  <a:srgbClr val="585858"/>
                </a:solidFill>
                <a:latin typeface="Arial"/>
                <a:cs typeface="Arial"/>
              </a:rPr>
              <a:t> </a:t>
            </a:r>
            <a:r>
              <a:rPr sz="1800" b="1" spc="-5" dirty="0">
                <a:solidFill>
                  <a:srgbClr val="585858"/>
                </a:solidFill>
                <a:latin typeface="Arial"/>
                <a:cs typeface="Arial"/>
              </a:rPr>
              <a:t>JOINT</a:t>
            </a:r>
            <a:r>
              <a:rPr sz="1800" b="1" spc="-20" dirty="0">
                <a:solidFill>
                  <a:srgbClr val="585858"/>
                </a:solidFill>
                <a:latin typeface="Arial"/>
                <a:cs typeface="Arial"/>
              </a:rPr>
              <a:t> </a:t>
            </a:r>
            <a:r>
              <a:rPr sz="1800" b="1" spc="-5" dirty="0">
                <a:solidFill>
                  <a:srgbClr val="585858"/>
                </a:solidFill>
                <a:latin typeface="Arial"/>
                <a:cs typeface="Arial"/>
              </a:rPr>
              <a:t>CURRICULUM</a:t>
            </a:r>
            <a:endParaRPr sz="1800">
              <a:latin typeface="Arial"/>
              <a:cs typeface="Arial"/>
            </a:endParaRPr>
          </a:p>
        </p:txBody>
      </p:sp>
      <p:grpSp>
        <p:nvGrpSpPr>
          <p:cNvPr id="22" name="object 22"/>
          <p:cNvGrpSpPr/>
          <p:nvPr/>
        </p:nvGrpSpPr>
        <p:grpSpPr>
          <a:xfrm>
            <a:off x="3840479" y="2380488"/>
            <a:ext cx="4480560" cy="2999740"/>
            <a:chOff x="3840479" y="2380488"/>
            <a:chExt cx="4480560" cy="2999740"/>
          </a:xfrm>
        </p:grpSpPr>
        <p:sp>
          <p:nvSpPr>
            <p:cNvPr id="23" name="object 23"/>
            <p:cNvSpPr/>
            <p:nvPr/>
          </p:nvSpPr>
          <p:spPr>
            <a:xfrm>
              <a:off x="8101583" y="5263895"/>
              <a:ext cx="219710" cy="116205"/>
            </a:xfrm>
            <a:custGeom>
              <a:avLst/>
              <a:gdLst/>
              <a:ahLst/>
              <a:cxnLst/>
              <a:rect l="l" t="t" r="r" b="b"/>
              <a:pathLst>
                <a:path w="219709" h="116204">
                  <a:moveTo>
                    <a:pt x="109727" y="0"/>
                  </a:moveTo>
                  <a:lnTo>
                    <a:pt x="0" y="115823"/>
                  </a:lnTo>
                  <a:lnTo>
                    <a:pt x="219456" y="115823"/>
                  </a:lnTo>
                  <a:lnTo>
                    <a:pt x="109727" y="0"/>
                  </a:lnTo>
                  <a:close/>
                </a:path>
              </a:pathLst>
            </a:custGeom>
            <a:solidFill>
              <a:srgbClr val="CD9146"/>
            </a:solidFill>
          </p:spPr>
          <p:txBody>
            <a:bodyPr wrap="square" lIns="0" tIns="0" rIns="0" bIns="0" rtlCol="0"/>
            <a:lstStyle/>
            <a:p>
              <a:endParaRPr/>
            </a:p>
          </p:txBody>
        </p:sp>
        <p:pic>
          <p:nvPicPr>
            <p:cNvPr id="24" name="object 24"/>
            <p:cNvPicPr/>
            <p:nvPr/>
          </p:nvPicPr>
          <p:blipFill>
            <a:blip r:embed="rId6" cstate="print"/>
            <a:stretch>
              <a:fillRect/>
            </a:stretch>
          </p:blipFill>
          <p:spPr>
            <a:xfrm>
              <a:off x="3840479" y="2404872"/>
              <a:ext cx="1545336" cy="2365247"/>
            </a:xfrm>
            <a:prstGeom prst="rect">
              <a:avLst/>
            </a:prstGeom>
          </p:spPr>
        </p:pic>
        <p:pic>
          <p:nvPicPr>
            <p:cNvPr id="25" name="object 25"/>
            <p:cNvPicPr/>
            <p:nvPr/>
          </p:nvPicPr>
          <p:blipFill>
            <a:blip r:embed="rId7" cstate="print"/>
            <a:stretch>
              <a:fillRect/>
            </a:stretch>
          </p:blipFill>
          <p:spPr>
            <a:xfrm>
              <a:off x="5559551" y="2380488"/>
              <a:ext cx="1569720" cy="2398776"/>
            </a:xfrm>
            <a:prstGeom prst="rect">
              <a:avLst/>
            </a:prstGeom>
          </p:spPr>
        </p:pic>
      </p:grpSp>
      <p:sp>
        <p:nvSpPr>
          <p:cNvPr id="26" name="object 26"/>
          <p:cNvSpPr txBox="1"/>
          <p:nvPr/>
        </p:nvSpPr>
        <p:spPr>
          <a:xfrm>
            <a:off x="11702160" y="6567433"/>
            <a:ext cx="16192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3</a:t>
            </a:fld>
            <a:endParaRPr sz="1200">
              <a:latin typeface="Arial MT"/>
              <a:cs typeface="Arial MT"/>
            </a:endParaRPr>
          </a:p>
        </p:txBody>
      </p:sp>
      <p:sp>
        <p:nvSpPr>
          <p:cNvPr id="27" name="object 27"/>
          <p:cNvSpPr txBox="1"/>
          <p:nvPr/>
        </p:nvSpPr>
        <p:spPr>
          <a:xfrm>
            <a:off x="9410827" y="6584932"/>
            <a:ext cx="2020570" cy="175895"/>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939190" y="934034"/>
            <a:ext cx="10318750" cy="1123315"/>
          </a:xfrm>
          <a:prstGeom prst="rect">
            <a:avLst/>
          </a:prstGeom>
        </p:spPr>
        <p:txBody>
          <a:bodyPr vert="horz" wrap="square" lIns="0" tIns="12700" rIns="0" bIns="0" rtlCol="0">
            <a:spAutoFit/>
          </a:bodyPr>
          <a:lstStyle/>
          <a:p>
            <a:pPr marL="12700" marR="5080" indent="481330">
              <a:lnSpc>
                <a:spcPct val="100000"/>
              </a:lnSpc>
              <a:spcBef>
                <a:spcPts val="100"/>
              </a:spcBef>
            </a:pPr>
            <a:r>
              <a:rPr spc="-10" dirty="0">
                <a:solidFill>
                  <a:srgbClr val="BB8542"/>
                </a:solidFill>
              </a:rPr>
              <a:t>LIFESAVING</a:t>
            </a:r>
            <a:r>
              <a:rPr spc="75" dirty="0">
                <a:solidFill>
                  <a:srgbClr val="BB8542"/>
                </a:solidFill>
              </a:rPr>
              <a:t> </a:t>
            </a:r>
            <a:r>
              <a:rPr spc="-15" dirty="0">
                <a:solidFill>
                  <a:srgbClr val="BB8542"/>
                </a:solidFill>
              </a:rPr>
              <a:t>IMPACTS</a:t>
            </a:r>
            <a:r>
              <a:rPr spc="65" dirty="0">
                <a:solidFill>
                  <a:srgbClr val="BB8542"/>
                </a:solidFill>
              </a:rPr>
              <a:t> </a:t>
            </a:r>
            <a:r>
              <a:rPr dirty="0"/>
              <a:t>OF</a:t>
            </a:r>
            <a:r>
              <a:rPr spc="-10" dirty="0"/>
              <a:t> </a:t>
            </a:r>
            <a:r>
              <a:rPr dirty="0"/>
              <a:t>IMPLEMENTING </a:t>
            </a:r>
            <a:r>
              <a:rPr spc="5" dirty="0"/>
              <a:t> </a:t>
            </a:r>
            <a:r>
              <a:rPr spc="-5" dirty="0"/>
              <a:t>TCCC</a:t>
            </a:r>
            <a:r>
              <a:rPr spc="-20" dirty="0"/>
              <a:t> </a:t>
            </a:r>
            <a:r>
              <a:rPr spc="5" dirty="0"/>
              <a:t>IN</a:t>
            </a:r>
            <a:r>
              <a:rPr spc="-5" dirty="0"/>
              <a:t> </a:t>
            </a:r>
            <a:r>
              <a:rPr spc="-10" dirty="0"/>
              <a:t>PREHOSPITAL</a:t>
            </a:r>
            <a:r>
              <a:rPr spc="75" dirty="0"/>
              <a:t> </a:t>
            </a:r>
            <a:r>
              <a:rPr spc="-20" dirty="0"/>
              <a:t>TRAUMA</a:t>
            </a:r>
            <a:r>
              <a:rPr spc="85" dirty="0"/>
              <a:t> </a:t>
            </a:r>
            <a:r>
              <a:rPr spc="-30" dirty="0"/>
              <a:t>CARE</a:t>
            </a:r>
            <a:r>
              <a:rPr spc="110" dirty="0"/>
              <a:t> </a:t>
            </a:r>
            <a:r>
              <a:rPr spc="5" dirty="0"/>
              <a:t>(</a:t>
            </a:r>
            <a:r>
              <a:rPr i="1" spc="5" dirty="0">
                <a:latin typeface="Arial"/>
                <a:cs typeface="Arial"/>
              </a:rPr>
              <a:t>cont</a:t>
            </a:r>
            <a:r>
              <a:rPr spc="5" dirty="0"/>
              <a:t>.)</a:t>
            </a:r>
          </a:p>
        </p:txBody>
      </p:sp>
      <p:sp>
        <p:nvSpPr>
          <p:cNvPr id="5" name="object 5"/>
          <p:cNvSpPr txBox="1"/>
          <p:nvPr/>
        </p:nvSpPr>
        <p:spPr>
          <a:xfrm>
            <a:off x="370433" y="5139893"/>
            <a:ext cx="3406775" cy="1308735"/>
          </a:xfrm>
          <a:prstGeom prst="rect">
            <a:avLst/>
          </a:prstGeom>
        </p:spPr>
        <p:txBody>
          <a:bodyPr vert="horz" wrap="square" lIns="0" tIns="14605" rIns="0" bIns="0" rtlCol="0">
            <a:spAutoFit/>
          </a:bodyPr>
          <a:lstStyle/>
          <a:p>
            <a:pPr marL="12700" marR="5080">
              <a:lnSpc>
                <a:spcPct val="100000"/>
              </a:lnSpc>
              <a:spcBef>
                <a:spcPts val="115"/>
              </a:spcBef>
            </a:pPr>
            <a:r>
              <a:rPr sz="2100" spc="-5" dirty="0">
                <a:latin typeface="Arial MT"/>
                <a:cs typeface="Arial MT"/>
              </a:rPr>
              <a:t>In </a:t>
            </a:r>
            <a:r>
              <a:rPr sz="2100" spc="5" dirty="0">
                <a:latin typeface="Arial MT"/>
                <a:cs typeface="Arial MT"/>
              </a:rPr>
              <a:t>addition </a:t>
            </a:r>
            <a:r>
              <a:rPr sz="2100" spc="-5" dirty="0">
                <a:latin typeface="Arial MT"/>
                <a:cs typeface="Arial MT"/>
              </a:rPr>
              <a:t>to </a:t>
            </a:r>
            <a:r>
              <a:rPr sz="2100" dirty="0">
                <a:latin typeface="Arial MT"/>
                <a:cs typeface="Arial MT"/>
              </a:rPr>
              <a:t>tourniquet </a:t>
            </a:r>
            <a:r>
              <a:rPr sz="2100" spc="5" dirty="0">
                <a:latin typeface="Arial MT"/>
                <a:cs typeface="Arial MT"/>
              </a:rPr>
              <a:t> </a:t>
            </a:r>
            <a:r>
              <a:rPr sz="2100" dirty="0">
                <a:latin typeface="Arial MT"/>
                <a:cs typeface="Arial MT"/>
              </a:rPr>
              <a:t>guidance,</a:t>
            </a:r>
            <a:r>
              <a:rPr sz="2100" spc="-75" dirty="0">
                <a:latin typeface="Arial MT"/>
                <a:cs typeface="Arial MT"/>
              </a:rPr>
              <a:t> </a:t>
            </a:r>
            <a:r>
              <a:rPr sz="2100" spc="5" dirty="0">
                <a:latin typeface="Arial MT"/>
                <a:cs typeface="Arial MT"/>
              </a:rPr>
              <a:t>many</a:t>
            </a:r>
            <a:r>
              <a:rPr sz="2100" spc="-60" dirty="0">
                <a:latin typeface="Arial MT"/>
                <a:cs typeface="Arial MT"/>
              </a:rPr>
              <a:t> </a:t>
            </a:r>
            <a:r>
              <a:rPr sz="2100" dirty="0">
                <a:latin typeface="Arial MT"/>
                <a:cs typeface="Arial MT"/>
              </a:rPr>
              <a:t>other</a:t>
            </a:r>
            <a:r>
              <a:rPr sz="2100" spc="-40" dirty="0">
                <a:latin typeface="Arial MT"/>
                <a:cs typeface="Arial MT"/>
              </a:rPr>
              <a:t> </a:t>
            </a:r>
            <a:r>
              <a:rPr sz="2100" spc="10" dirty="0">
                <a:latin typeface="Arial MT"/>
                <a:cs typeface="Arial MT"/>
              </a:rPr>
              <a:t>TCCC </a:t>
            </a:r>
            <a:r>
              <a:rPr sz="2100" spc="-570" dirty="0">
                <a:latin typeface="Arial MT"/>
                <a:cs typeface="Arial MT"/>
              </a:rPr>
              <a:t> </a:t>
            </a:r>
            <a:r>
              <a:rPr sz="2100" dirty="0">
                <a:latin typeface="Arial MT"/>
                <a:cs typeface="Arial MT"/>
              </a:rPr>
              <a:t>advances have </a:t>
            </a:r>
            <a:r>
              <a:rPr sz="2100" spc="5" dirty="0">
                <a:latin typeface="Arial MT"/>
                <a:cs typeface="Arial MT"/>
              </a:rPr>
              <a:t>now been </a:t>
            </a:r>
            <a:r>
              <a:rPr sz="2100" spc="10" dirty="0">
                <a:latin typeface="Arial MT"/>
                <a:cs typeface="Arial MT"/>
              </a:rPr>
              <a:t> </a:t>
            </a:r>
            <a:r>
              <a:rPr sz="2100" spc="5" dirty="0">
                <a:latin typeface="Arial MT"/>
                <a:cs typeface="Arial MT"/>
              </a:rPr>
              <a:t>widely</a:t>
            </a:r>
            <a:r>
              <a:rPr sz="2100" spc="-65" dirty="0">
                <a:latin typeface="Arial MT"/>
                <a:cs typeface="Arial MT"/>
              </a:rPr>
              <a:t> </a:t>
            </a:r>
            <a:r>
              <a:rPr sz="2100" dirty="0">
                <a:latin typeface="Arial MT"/>
                <a:cs typeface="Arial MT"/>
              </a:rPr>
              <a:t>adopted</a:t>
            </a:r>
            <a:endParaRPr sz="2100">
              <a:latin typeface="Arial MT"/>
              <a:cs typeface="Arial MT"/>
            </a:endParaRPr>
          </a:p>
        </p:txBody>
      </p:sp>
      <p:sp>
        <p:nvSpPr>
          <p:cNvPr id="6" name="object 6"/>
          <p:cNvSpPr txBox="1"/>
          <p:nvPr/>
        </p:nvSpPr>
        <p:spPr>
          <a:xfrm>
            <a:off x="4295902" y="5139893"/>
            <a:ext cx="7532370" cy="1308735"/>
          </a:xfrm>
          <a:prstGeom prst="rect">
            <a:avLst/>
          </a:prstGeom>
        </p:spPr>
        <p:txBody>
          <a:bodyPr vert="horz" wrap="square" lIns="0" tIns="14605" rIns="0" bIns="0" rtlCol="0">
            <a:spAutoFit/>
          </a:bodyPr>
          <a:lstStyle/>
          <a:p>
            <a:pPr marL="12700" marR="5080">
              <a:lnSpc>
                <a:spcPct val="100000"/>
              </a:lnSpc>
              <a:spcBef>
                <a:spcPts val="115"/>
              </a:spcBef>
            </a:pPr>
            <a:r>
              <a:rPr sz="2100" b="1" dirty="0">
                <a:latin typeface="Arial"/>
                <a:cs typeface="Arial"/>
              </a:rPr>
              <a:t>Including: </a:t>
            </a:r>
            <a:r>
              <a:rPr sz="2100" dirty="0">
                <a:latin typeface="Arial MT"/>
                <a:cs typeface="Arial MT"/>
              </a:rPr>
              <a:t>Hemostatic </a:t>
            </a:r>
            <a:r>
              <a:rPr sz="2100" spc="5" dirty="0">
                <a:latin typeface="Arial MT"/>
                <a:cs typeface="Arial MT"/>
              </a:rPr>
              <a:t>dressing and wound packing; </a:t>
            </a:r>
            <a:r>
              <a:rPr sz="2100" dirty="0">
                <a:latin typeface="Arial MT"/>
                <a:cs typeface="Arial MT"/>
              </a:rPr>
              <a:t>junctional </a:t>
            </a:r>
            <a:r>
              <a:rPr sz="2100" spc="-570" dirty="0">
                <a:latin typeface="Arial MT"/>
                <a:cs typeface="Arial MT"/>
              </a:rPr>
              <a:t> </a:t>
            </a:r>
            <a:r>
              <a:rPr sz="2100" dirty="0">
                <a:latin typeface="Arial MT"/>
                <a:cs typeface="Arial MT"/>
              </a:rPr>
              <a:t>tourniquet,</a:t>
            </a:r>
            <a:r>
              <a:rPr sz="2100" spc="-75" dirty="0">
                <a:latin typeface="Arial MT"/>
                <a:cs typeface="Arial MT"/>
              </a:rPr>
              <a:t> </a:t>
            </a:r>
            <a:r>
              <a:rPr sz="2100" spc="5" dirty="0">
                <a:latin typeface="Arial MT"/>
                <a:cs typeface="Arial MT"/>
              </a:rPr>
              <a:t>needle</a:t>
            </a:r>
            <a:r>
              <a:rPr sz="2100" spc="-35" dirty="0">
                <a:latin typeface="Arial MT"/>
                <a:cs typeface="Arial MT"/>
              </a:rPr>
              <a:t> </a:t>
            </a:r>
            <a:r>
              <a:rPr sz="2100" spc="-5" dirty="0">
                <a:latin typeface="Arial MT"/>
                <a:cs typeface="Arial MT"/>
              </a:rPr>
              <a:t>decompression</a:t>
            </a:r>
            <a:r>
              <a:rPr sz="2100" spc="-75" dirty="0">
                <a:latin typeface="Arial MT"/>
                <a:cs typeface="Arial MT"/>
              </a:rPr>
              <a:t> </a:t>
            </a:r>
            <a:r>
              <a:rPr sz="2100" spc="5" dirty="0">
                <a:latin typeface="Arial MT"/>
                <a:cs typeface="Arial MT"/>
              </a:rPr>
              <a:t>of</a:t>
            </a:r>
            <a:r>
              <a:rPr sz="2100" spc="-20" dirty="0">
                <a:latin typeface="Arial MT"/>
                <a:cs typeface="Arial MT"/>
              </a:rPr>
              <a:t> </a:t>
            </a:r>
            <a:r>
              <a:rPr sz="2100" dirty="0">
                <a:latin typeface="Arial MT"/>
                <a:cs typeface="Arial MT"/>
              </a:rPr>
              <a:t>the chest,</a:t>
            </a:r>
            <a:r>
              <a:rPr sz="2100" spc="-20" dirty="0">
                <a:latin typeface="Arial MT"/>
                <a:cs typeface="Arial MT"/>
              </a:rPr>
              <a:t> </a:t>
            </a:r>
            <a:r>
              <a:rPr sz="2100" dirty="0">
                <a:latin typeface="Arial MT"/>
                <a:cs typeface="Arial MT"/>
              </a:rPr>
              <a:t>nasopharyngeal </a:t>
            </a:r>
            <a:r>
              <a:rPr sz="2100" spc="-565" dirty="0">
                <a:latin typeface="Arial MT"/>
                <a:cs typeface="Arial MT"/>
              </a:rPr>
              <a:t> </a:t>
            </a:r>
            <a:r>
              <a:rPr sz="2100" spc="-5" dirty="0">
                <a:latin typeface="Arial MT"/>
                <a:cs typeface="Arial MT"/>
              </a:rPr>
              <a:t>airway, </a:t>
            </a:r>
            <a:r>
              <a:rPr sz="2100" dirty="0">
                <a:latin typeface="Arial MT"/>
                <a:cs typeface="Arial MT"/>
              </a:rPr>
              <a:t>cricothyroidotomy, extraglottic </a:t>
            </a:r>
            <a:r>
              <a:rPr sz="2100" spc="-5" dirty="0">
                <a:latin typeface="Arial MT"/>
                <a:cs typeface="Arial MT"/>
              </a:rPr>
              <a:t>airway, </a:t>
            </a:r>
            <a:r>
              <a:rPr sz="2100" dirty="0">
                <a:latin typeface="Arial MT"/>
                <a:cs typeface="Arial MT"/>
              </a:rPr>
              <a:t>resuscitation with </a:t>
            </a:r>
            <a:r>
              <a:rPr sz="2100" spc="-570" dirty="0">
                <a:latin typeface="Arial MT"/>
                <a:cs typeface="Arial MT"/>
              </a:rPr>
              <a:t> </a:t>
            </a:r>
            <a:r>
              <a:rPr sz="2100" spc="5" dirty="0">
                <a:latin typeface="Arial MT"/>
                <a:cs typeface="Arial MT"/>
              </a:rPr>
              <a:t>blood</a:t>
            </a:r>
            <a:r>
              <a:rPr sz="2100" spc="-50" dirty="0">
                <a:latin typeface="Arial MT"/>
                <a:cs typeface="Arial MT"/>
              </a:rPr>
              <a:t> </a:t>
            </a:r>
            <a:r>
              <a:rPr sz="2100" dirty="0">
                <a:latin typeface="Arial MT"/>
                <a:cs typeface="Arial MT"/>
              </a:rPr>
              <a:t>products,</a:t>
            </a:r>
            <a:r>
              <a:rPr sz="2100" spc="-65" dirty="0">
                <a:latin typeface="Arial MT"/>
                <a:cs typeface="Arial MT"/>
              </a:rPr>
              <a:t> </a:t>
            </a:r>
            <a:r>
              <a:rPr sz="2100" spc="5" dirty="0">
                <a:latin typeface="Arial MT"/>
                <a:cs typeface="Arial MT"/>
              </a:rPr>
              <a:t>and</a:t>
            </a:r>
            <a:r>
              <a:rPr sz="2100" spc="-25" dirty="0">
                <a:latin typeface="Arial MT"/>
                <a:cs typeface="Arial MT"/>
              </a:rPr>
              <a:t> </a:t>
            </a:r>
            <a:r>
              <a:rPr sz="2100" dirty="0">
                <a:latin typeface="Arial MT"/>
                <a:cs typeface="Arial MT"/>
              </a:rPr>
              <a:t>hypothermia</a:t>
            </a:r>
            <a:r>
              <a:rPr sz="2100" spc="-30" dirty="0">
                <a:latin typeface="Arial MT"/>
                <a:cs typeface="Arial MT"/>
              </a:rPr>
              <a:t> </a:t>
            </a:r>
            <a:r>
              <a:rPr sz="2100" spc="-5" dirty="0">
                <a:latin typeface="Arial MT"/>
                <a:cs typeface="Arial MT"/>
              </a:rPr>
              <a:t>prevention,</a:t>
            </a:r>
            <a:r>
              <a:rPr sz="2100" spc="-65" dirty="0">
                <a:latin typeface="Arial MT"/>
                <a:cs typeface="Arial MT"/>
              </a:rPr>
              <a:t> </a:t>
            </a:r>
            <a:r>
              <a:rPr sz="2100" spc="-5" dirty="0">
                <a:latin typeface="Arial MT"/>
                <a:cs typeface="Arial MT"/>
              </a:rPr>
              <a:t>to</a:t>
            </a:r>
            <a:r>
              <a:rPr sz="2100" dirty="0">
                <a:latin typeface="Arial MT"/>
                <a:cs typeface="Arial MT"/>
              </a:rPr>
              <a:t> </a:t>
            </a:r>
            <a:r>
              <a:rPr sz="2100" spc="5" dirty="0">
                <a:latin typeface="Arial MT"/>
                <a:cs typeface="Arial MT"/>
              </a:rPr>
              <a:t>mention</a:t>
            </a:r>
            <a:r>
              <a:rPr sz="2100" spc="-75" dirty="0">
                <a:latin typeface="Arial MT"/>
                <a:cs typeface="Arial MT"/>
              </a:rPr>
              <a:t> </a:t>
            </a:r>
            <a:r>
              <a:rPr sz="2100" spc="5" dirty="0">
                <a:latin typeface="Arial MT"/>
                <a:cs typeface="Arial MT"/>
              </a:rPr>
              <a:t>a</a:t>
            </a:r>
            <a:r>
              <a:rPr sz="2100" dirty="0">
                <a:latin typeface="Arial MT"/>
                <a:cs typeface="Arial MT"/>
              </a:rPr>
              <a:t> </a:t>
            </a:r>
            <a:r>
              <a:rPr sz="2100" spc="5" dirty="0">
                <a:latin typeface="Arial MT"/>
                <a:cs typeface="Arial MT"/>
              </a:rPr>
              <a:t>few</a:t>
            </a:r>
            <a:endParaRPr sz="2100">
              <a:latin typeface="Arial MT"/>
              <a:cs typeface="Arial MT"/>
            </a:endParaRPr>
          </a:p>
        </p:txBody>
      </p:sp>
      <p:pic>
        <p:nvPicPr>
          <p:cNvPr id="7" name="object 7"/>
          <p:cNvPicPr/>
          <p:nvPr/>
        </p:nvPicPr>
        <p:blipFill>
          <a:blip r:embed="rId4" cstate="print"/>
          <a:stretch>
            <a:fillRect/>
          </a:stretch>
        </p:blipFill>
        <p:spPr>
          <a:xfrm>
            <a:off x="338696" y="2446655"/>
            <a:ext cx="2888233" cy="2888233"/>
          </a:xfrm>
          <a:prstGeom prst="rect">
            <a:avLst/>
          </a:prstGeom>
        </p:spPr>
      </p:pic>
      <p:pic>
        <p:nvPicPr>
          <p:cNvPr id="8" name="object 8"/>
          <p:cNvPicPr/>
          <p:nvPr/>
        </p:nvPicPr>
        <p:blipFill>
          <a:blip r:embed="rId5" cstate="print"/>
          <a:stretch>
            <a:fillRect/>
          </a:stretch>
        </p:blipFill>
        <p:spPr>
          <a:xfrm>
            <a:off x="4763646" y="2419932"/>
            <a:ext cx="6477372" cy="2584704"/>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30</a:t>
            </a:fld>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765298" y="701421"/>
            <a:ext cx="6669405" cy="1068070"/>
          </a:xfrm>
          <a:prstGeom prst="rect">
            <a:avLst/>
          </a:prstGeom>
        </p:spPr>
        <p:txBody>
          <a:bodyPr vert="horz" wrap="square" lIns="0" tIns="74295" rIns="0" bIns="0" rtlCol="0">
            <a:spAutoFit/>
          </a:bodyPr>
          <a:lstStyle/>
          <a:p>
            <a:pPr marL="12700" marR="5080" indent="307340">
              <a:lnSpc>
                <a:spcPts val="3890"/>
              </a:lnSpc>
              <a:spcBef>
                <a:spcPts val="585"/>
              </a:spcBef>
            </a:pPr>
            <a:r>
              <a:rPr dirty="0">
                <a:solidFill>
                  <a:srgbClr val="BB8542"/>
                </a:solidFill>
              </a:rPr>
              <a:t>TCCC</a:t>
            </a:r>
            <a:r>
              <a:rPr spc="-30" dirty="0">
                <a:solidFill>
                  <a:srgbClr val="BB8542"/>
                </a:solidFill>
              </a:rPr>
              <a:t> </a:t>
            </a:r>
            <a:r>
              <a:rPr spc="-15" dirty="0"/>
              <a:t>TRAINING</a:t>
            </a:r>
            <a:r>
              <a:rPr spc="85" dirty="0"/>
              <a:t> </a:t>
            </a:r>
            <a:r>
              <a:rPr dirty="0"/>
              <a:t>METHODS </a:t>
            </a:r>
            <a:r>
              <a:rPr spc="5" dirty="0"/>
              <a:t> </a:t>
            </a:r>
            <a:r>
              <a:rPr dirty="0"/>
              <a:t>TO</a:t>
            </a:r>
            <a:r>
              <a:rPr spc="-20" dirty="0"/>
              <a:t> </a:t>
            </a:r>
            <a:r>
              <a:rPr spc="-5" dirty="0"/>
              <a:t>ENSURE</a:t>
            </a:r>
            <a:r>
              <a:rPr spc="10" dirty="0"/>
              <a:t> </a:t>
            </a:r>
            <a:r>
              <a:rPr spc="-5" dirty="0"/>
              <a:t>UNIT</a:t>
            </a:r>
            <a:r>
              <a:rPr spc="-15" dirty="0"/>
              <a:t> READINESS</a:t>
            </a:r>
          </a:p>
        </p:txBody>
      </p:sp>
      <p:sp>
        <p:nvSpPr>
          <p:cNvPr id="5" name="object 5"/>
          <p:cNvSpPr/>
          <p:nvPr/>
        </p:nvSpPr>
        <p:spPr>
          <a:xfrm>
            <a:off x="5682234" y="3813047"/>
            <a:ext cx="114300" cy="504190"/>
          </a:xfrm>
          <a:custGeom>
            <a:avLst/>
            <a:gdLst/>
            <a:ahLst/>
            <a:cxnLst/>
            <a:rect l="l" t="t" r="r" b="b"/>
            <a:pathLst>
              <a:path w="114300" h="504189">
                <a:moveTo>
                  <a:pt x="0" y="504063"/>
                </a:moveTo>
                <a:lnTo>
                  <a:pt x="114300" y="504063"/>
                </a:lnTo>
                <a:lnTo>
                  <a:pt x="114300" y="0"/>
                </a:lnTo>
                <a:lnTo>
                  <a:pt x="0" y="0"/>
                </a:lnTo>
                <a:lnTo>
                  <a:pt x="0" y="504063"/>
                </a:lnTo>
                <a:close/>
              </a:path>
            </a:pathLst>
          </a:custGeom>
          <a:solidFill>
            <a:srgbClr val="CD9146"/>
          </a:solidFill>
        </p:spPr>
        <p:txBody>
          <a:bodyPr wrap="square" lIns="0" tIns="0" rIns="0" bIns="0" rtlCol="0"/>
          <a:lstStyle/>
          <a:p>
            <a:endParaRPr/>
          </a:p>
        </p:txBody>
      </p:sp>
      <p:sp>
        <p:nvSpPr>
          <p:cNvPr id="6" name="object 6"/>
          <p:cNvSpPr/>
          <p:nvPr/>
        </p:nvSpPr>
        <p:spPr>
          <a:xfrm>
            <a:off x="5682234" y="5108447"/>
            <a:ext cx="114300" cy="504190"/>
          </a:xfrm>
          <a:custGeom>
            <a:avLst/>
            <a:gdLst/>
            <a:ahLst/>
            <a:cxnLst/>
            <a:rect l="l" t="t" r="r" b="b"/>
            <a:pathLst>
              <a:path w="114300" h="504189">
                <a:moveTo>
                  <a:pt x="0" y="503999"/>
                </a:moveTo>
                <a:lnTo>
                  <a:pt x="114300" y="503999"/>
                </a:lnTo>
                <a:lnTo>
                  <a:pt x="114300" y="0"/>
                </a:lnTo>
                <a:lnTo>
                  <a:pt x="0" y="0"/>
                </a:lnTo>
                <a:lnTo>
                  <a:pt x="0" y="503999"/>
                </a:lnTo>
                <a:close/>
              </a:path>
            </a:pathLst>
          </a:custGeom>
          <a:solidFill>
            <a:srgbClr val="CD9146"/>
          </a:solidFill>
        </p:spPr>
        <p:txBody>
          <a:bodyPr wrap="square" lIns="0" tIns="0" rIns="0" bIns="0" rtlCol="0"/>
          <a:lstStyle/>
          <a:p>
            <a:endParaRPr/>
          </a:p>
        </p:txBody>
      </p:sp>
      <p:sp>
        <p:nvSpPr>
          <p:cNvPr id="7" name="object 7"/>
          <p:cNvSpPr/>
          <p:nvPr/>
        </p:nvSpPr>
        <p:spPr>
          <a:xfrm>
            <a:off x="5682234" y="4477511"/>
            <a:ext cx="114300" cy="504190"/>
          </a:xfrm>
          <a:custGeom>
            <a:avLst/>
            <a:gdLst/>
            <a:ahLst/>
            <a:cxnLst/>
            <a:rect l="l" t="t" r="r" b="b"/>
            <a:pathLst>
              <a:path w="114300" h="504189">
                <a:moveTo>
                  <a:pt x="0" y="504063"/>
                </a:moveTo>
                <a:lnTo>
                  <a:pt x="114300" y="504063"/>
                </a:lnTo>
                <a:lnTo>
                  <a:pt x="114300" y="0"/>
                </a:lnTo>
                <a:lnTo>
                  <a:pt x="0" y="0"/>
                </a:lnTo>
                <a:lnTo>
                  <a:pt x="0" y="504063"/>
                </a:lnTo>
                <a:close/>
              </a:path>
            </a:pathLst>
          </a:custGeom>
          <a:solidFill>
            <a:srgbClr val="CD9146"/>
          </a:solidFill>
        </p:spPr>
        <p:txBody>
          <a:bodyPr wrap="square" lIns="0" tIns="0" rIns="0" bIns="0" rtlCol="0"/>
          <a:lstStyle/>
          <a:p>
            <a:endParaRPr/>
          </a:p>
        </p:txBody>
      </p:sp>
      <p:sp>
        <p:nvSpPr>
          <p:cNvPr id="8" name="object 8"/>
          <p:cNvSpPr/>
          <p:nvPr/>
        </p:nvSpPr>
        <p:spPr>
          <a:xfrm>
            <a:off x="5682234" y="3154679"/>
            <a:ext cx="114300" cy="504190"/>
          </a:xfrm>
          <a:custGeom>
            <a:avLst/>
            <a:gdLst/>
            <a:ahLst/>
            <a:cxnLst/>
            <a:rect l="l" t="t" r="r" b="b"/>
            <a:pathLst>
              <a:path w="114300" h="504189">
                <a:moveTo>
                  <a:pt x="0" y="504063"/>
                </a:moveTo>
                <a:lnTo>
                  <a:pt x="114300" y="504063"/>
                </a:lnTo>
                <a:lnTo>
                  <a:pt x="114300" y="0"/>
                </a:lnTo>
                <a:lnTo>
                  <a:pt x="0" y="0"/>
                </a:lnTo>
                <a:lnTo>
                  <a:pt x="0" y="504063"/>
                </a:lnTo>
                <a:close/>
              </a:path>
            </a:pathLst>
          </a:custGeom>
          <a:solidFill>
            <a:srgbClr val="CD9146"/>
          </a:solidFill>
        </p:spPr>
        <p:txBody>
          <a:bodyPr wrap="square" lIns="0" tIns="0" rIns="0" bIns="0" rtlCol="0"/>
          <a:lstStyle/>
          <a:p>
            <a:endParaRPr/>
          </a:p>
        </p:txBody>
      </p:sp>
      <p:pic>
        <p:nvPicPr>
          <p:cNvPr id="9" name="object 9"/>
          <p:cNvPicPr/>
          <p:nvPr/>
        </p:nvPicPr>
        <p:blipFill>
          <a:blip r:embed="rId4" cstate="print"/>
          <a:stretch>
            <a:fillRect/>
          </a:stretch>
        </p:blipFill>
        <p:spPr>
          <a:xfrm>
            <a:off x="8811768" y="2621279"/>
            <a:ext cx="3279648" cy="3502152"/>
          </a:xfrm>
          <a:prstGeom prst="rect">
            <a:avLst/>
          </a:prstGeom>
        </p:spPr>
      </p:pic>
      <p:sp>
        <p:nvSpPr>
          <p:cNvPr id="10" name="object 10"/>
          <p:cNvSpPr txBox="1"/>
          <p:nvPr/>
        </p:nvSpPr>
        <p:spPr>
          <a:xfrm>
            <a:off x="5437123" y="1777111"/>
            <a:ext cx="6133465" cy="3877310"/>
          </a:xfrm>
          <a:prstGeom prst="rect">
            <a:avLst/>
          </a:prstGeom>
        </p:spPr>
        <p:txBody>
          <a:bodyPr vert="horz" wrap="square" lIns="0" tIns="160020" rIns="0" bIns="0" rtlCol="0">
            <a:spAutoFit/>
          </a:bodyPr>
          <a:lstStyle/>
          <a:p>
            <a:pPr marL="12700">
              <a:lnSpc>
                <a:spcPct val="100000"/>
              </a:lnSpc>
              <a:spcBef>
                <a:spcPts val="1260"/>
              </a:spcBef>
            </a:pPr>
            <a:r>
              <a:rPr sz="2400" b="1" dirty="0">
                <a:latin typeface="Arial"/>
                <a:cs typeface="Arial"/>
              </a:rPr>
              <a:t>2018</a:t>
            </a:r>
            <a:r>
              <a:rPr sz="2400" b="1" spc="-20" dirty="0">
                <a:latin typeface="Arial"/>
                <a:cs typeface="Arial"/>
              </a:rPr>
              <a:t> </a:t>
            </a:r>
            <a:r>
              <a:rPr sz="2400" b="1" spc="-5" dirty="0">
                <a:latin typeface="Arial"/>
                <a:cs typeface="Arial"/>
              </a:rPr>
              <a:t>TCCC</a:t>
            </a:r>
            <a:r>
              <a:rPr sz="2400" b="1" spc="-10" dirty="0">
                <a:latin typeface="Arial"/>
                <a:cs typeface="Arial"/>
              </a:rPr>
              <a:t> </a:t>
            </a:r>
            <a:r>
              <a:rPr sz="2400" b="1" dirty="0">
                <a:latin typeface="Arial"/>
                <a:cs typeface="Arial"/>
              </a:rPr>
              <a:t>Baseline</a:t>
            </a:r>
            <a:r>
              <a:rPr sz="2400" b="1" spc="-40" dirty="0">
                <a:latin typeface="Arial"/>
                <a:cs typeface="Arial"/>
              </a:rPr>
              <a:t> </a:t>
            </a:r>
            <a:r>
              <a:rPr sz="2400" b="1" dirty="0">
                <a:latin typeface="Arial"/>
                <a:cs typeface="Arial"/>
              </a:rPr>
              <a:t>Training</a:t>
            </a:r>
            <a:r>
              <a:rPr sz="2400" b="1" spc="-20" dirty="0">
                <a:latin typeface="Arial"/>
                <a:cs typeface="Arial"/>
              </a:rPr>
              <a:t> </a:t>
            </a:r>
            <a:r>
              <a:rPr sz="2400" b="1" spc="-10" dirty="0">
                <a:latin typeface="Arial"/>
                <a:cs typeface="Arial"/>
              </a:rPr>
              <a:t>Assessment</a:t>
            </a:r>
            <a:endParaRPr sz="2400">
              <a:latin typeface="Arial"/>
              <a:cs typeface="Arial"/>
            </a:endParaRPr>
          </a:p>
          <a:p>
            <a:pPr marL="215900" marR="1313815">
              <a:lnSpc>
                <a:spcPct val="100000"/>
              </a:lnSpc>
              <a:spcBef>
                <a:spcPts val="875"/>
              </a:spcBef>
            </a:pPr>
            <a:r>
              <a:rPr sz="1800" b="1" dirty="0">
                <a:latin typeface="Arial"/>
                <a:cs typeface="Arial"/>
              </a:rPr>
              <a:t>Main</a:t>
            </a:r>
            <a:r>
              <a:rPr sz="1800" b="1" spc="-25" dirty="0">
                <a:latin typeface="Arial"/>
                <a:cs typeface="Arial"/>
              </a:rPr>
              <a:t> </a:t>
            </a:r>
            <a:r>
              <a:rPr sz="1800" b="1" dirty="0">
                <a:latin typeface="Arial"/>
                <a:cs typeface="Arial"/>
              </a:rPr>
              <a:t>findings</a:t>
            </a:r>
            <a:r>
              <a:rPr sz="1800" b="1" spc="-50" dirty="0">
                <a:latin typeface="Arial"/>
                <a:cs typeface="Arial"/>
              </a:rPr>
              <a:t> </a:t>
            </a:r>
            <a:r>
              <a:rPr sz="1800" b="1" dirty="0">
                <a:latin typeface="Arial"/>
                <a:cs typeface="Arial"/>
              </a:rPr>
              <a:t>responsible</a:t>
            </a:r>
            <a:r>
              <a:rPr sz="1800" b="1" spc="-50" dirty="0">
                <a:latin typeface="Arial"/>
                <a:cs typeface="Arial"/>
              </a:rPr>
              <a:t> </a:t>
            </a:r>
            <a:r>
              <a:rPr sz="1800" b="1" dirty="0">
                <a:latin typeface="Arial"/>
                <a:cs typeface="Arial"/>
              </a:rPr>
              <a:t>for</a:t>
            </a:r>
            <a:r>
              <a:rPr sz="1800" b="1" spc="-10" dirty="0">
                <a:latin typeface="Arial"/>
                <a:cs typeface="Arial"/>
              </a:rPr>
              <a:t> </a:t>
            </a:r>
            <a:r>
              <a:rPr sz="1800" b="1" dirty="0">
                <a:latin typeface="Arial"/>
                <a:cs typeface="Arial"/>
              </a:rPr>
              <a:t>variations</a:t>
            </a:r>
            <a:r>
              <a:rPr sz="1800" b="1" spc="-25" dirty="0">
                <a:latin typeface="Arial"/>
                <a:cs typeface="Arial"/>
              </a:rPr>
              <a:t> </a:t>
            </a:r>
            <a:r>
              <a:rPr sz="1800" b="1" dirty="0">
                <a:latin typeface="Arial"/>
                <a:cs typeface="Arial"/>
              </a:rPr>
              <a:t>in </a:t>
            </a:r>
            <a:r>
              <a:rPr sz="1800" b="1" spc="-484" dirty="0">
                <a:latin typeface="Arial"/>
                <a:cs typeface="Arial"/>
              </a:rPr>
              <a:t> </a:t>
            </a:r>
            <a:r>
              <a:rPr sz="1800" b="1" dirty="0">
                <a:latin typeface="Arial"/>
                <a:cs typeface="Arial"/>
              </a:rPr>
              <a:t>training:</a:t>
            </a:r>
            <a:endParaRPr sz="1800">
              <a:latin typeface="Arial"/>
              <a:cs typeface="Arial"/>
            </a:endParaRPr>
          </a:p>
          <a:p>
            <a:pPr marL="447675">
              <a:lnSpc>
                <a:spcPct val="100000"/>
              </a:lnSpc>
              <a:spcBef>
                <a:spcPts val="1080"/>
              </a:spcBef>
            </a:pPr>
            <a:r>
              <a:rPr sz="1800" b="1" dirty="0">
                <a:latin typeface="Arial"/>
                <a:cs typeface="Arial"/>
              </a:rPr>
              <a:t>Inconsistent</a:t>
            </a:r>
            <a:r>
              <a:rPr sz="1800" b="1" spc="-75" dirty="0">
                <a:latin typeface="Arial"/>
                <a:cs typeface="Arial"/>
              </a:rPr>
              <a:t> </a:t>
            </a:r>
            <a:r>
              <a:rPr sz="1800" b="1" dirty="0">
                <a:latin typeface="Arial"/>
                <a:cs typeface="Arial"/>
              </a:rPr>
              <a:t>instructor</a:t>
            </a:r>
            <a:endParaRPr sz="1800">
              <a:latin typeface="Arial"/>
              <a:cs typeface="Arial"/>
            </a:endParaRPr>
          </a:p>
          <a:p>
            <a:pPr marL="447675">
              <a:lnSpc>
                <a:spcPct val="100000"/>
              </a:lnSpc>
              <a:spcBef>
                <a:spcPts val="5"/>
              </a:spcBef>
            </a:pPr>
            <a:r>
              <a:rPr sz="1800" b="1" dirty="0">
                <a:latin typeface="Arial"/>
                <a:cs typeface="Arial"/>
              </a:rPr>
              <a:t>training</a:t>
            </a:r>
            <a:r>
              <a:rPr sz="1800" b="1" spc="-35" dirty="0">
                <a:latin typeface="Arial"/>
                <a:cs typeface="Arial"/>
              </a:rPr>
              <a:t> </a:t>
            </a:r>
            <a:r>
              <a:rPr sz="1800" b="1" dirty="0">
                <a:latin typeface="Arial"/>
                <a:cs typeface="Arial"/>
              </a:rPr>
              <a:t>and</a:t>
            </a:r>
            <a:r>
              <a:rPr sz="1800" b="1" spc="-35" dirty="0">
                <a:latin typeface="Arial"/>
                <a:cs typeface="Arial"/>
              </a:rPr>
              <a:t> </a:t>
            </a:r>
            <a:r>
              <a:rPr sz="1800" b="1" dirty="0">
                <a:latin typeface="Arial"/>
                <a:cs typeface="Arial"/>
              </a:rPr>
              <a:t>selection</a:t>
            </a:r>
            <a:endParaRPr sz="1800">
              <a:latin typeface="Arial"/>
              <a:cs typeface="Arial"/>
            </a:endParaRPr>
          </a:p>
          <a:p>
            <a:pPr marL="447675">
              <a:lnSpc>
                <a:spcPct val="100000"/>
              </a:lnSpc>
              <a:spcBef>
                <a:spcPts val="1005"/>
              </a:spcBef>
            </a:pPr>
            <a:r>
              <a:rPr sz="1800" b="1" dirty="0">
                <a:latin typeface="Arial"/>
                <a:cs typeface="Arial"/>
              </a:rPr>
              <a:t>Variable</a:t>
            </a:r>
            <a:r>
              <a:rPr sz="1800" b="1" spc="-55" dirty="0">
                <a:latin typeface="Arial"/>
                <a:cs typeface="Arial"/>
              </a:rPr>
              <a:t> </a:t>
            </a:r>
            <a:r>
              <a:rPr sz="1800" b="1" dirty="0">
                <a:latin typeface="Arial"/>
                <a:cs typeface="Arial"/>
              </a:rPr>
              <a:t>methods</a:t>
            </a:r>
            <a:endParaRPr sz="1800">
              <a:latin typeface="Arial"/>
              <a:cs typeface="Arial"/>
            </a:endParaRPr>
          </a:p>
          <a:p>
            <a:pPr marL="447675">
              <a:lnSpc>
                <a:spcPct val="100000"/>
              </a:lnSpc>
              <a:spcBef>
                <a:spcPts val="5"/>
              </a:spcBef>
            </a:pPr>
            <a:r>
              <a:rPr sz="1800" b="1" dirty="0">
                <a:latin typeface="Arial"/>
                <a:cs typeface="Arial"/>
              </a:rPr>
              <a:t>of</a:t>
            </a:r>
            <a:r>
              <a:rPr sz="1800" b="1" spc="-25" dirty="0">
                <a:latin typeface="Arial"/>
                <a:cs typeface="Arial"/>
              </a:rPr>
              <a:t> </a:t>
            </a:r>
            <a:r>
              <a:rPr sz="1800" b="1" dirty="0">
                <a:latin typeface="Arial"/>
                <a:cs typeface="Arial"/>
              </a:rPr>
              <a:t>assessment</a:t>
            </a:r>
            <a:endParaRPr sz="1800">
              <a:latin typeface="Arial"/>
              <a:cs typeface="Arial"/>
            </a:endParaRPr>
          </a:p>
          <a:p>
            <a:pPr marL="462915" marR="3903979">
              <a:lnSpc>
                <a:spcPct val="100000"/>
              </a:lnSpc>
              <a:spcBef>
                <a:spcPts val="705"/>
              </a:spcBef>
            </a:pPr>
            <a:r>
              <a:rPr sz="1800" dirty="0">
                <a:latin typeface="Arial MT"/>
                <a:cs typeface="Arial MT"/>
              </a:rPr>
              <a:t>Lack</a:t>
            </a:r>
            <a:r>
              <a:rPr sz="1800" spc="-60" dirty="0">
                <a:latin typeface="Arial MT"/>
                <a:cs typeface="Arial MT"/>
              </a:rPr>
              <a:t> </a:t>
            </a:r>
            <a:r>
              <a:rPr sz="1800" dirty="0">
                <a:latin typeface="Arial MT"/>
                <a:cs typeface="Arial MT"/>
              </a:rPr>
              <a:t>of</a:t>
            </a:r>
            <a:r>
              <a:rPr sz="1800" spc="-20" dirty="0">
                <a:latin typeface="Arial MT"/>
                <a:cs typeface="Arial MT"/>
              </a:rPr>
              <a:t> </a:t>
            </a:r>
            <a:r>
              <a:rPr sz="1800" dirty="0">
                <a:latin typeface="Arial MT"/>
                <a:cs typeface="Arial MT"/>
              </a:rPr>
              <a:t>adequate </a:t>
            </a:r>
            <a:r>
              <a:rPr sz="1800" spc="-484" dirty="0">
                <a:latin typeface="Arial MT"/>
                <a:cs typeface="Arial MT"/>
              </a:rPr>
              <a:t> </a:t>
            </a:r>
            <a:r>
              <a:rPr sz="1800" dirty="0">
                <a:latin typeface="Arial MT"/>
                <a:cs typeface="Arial MT"/>
              </a:rPr>
              <a:t>physical</a:t>
            </a:r>
            <a:r>
              <a:rPr sz="1800" spc="-55" dirty="0">
                <a:latin typeface="Arial MT"/>
                <a:cs typeface="Arial MT"/>
              </a:rPr>
              <a:t> </a:t>
            </a:r>
            <a:r>
              <a:rPr sz="1800" spc="5" dirty="0">
                <a:latin typeface="Arial MT"/>
                <a:cs typeface="Arial MT"/>
              </a:rPr>
              <a:t>space</a:t>
            </a:r>
            <a:endParaRPr sz="1800">
              <a:latin typeface="Arial MT"/>
              <a:cs typeface="Arial MT"/>
            </a:endParaRPr>
          </a:p>
          <a:p>
            <a:pPr marL="462915" marR="3432810">
              <a:lnSpc>
                <a:spcPct val="100000"/>
              </a:lnSpc>
              <a:spcBef>
                <a:spcPts val="1010"/>
              </a:spcBef>
            </a:pPr>
            <a:r>
              <a:rPr sz="1800" dirty="0">
                <a:latin typeface="Arial MT"/>
                <a:cs typeface="Arial MT"/>
              </a:rPr>
              <a:t>Variations in </a:t>
            </a:r>
            <a:r>
              <a:rPr sz="1800" spc="5" dirty="0">
                <a:latin typeface="Arial MT"/>
                <a:cs typeface="Arial MT"/>
              </a:rPr>
              <a:t> </a:t>
            </a:r>
            <a:r>
              <a:rPr sz="1800" spc="10" dirty="0">
                <a:latin typeface="Arial MT"/>
                <a:cs typeface="Arial MT"/>
              </a:rPr>
              <a:t>s</a:t>
            </a:r>
            <a:r>
              <a:rPr sz="1800" dirty="0">
                <a:latin typeface="Arial MT"/>
                <a:cs typeface="Arial MT"/>
              </a:rPr>
              <a:t>i</a:t>
            </a:r>
            <a:r>
              <a:rPr sz="1800" spc="10" dirty="0">
                <a:latin typeface="Arial MT"/>
                <a:cs typeface="Arial MT"/>
              </a:rPr>
              <a:t>m</a:t>
            </a:r>
            <a:r>
              <a:rPr sz="1800" dirty="0">
                <a:latin typeface="Arial MT"/>
                <a:cs typeface="Arial MT"/>
              </a:rPr>
              <a:t>ulat</a:t>
            </a:r>
            <a:r>
              <a:rPr sz="1800" spc="10" dirty="0">
                <a:latin typeface="Arial MT"/>
                <a:cs typeface="Arial MT"/>
              </a:rPr>
              <a:t>i</a:t>
            </a:r>
            <a:r>
              <a:rPr sz="1800" dirty="0">
                <a:latin typeface="Arial MT"/>
                <a:cs typeface="Arial MT"/>
              </a:rPr>
              <a:t>o</a:t>
            </a:r>
            <a:r>
              <a:rPr sz="1800" spc="-5" dirty="0">
                <a:latin typeface="Arial MT"/>
                <a:cs typeface="Arial MT"/>
              </a:rPr>
              <a:t>n</a:t>
            </a:r>
            <a:r>
              <a:rPr sz="1800" spc="-90" dirty="0">
                <a:latin typeface="Arial MT"/>
                <a:cs typeface="Arial MT"/>
              </a:rPr>
              <a:t> </a:t>
            </a:r>
            <a:r>
              <a:rPr sz="1800" spc="10" dirty="0">
                <a:latin typeface="Arial MT"/>
                <a:cs typeface="Arial MT"/>
              </a:rPr>
              <a:t>c</a:t>
            </a:r>
            <a:r>
              <a:rPr sz="1800" dirty="0">
                <a:latin typeface="Arial MT"/>
                <a:cs typeface="Arial MT"/>
              </a:rPr>
              <a:t>apabilit</a:t>
            </a:r>
            <a:r>
              <a:rPr sz="1800" spc="10" dirty="0">
                <a:latin typeface="Arial MT"/>
                <a:cs typeface="Arial MT"/>
              </a:rPr>
              <a:t>i</a:t>
            </a:r>
            <a:r>
              <a:rPr sz="1800" dirty="0">
                <a:latin typeface="Arial MT"/>
                <a:cs typeface="Arial MT"/>
              </a:rPr>
              <a:t>es</a:t>
            </a:r>
            <a:endParaRPr sz="1800">
              <a:latin typeface="Arial MT"/>
              <a:cs typeface="Arial MT"/>
            </a:endParaRPr>
          </a:p>
        </p:txBody>
      </p:sp>
      <p:grpSp>
        <p:nvGrpSpPr>
          <p:cNvPr id="11" name="object 11"/>
          <p:cNvGrpSpPr/>
          <p:nvPr/>
        </p:nvGrpSpPr>
        <p:grpSpPr>
          <a:xfrm>
            <a:off x="879335" y="2014473"/>
            <a:ext cx="4112895" cy="4676775"/>
            <a:chOff x="879335" y="2014473"/>
            <a:chExt cx="4112895" cy="4676775"/>
          </a:xfrm>
        </p:grpSpPr>
        <p:pic>
          <p:nvPicPr>
            <p:cNvPr id="12" name="object 12"/>
            <p:cNvPicPr/>
            <p:nvPr/>
          </p:nvPicPr>
          <p:blipFill>
            <a:blip r:embed="rId5" cstate="print"/>
            <a:stretch>
              <a:fillRect/>
            </a:stretch>
          </p:blipFill>
          <p:spPr>
            <a:xfrm>
              <a:off x="879335" y="2019296"/>
              <a:ext cx="4112539" cy="4671828"/>
            </a:xfrm>
            <a:prstGeom prst="rect">
              <a:avLst/>
            </a:prstGeom>
          </p:spPr>
        </p:pic>
        <p:pic>
          <p:nvPicPr>
            <p:cNvPr id="13" name="object 13"/>
            <p:cNvPicPr/>
            <p:nvPr/>
          </p:nvPicPr>
          <p:blipFill>
            <a:blip r:embed="rId6" cstate="print"/>
            <a:stretch>
              <a:fillRect/>
            </a:stretch>
          </p:blipFill>
          <p:spPr>
            <a:xfrm>
              <a:off x="911694" y="2014473"/>
              <a:ext cx="4050067" cy="4604753"/>
            </a:xfrm>
            <a:prstGeom prst="rect">
              <a:avLst/>
            </a:prstGeom>
          </p:spPr>
        </p:pic>
      </p:gr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31</a:t>
            </a:fld>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2765298" y="701421"/>
            <a:ext cx="6669405" cy="1068070"/>
          </a:xfrm>
          <a:prstGeom prst="rect">
            <a:avLst/>
          </a:prstGeom>
        </p:spPr>
        <p:txBody>
          <a:bodyPr vert="horz" wrap="square" lIns="0" tIns="74295" rIns="0" bIns="0" rtlCol="0">
            <a:spAutoFit/>
          </a:bodyPr>
          <a:lstStyle/>
          <a:p>
            <a:pPr marL="12700" marR="5080" indent="307340">
              <a:lnSpc>
                <a:spcPts val="3890"/>
              </a:lnSpc>
              <a:spcBef>
                <a:spcPts val="585"/>
              </a:spcBef>
            </a:pPr>
            <a:r>
              <a:rPr sz="3600" b="1" dirty="0">
                <a:solidFill>
                  <a:srgbClr val="BB8542"/>
                </a:solidFill>
                <a:latin typeface="Arial"/>
                <a:cs typeface="Arial"/>
              </a:rPr>
              <a:t>TCCC</a:t>
            </a:r>
            <a:r>
              <a:rPr sz="3600" b="1" spc="-30" dirty="0">
                <a:solidFill>
                  <a:srgbClr val="BB8542"/>
                </a:solidFill>
                <a:latin typeface="Arial"/>
                <a:cs typeface="Arial"/>
              </a:rPr>
              <a:t> </a:t>
            </a:r>
            <a:r>
              <a:rPr sz="3600" b="1" spc="-15" dirty="0">
                <a:latin typeface="Arial"/>
                <a:cs typeface="Arial"/>
              </a:rPr>
              <a:t>TRAINING</a:t>
            </a:r>
            <a:r>
              <a:rPr sz="3600" b="1" spc="85" dirty="0">
                <a:latin typeface="Arial"/>
                <a:cs typeface="Arial"/>
              </a:rPr>
              <a:t> </a:t>
            </a:r>
            <a:r>
              <a:rPr sz="3600" b="1" dirty="0">
                <a:latin typeface="Arial"/>
                <a:cs typeface="Arial"/>
              </a:rPr>
              <a:t>METHODS </a:t>
            </a:r>
            <a:r>
              <a:rPr sz="3600" b="1" spc="5" dirty="0">
                <a:latin typeface="Arial"/>
                <a:cs typeface="Arial"/>
              </a:rPr>
              <a:t> </a:t>
            </a:r>
            <a:r>
              <a:rPr sz="3600" b="1" dirty="0">
                <a:latin typeface="Arial"/>
                <a:cs typeface="Arial"/>
              </a:rPr>
              <a:t>TO</a:t>
            </a:r>
            <a:r>
              <a:rPr sz="3600" b="1" spc="-20" dirty="0">
                <a:latin typeface="Arial"/>
                <a:cs typeface="Arial"/>
              </a:rPr>
              <a:t> </a:t>
            </a:r>
            <a:r>
              <a:rPr sz="3600" b="1" spc="-5" dirty="0">
                <a:latin typeface="Arial"/>
                <a:cs typeface="Arial"/>
              </a:rPr>
              <a:t>ENSURE</a:t>
            </a:r>
            <a:r>
              <a:rPr sz="3600" b="1" spc="10" dirty="0">
                <a:latin typeface="Arial"/>
                <a:cs typeface="Arial"/>
              </a:rPr>
              <a:t> </a:t>
            </a:r>
            <a:r>
              <a:rPr sz="3600" b="1" spc="-5" dirty="0">
                <a:latin typeface="Arial"/>
                <a:cs typeface="Arial"/>
              </a:rPr>
              <a:t>UNIT</a:t>
            </a:r>
            <a:r>
              <a:rPr sz="3600" b="1" spc="-15" dirty="0">
                <a:latin typeface="Arial"/>
                <a:cs typeface="Arial"/>
              </a:rPr>
              <a:t> READINESS</a:t>
            </a:r>
            <a:endParaRPr sz="3600">
              <a:latin typeface="Arial"/>
              <a:cs typeface="Arial"/>
            </a:endParaRPr>
          </a:p>
        </p:txBody>
      </p:sp>
      <p:sp>
        <p:nvSpPr>
          <p:cNvPr id="5" name="object 5"/>
          <p:cNvSpPr/>
          <p:nvPr/>
        </p:nvSpPr>
        <p:spPr>
          <a:xfrm>
            <a:off x="4929378" y="2694432"/>
            <a:ext cx="114300" cy="306705"/>
          </a:xfrm>
          <a:custGeom>
            <a:avLst/>
            <a:gdLst/>
            <a:ahLst/>
            <a:cxnLst/>
            <a:rect l="l" t="t" r="r" b="b"/>
            <a:pathLst>
              <a:path w="114300" h="306705">
                <a:moveTo>
                  <a:pt x="0" y="306450"/>
                </a:moveTo>
                <a:lnTo>
                  <a:pt x="114300" y="306450"/>
                </a:lnTo>
                <a:lnTo>
                  <a:pt x="114300" y="0"/>
                </a:lnTo>
                <a:lnTo>
                  <a:pt x="0" y="0"/>
                </a:lnTo>
                <a:lnTo>
                  <a:pt x="0" y="306450"/>
                </a:lnTo>
                <a:close/>
              </a:path>
            </a:pathLst>
          </a:custGeom>
          <a:solidFill>
            <a:srgbClr val="CD9146"/>
          </a:solidFill>
        </p:spPr>
        <p:txBody>
          <a:bodyPr wrap="square" lIns="0" tIns="0" rIns="0" bIns="0" rtlCol="0"/>
          <a:lstStyle/>
          <a:p>
            <a:endParaRPr/>
          </a:p>
        </p:txBody>
      </p:sp>
      <p:sp>
        <p:nvSpPr>
          <p:cNvPr id="6" name="object 6"/>
          <p:cNvSpPr/>
          <p:nvPr/>
        </p:nvSpPr>
        <p:spPr>
          <a:xfrm>
            <a:off x="4929378" y="4681728"/>
            <a:ext cx="114300" cy="288290"/>
          </a:xfrm>
          <a:custGeom>
            <a:avLst/>
            <a:gdLst/>
            <a:ahLst/>
            <a:cxnLst/>
            <a:rect l="l" t="t" r="r" b="b"/>
            <a:pathLst>
              <a:path w="114300" h="288289">
                <a:moveTo>
                  <a:pt x="0" y="288036"/>
                </a:moveTo>
                <a:lnTo>
                  <a:pt x="114300" y="288036"/>
                </a:lnTo>
                <a:lnTo>
                  <a:pt x="114300" y="0"/>
                </a:lnTo>
                <a:lnTo>
                  <a:pt x="0" y="0"/>
                </a:lnTo>
                <a:lnTo>
                  <a:pt x="0" y="288036"/>
                </a:lnTo>
                <a:close/>
              </a:path>
            </a:pathLst>
          </a:custGeom>
          <a:solidFill>
            <a:srgbClr val="CD9146"/>
          </a:solidFill>
        </p:spPr>
        <p:txBody>
          <a:bodyPr wrap="square" lIns="0" tIns="0" rIns="0" bIns="0" rtlCol="0"/>
          <a:lstStyle/>
          <a:p>
            <a:endParaRPr/>
          </a:p>
        </p:txBody>
      </p:sp>
      <p:sp>
        <p:nvSpPr>
          <p:cNvPr id="7" name="object 7"/>
          <p:cNvSpPr/>
          <p:nvPr/>
        </p:nvSpPr>
        <p:spPr>
          <a:xfrm>
            <a:off x="4929378" y="5145023"/>
            <a:ext cx="114300" cy="504190"/>
          </a:xfrm>
          <a:custGeom>
            <a:avLst/>
            <a:gdLst/>
            <a:ahLst/>
            <a:cxnLst/>
            <a:rect l="l" t="t" r="r" b="b"/>
            <a:pathLst>
              <a:path w="114300" h="504189">
                <a:moveTo>
                  <a:pt x="0" y="503999"/>
                </a:moveTo>
                <a:lnTo>
                  <a:pt x="114300" y="503999"/>
                </a:lnTo>
                <a:lnTo>
                  <a:pt x="114300" y="0"/>
                </a:lnTo>
                <a:lnTo>
                  <a:pt x="0" y="0"/>
                </a:lnTo>
                <a:lnTo>
                  <a:pt x="0" y="503999"/>
                </a:lnTo>
                <a:close/>
              </a:path>
            </a:pathLst>
          </a:custGeom>
          <a:solidFill>
            <a:srgbClr val="CD9146"/>
          </a:solidFill>
        </p:spPr>
        <p:txBody>
          <a:bodyPr wrap="square" lIns="0" tIns="0" rIns="0" bIns="0" rtlCol="0"/>
          <a:lstStyle/>
          <a:p>
            <a:endParaRPr/>
          </a:p>
        </p:txBody>
      </p:sp>
      <p:sp>
        <p:nvSpPr>
          <p:cNvPr id="8" name="object 8"/>
          <p:cNvSpPr/>
          <p:nvPr/>
        </p:nvSpPr>
        <p:spPr>
          <a:xfrm>
            <a:off x="4929378" y="5870447"/>
            <a:ext cx="114300" cy="504190"/>
          </a:xfrm>
          <a:custGeom>
            <a:avLst/>
            <a:gdLst/>
            <a:ahLst/>
            <a:cxnLst/>
            <a:rect l="l" t="t" r="r" b="b"/>
            <a:pathLst>
              <a:path w="114300" h="504189">
                <a:moveTo>
                  <a:pt x="0" y="503999"/>
                </a:moveTo>
                <a:lnTo>
                  <a:pt x="114300" y="503999"/>
                </a:lnTo>
                <a:lnTo>
                  <a:pt x="114300" y="0"/>
                </a:lnTo>
                <a:lnTo>
                  <a:pt x="0" y="0"/>
                </a:lnTo>
                <a:lnTo>
                  <a:pt x="0" y="503999"/>
                </a:lnTo>
                <a:close/>
              </a:path>
            </a:pathLst>
          </a:custGeom>
          <a:solidFill>
            <a:srgbClr val="CD9146"/>
          </a:solidFill>
        </p:spPr>
        <p:txBody>
          <a:bodyPr wrap="square" lIns="0" tIns="0" rIns="0" bIns="0" rtlCol="0"/>
          <a:lstStyle/>
          <a:p>
            <a:endParaRPr/>
          </a:p>
        </p:txBody>
      </p:sp>
      <p:sp>
        <p:nvSpPr>
          <p:cNvPr id="9" name="object 9"/>
          <p:cNvSpPr/>
          <p:nvPr/>
        </p:nvSpPr>
        <p:spPr>
          <a:xfrm>
            <a:off x="4929378" y="4008120"/>
            <a:ext cx="114300" cy="504190"/>
          </a:xfrm>
          <a:custGeom>
            <a:avLst/>
            <a:gdLst/>
            <a:ahLst/>
            <a:cxnLst/>
            <a:rect l="l" t="t" r="r" b="b"/>
            <a:pathLst>
              <a:path w="114300" h="504189">
                <a:moveTo>
                  <a:pt x="0" y="504062"/>
                </a:moveTo>
                <a:lnTo>
                  <a:pt x="114300" y="504062"/>
                </a:lnTo>
                <a:lnTo>
                  <a:pt x="114300" y="0"/>
                </a:lnTo>
                <a:lnTo>
                  <a:pt x="0" y="0"/>
                </a:lnTo>
                <a:lnTo>
                  <a:pt x="0" y="504062"/>
                </a:lnTo>
                <a:close/>
              </a:path>
            </a:pathLst>
          </a:custGeom>
          <a:solidFill>
            <a:srgbClr val="CD9146"/>
          </a:solidFill>
        </p:spPr>
        <p:txBody>
          <a:bodyPr wrap="square" lIns="0" tIns="0" rIns="0" bIns="0" rtlCol="0"/>
          <a:lstStyle/>
          <a:p>
            <a:endParaRPr/>
          </a:p>
        </p:txBody>
      </p:sp>
      <p:sp>
        <p:nvSpPr>
          <p:cNvPr id="10" name="object 10"/>
          <p:cNvSpPr txBox="1"/>
          <p:nvPr/>
        </p:nvSpPr>
        <p:spPr>
          <a:xfrm>
            <a:off x="4853432" y="2182749"/>
            <a:ext cx="6537325" cy="4213860"/>
          </a:xfrm>
          <a:prstGeom prst="rect">
            <a:avLst/>
          </a:prstGeom>
        </p:spPr>
        <p:txBody>
          <a:bodyPr vert="horz" wrap="square" lIns="0" tIns="11430" rIns="0" bIns="0" rtlCol="0">
            <a:spAutoFit/>
          </a:bodyPr>
          <a:lstStyle/>
          <a:p>
            <a:pPr marL="12700" algn="just">
              <a:lnSpc>
                <a:spcPct val="100000"/>
              </a:lnSpc>
              <a:spcBef>
                <a:spcPts val="90"/>
              </a:spcBef>
            </a:pPr>
            <a:r>
              <a:rPr sz="2000" b="1" spc="-5" dirty="0">
                <a:latin typeface="Arial"/>
                <a:cs typeface="Arial"/>
              </a:rPr>
              <a:t>Recommendations</a:t>
            </a:r>
            <a:r>
              <a:rPr sz="2000" b="1" spc="25" dirty="0">
                <a:latin typeface="Arial"/>
                <a:cs typeface="Arial"/>
              </a:rPr>
              <a:t> </a:t>
            </a:r>
            <a:r>
              <a:rPr sz="2000" b="1" spc="-5" dirty="0">
                <a:latin typeface="Arial"/>
                <a:cs typeface="Arial"/>
              </a:rPr>
              <a:t>to</a:t>
            </a:r>
            <a:r>
              <a:rPr sz="2000" b="1" spc="-30" dirty="0">
                <a:latin typeface="Arial"/>
                <a:cs typeface="Arial"/>
              </a:rPr>
              <a:t> </a:t>
            </a:r>
            <a:r>
              <a:rPr sz="2000" b="1" spc="-5" dirty="0">
                <a:latin typeface="Arial"/>
                <a:cs typeface="Arial"/>
              </a:rPr>
              <a:t>optimize</a:t>
            </a:r>
            <a:r>
              <a:rPr sz="2000" b="1" spc="-10" dirty="0">
                <a:latin typeface="Arial"/>
                <a:cs typeface="Arial"/>
              </a:rPr>
              <a:t> </a:t>
            </a:r>
            <a:r>
              <a:rPr sz="2000" b="1" spc="-5" dirty="0">
                <a:latin typeface="Arial"/>
                <a:cs typeface="Arial"/>
              </a:rPr>
              <a:t>training outcomes</a:t>
            </a:r>
            <a:endParaRPr sz="2000">
              <a:latin typeface="Arial"/>
              <a:cs typeface="Arial"/>
            </a:endParaRPr>
          </a:p>
          <a:p>
            <a:pPr marL="325755" marR="1010919" algn="just">
              <a:lnSpc>
                <a:spcPct val="153400"/>
              </a:lnSpc>
              <a:spcBef>
                <a:spcPts val="670"/>
              </a:spcBef>
            </a:pPr>
            <a:r>
              <a:rPr sz="1800" b="1" dirty="0">
                <a:latin typeface="Arial"/>
                <a:cs typeface="Arial"/>
              </a:rPr>
              <a:t>Ensure</a:t>
            </a:r>
            <a:r>
              <a:rPr sz="1800" b="1" spc="-20" dirty="0">
                <a:latin typeface="Arial"/>
                <a:cs typeface="Arial"/>
              </a:rPr>
              <a:t> </a:t>
            </a:r>
            <a:r>
              <a:rPr sz="1800" b="1" dirty="0">
                <a:latin typeface="Arial"/>
                <a:cs typeface="Arial"/>
              </a:rPr>
              <a:t>line</a:t>
            </a:r>
            <a:r>
              <a:rPr sz="1800" b="1" spc="-20" dirty="0">
                <a:latin typeface="Arial"/>
                <a:cs typeface="Arial"/>
              </a:rPr>
              <a:t> </a:t>
            </a:r>
            <a:r>
              <a:rPr sz="1800" b="1" dirty="0">
                <a:latin typeface="Arial"/>
                <a:cs typeface="Arial"/>
              </a:rPr>
              <a:t>leadership</a:t>
            </a:r>
            <a:r>
              <a:rPr sz="1800" b="1" spc="-40" dirty="0">
                <a:latin typeface="Arial"/>
                <a:cs typeface="Arial"/>
              </a:rPr>
              <a:t> </a:t>
            </a:r>
            <a:r>
              <a:rPr sz="1800" b="1" dirty="0">
                <a:latin typeface="Arial"/>
                <a:cs typeface="Arial"/>
              </a:rPr>
              <a:t>prioritizes</a:t>
            </a:r>
            <a:r>
              <a:rPr sz="1800" b="1" spc="-45" dirty="0">
                <a:latin typeface="Arial"/>
                <a:cs typeface="Arial"/>
              </a:rPr>
              <a:t> </a:t>
            </a:r>
            <a:r>
              <a:rPr sz="1800" b="1" spc="-5" dirty="0">
                <a:latin typeface="Arial"/>
                <a:cs typeface="Arial"/>
              </a:rPr>
              <a:t>TCCC</a:t>
            </a:r>
            <a:r>
              <a:rPr sz="1800" b="1" spc="-10" dirty="0">
                <a:latin typeface="Arial"/>
                <a:cs typeface="Arial"/>
              </a:rPr>
              <a:t> </a:t>
            </a:r>
            <a:r>
              <a:rPr sz="1800" b="1" dirty="0">
                <a:latin typeface="Arial"/>
                <a:cs typeface="Arial"/>
              </a:rPr>
              <a:t>training </a:t>
            </a:r>
            <a:r>
              <a:rPr sz="1800" b="1" spc="-490" dirty="0">
                <a:latin typeface="Arial"/>
                <a:cs typeface="Arial"/>
              </a:rPr>
              <a:t> </a:t>
            </a:r>
            <a:r>
              <a:rPr sz="1800" dirty="0">
                <a:latin typeface="Arial MT"/>
                <a:cs typeface="Arial MT"/>
              </a:rPr>
              <a:t>Use the </a:t>
            </a:r>
            <a:r>
              <a:rPr sz="1800" b="1" spc="-5" dirty="0">
                <a:latin typeface="Arial"/>
                <a:cs typeface="Arial"/>
              </a:rPr>
              <a:t>approved </a:t>
            </a:r>
            <a:r>
              <a:rPr sz="1800" spc="5" dirty="0">
                <a:latin typeface="Arial MT"/>
                <a:cs typeface="Arial MT"/>
              </a:rPr>
              <a:t>Joint </a:t>
            </a:r>
            <a:r>
              <a:rPr sz="1800" dirty="0">
                <a:latin typeface="Arial MT"/>
                <a:cs typeface="Arial MT"/>
              </a:rPr>
              <a:t>Trauma System </a:t>
            </a:r>
            <a:r>
              <a:rPr sz="1800" spc="5" dirty="0">
                <a:latin typeface="Arial MT"/>
                <a:cs typeface="Arial MT"/>
              </a:rPr>
              <a:t>resources </a:t>
            </a:r>
            <a:r>
              <a:rPr sz="1800" spc="-490" dirty="0">
                <a:latin typeface="Arial MT"/>
                <a:cs typeface="Arial MT"/>
              </a:rPr>
              <a:t> </a:t>
            </a:r>
            <a:r>
              <a:rPr sz="1800" b="1" spc="-5" dirty="0">
                <a:latin typeface="Arial"/>
                <a:cs typeface="Arial"/>
              </a:rPr>
              <a:t>Properly-trained</a:t>
            </a:r>
            <a:r>
              <a:rPr sz="1800" b="1" spc="55" dirty="0">
                <a:latin typeface="Arial"/>
                <a:cs typeface="Arial"/>
              </a:rPr>
              <a:t> </a:t>
            </a:r>
            <a:r>
              <a:rPr sz="1800" dirty="0">
                <a:latin typeface="Arial MT"/>
                <a:cs typeface="Arial MT"/>
              </a:rPr>
              <a:t>and</a:t>
            </a:r>
            <a:r>
              <a:rPr sz="1800" spc="-20" dirty="0">
                <a:latin typeface="Arial MT"/>
                <a:cs typeface="Arial MT"/>
              </a:rPr>
              <a:t> </a:t>
            </a:r>
            <a:r>
              <a:rPr sz="1800" b="1" dirty="0">
                <a:latin typeface="Arial"/>
                <a:cs typeface="Arial"/>
              </a:rPr>
              <a:t>up-to-date</a:t>
            </a:r>
            <a:r>
              <a:rPr sz="1800" b="1" spc="-35" dirty="0">
                <a:latin typeface="Arial"/>
                <a:cs typeface="Arial"/>
              </a:rPr>
              <a:t> </a:t>
            </a:r>
            <a:r>
              <a:rPr sz="1800" dirty="0">
                <a:latin typeface="Arial MT"/>
                <a:cs typeface="Arial MT"/>
              </a:rPr>
              <a:t>instructors</a:t>
            </a:r>
            <a:endParaRPr sz="1800">
              <a:latin typeface="Arial MT"/>
              <a:cs typeface="Arial MT"/>
            </a:endParaRPr>
          </a:p>
          <a:p>
            <a:pPr marL="325755" marR="1486535">
              <a:lnSpc>
                <a:spcPct val="106700"/>
              </a:lnSpc>
              <a:spcBef>
                <a:spcPts val="1010"/>
              </a:spcBef>
            </a:pPr>
            <a:r>
              <a:rPr sz="1800" dirty="0">
                <a:latin typeface="Arial MT"/>
                <a:cs typeface="Arial MT"/>
              </a:rPr>
              <a:t>Incorporate</a:t>
            </a:r>
            <a:r>
              <a:rPr sz="1800" spc="-40" dirty="0">
                <a:latin typeface="Arial MT"/>
                <a:cs typeface="Arial MT"/>
              </a:rPr>
              <a:t> </a:t>
            </a:r>
            <a:r>
              <a:rPr sz="1800" b="1" dirty="0">
                <a:latin typeface="Arial"/>
                <a:cs typeface="Arial"/>
              </a:rPr>
              <a:t>real-world</a:t>
            </a:r>
            <a:r>
              <a:rPr sz="1800" b="1" spc="-60" dirty="0">
                <a:latin typeface="Arial"/>
                <a:cs typeface="Arial"/>
              </a:rPr>
              <a:t> </a:t>
            </a:r>
            <a:r>
              <a:rPr sz="1800" b="1" dirty="0">
                <a:latin typeface="Arial"/>
                <a:cs typeface="Arial"/>
              </a:rPr>
              <a:t>experiences</a:t>
            </a:r>
            <a:r>
              <a:rPr sz="1800" b="1" spc="-35" dirty="0">
                <a:latin typeface="Arial"/>
                <a:cs typeface="Arial"/>
              </a:rPr>
              <a:t> </a:t>
            </a:r>
            <a:r>
              <a:rPr sz="1800" dirty="0">
                <a:latin typeface="Arial MT"/>
                <a:cs typeface="Arial MT"/>
              </a:rPr>
              <a:t>and</a:t>
            </a:r>
            <a:r>
              <a:rPr sz="1800" spc="-10" dirty="0">
                <a:latin typeface="Arial MT"/>
                <a:cs typeface="Arial MT"/>
              </a:rPr>
              <a:t> </a:t>
            </a:r>
            <a:r>
              <a:rPr sz="1800" b="1" dirty="0">
                <a:latin typeface="Arial"/>
                <a:cs typeface="Arial"/>
              </a:rPr>
              <a:t>case </a:t>
            </a:r>
            <a:r>
              <a:rPr sz="1800" b="1" spc="-484" dirty="0">
                <a:latin typeface="Arial"/>
                <a:cs typeface="Arial"/>
              </a:rPr>
              <a:t> </a:t>
            </a:r>
            <a:r>
              <a:rPr sz="1800" b="1" dirty="0">
                <a:latin typeface="Arial"/>
                <a:cs typeface="Arial"/>
              </a:rPr>
              <a:t>scenario-based</a:t>
            </a:r>
            <a:r>
              <a:rPr sz="1800" b="1" spc="-65" dirty="0">
                <a:latin typeface="Arial"/>
                <a:cs typeface="Arial"/>
              </a:rPr>
              <a:t> </a:t>
            </a:r>
            <a:r>
              <a:rPr sz="1800" spc="-5" dirty="0">
                <a:latin typeface="Arial MT"/>
                <a:cs typeface="Arial MT"/>
              </a:rPr>
              <a:t>examples</a:t>
            </a:r>
            <a:endParaRPr sz="1800">
              <a:latin typeface="Arial MT"/>
              <a:cs typeface="Arial MT"/>
            </a:endParaRPr>
          </a:p>
          <a:p>
            <a:pPr marL="325755" marR="5080">
              <a:lnSpc>
                <a:spcPts val="3310"/>
              </a:lnSpc>
              <a:spcBef>
                <a:spcPts val="114"/>
              </a:spcBef>
            </a:pPr>
            <a:r>
              <a:rPr sz="1800" spc="-5" dirty="0">
                <a:latin typeface="Arial MT"/>
                <a:cs typeface="Arial MT"/>
              </a:rPr>
              <a:t>Provide </a:t>
            </a:r>
            <a:r>
              <a:rPr sz="1800" dirty="0">
                <a:latin typeface="Arial MT"/>
                <a:cs typeface="Arial MT"/>
              </a:rPr>
              <a:t>the </a:t>
            </a:r>
            <a:r>
              <a:rPr sz="1800" spc="5" dirty="0">
                <a:latin typeface="Arial MT"/>
                <a:cs typeface="Arial MT"/>
              </a:rPr>
              <a:t>most </a:t>
            </a:r>
            <a:r>
              <a:rPr sz="1800" b="1" dirty="0">
                <a:latin typeface="Arial"/>
                <a:cs typeface="Arial"/>
              </a:rPr>
              <a:t>realistic training environment </a:t>
            </a:r>
            <a:r>
              <a:rPr sz="1800" spc="-5" dirty="0">
                <a:latin typeface="Arial MT"/>
                <a:cs typeface="Arial MT"/>
              </a:rPr>
              <a:t>you </a:t>
            </a:r>
            <a:r>
              <a:rPr sz="1800" dirty="0">
                <a:latin typeface="Arial MT"/>
                <a:cs typeface="Arial MT"/>
              </a:rPr>
              <a:t>can </a:t>
            </a:r>
            <a:r>
              <a:rPr sz="1800" spc="5" dirty="0">
                <a:latin typeface="Arial MT"/>
                <a:cs typeface="Arial MT"/>
              </a:rPr>
              <a:t> </a:t>
            </a:r>
            <a:r>
              <a:rPr sz="1800" dirty="0">
                <a:latin typeface="Arial MT"/>
                <a:cs typeface="Arial MT"/>
              </a:rPr>
              <a:t>Use</a:t>
            </a:r>
            <a:r>
              <a:rPr sz="1800" spc="-10" dirty="0">
                <a:latin typeface="Arial MT"/>
                <a:cs typeface="Arial MT"/>
              </a:rPr>
              <a:t> </a:t>
            </a:r>
            <a:r>
              <a:rPr sz="1800" b="1" dirty="0">
                <a:latin typeface="Arial"/>
                <a:cs typeface="Arial"/>
              </a:rPr>
              <a:t>standardized</a:t>
            </a:r>
            <a:r>
              <a:rPr sz="1800" b="1" spc="-25" dirty="0">
                <a:latin typeface="Arial"/>
                <a:cs typeface="Arial"/>
              </a:rPr>
              <a:t> </a:t>
            </a:r>
            <a:r>
              <a:rPr sz="1800" dirty="0">
                <a:latin typeface="Arial MT"/>
                <a:cs typeface="Arial MT"/>
              </a:rPr>
              <a:t>assessments,</a:t>
            </a:r>
            <a:r>
              <a:rPr sz="1800" spc="-55" dirty="0">
                <a:latin typeface="Arial MT"/>
                <a:cs typeface="Arial MT"/>
              </a:rPr>
              <a:t> </a:t>
            </a:r>
            <a:r>
              <a:rPr sz="1800" b="1" dirty="0">
                <a:latin typeface="Arial"/>
                <a:cs typeface="Arial"/>
              </a:rPr>
              <a:t>constructive</a:t>
            </a:r>
            <a:r>
              <a:rPr sz="1800" b="1" spc="-25" dirty="0">
                <a:latin typeface="Arial"/>
                <a:cs typeface="Arial"/>
              </a:rPr>
              <a:t> </a:t>
            </a:r>
            <a:r>
              <a:rPr sz="1800" dirty="0">
                <a:latin typeface="Arial MT"/>
                <a:cs typeface="Arial MT"/>
              </a:rPr>
              <a:t>feedback</a:t>
            </a:r>
            <a:r>
              <a:rPr sz="1800" spc="-55" dirty="0">
                <a:latin typeface="Arial MT"/>
                <a:cs typeface="Arial MT"/>
              </a:rPr>
              <a:t> </a:t>
            </a:r>
            <a:r>
              <a:rPr sz="1800" dirty="0">
                <a:latin typeface="Arial MT"/>
                <a:cs typeface="Arial MT"/>
              </a:rPr>
              <a:t>and</a:t>
            </a:r>
            <a:endParaRPr sz="1800">
              <a:latin typeface="Arial MT"/>
              <a:cs typeface="Arial MT"/>
            </a:endParaRPr>
          </a:p>
          <a:p>
            <a:pPr marL="325755">
              <a:lnSpc>
                <a:spcPts val="2005"/>
              </a:lnSpc>
            </a:pPr>
            <a:r>
              <a:rPr sz="1800" b="1" dirty="0">
                <a:latin typeface="Arial"/>
                <a:cs typeface="Arial"/>
              </a:rPr>
              <a:t>remediation</a:t>
            </a:r>
            <a:endParaRPr sz="1800">
              <a:latin typeface="Arial"/>
              <a:cs typeface="Arial"/>
            </a:endParaRPr>
          </a:p>
          <a:p>
            <a:pPr marL="325755">
              <a:lnSpc>
                <a:spcPct val="100000"/>
              </a:lnSpc>
              <a:spcBef>
                <a:spcPts val="1155"/>
              </a:spcBef>
            </a:pPr>
            <a:r>
              <a:rPr sz="1800" dirty="0">
                <a:latin typeface="Arial MT"/>
                <a:cs typeface="Arial MT"/>
              </a:rPr>
              <a:t>Incentivize</a:t>
            </a:r>
            <a:r>
              <a:rPr sz="1800" spc="-40" dirty="0">
                <a:latin typeface="Arial MT"/>
                <a:cs typeface="Arial MT"/>
              </a:rPr>
              <a:t> </a:t>
            </a:r>
            <a:r>
              <a:rPr sz="1800" dirty="0">
                <a:latin typeface="Arial MT"/>
                <a:cs typeface="Arial MT"/>
              </a:rPr>
              <a:t>training</a:t>
            </a:r>
            <a:r>
              <a:rPr sz="1800" spc="-40" dirty="0">
                <a:latin typeface="Arial MT"/>
                <a:cs typeface="Arial MT"/>
              </a:rPr>
              <a:t> </a:t>
            </a:r>
            <a:r>
              <a:rPr sz="1800" dirty="0">
                <a:latin typeface="Arial MT"/>
                <a:cs typeface="Arial MT"/>
              </a:rPr>
              <a:t>outside</a:t>
            </a:r>
            <a:r>
              <a:rPr sz="1800" spc="-6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formal</a:t>
            </a:r>
            <a:r>
              <a:rPr sz="1800" spc="-40" dirty="0">
                <a:latin typeface="Arial MT"/>
                <a:cs typeface="Arial MT"/>
              </a:rPr>
              <a:t> </a:t>
            </a:r>
            <a:r>
              <a:rPr sz="1800" spc="5" dirty="0">
                <a:latin typeface="Arial MT"/>
                <a:cs typeface="Arial MT"/>
              </a:rPr>
              <a:t>classes</a:t>
            </a:r>
            <a:r>
              <a:rPr sz="1800" spc="-60" dirty="0">
                <a:latin typeface="Arial MT"/>
                <a:cs typeface="Arial MT"/>
              </a:rPr>
              <a:t> </a:t>
            </a:r>
            <a:r>
              <a:rPr sz="1800" dirty="0">
                <a:latin typeface="Arial MT"/>
                <a:cs typeface="Arial MT"/>
              </a:rPr>
              <a:t>(e.g.,</a:t>
            </a:r>
            <a:r>
              <a:rPr sz="1800" spc="30" dirty="0">
                <a:latin typeface="Arial MT"/>
                <a:cs typeface="Arial MT"/>
              </a:rPr>
              <a:t> </a:t>
            </a:r>
            <a:r>
              <a:rPr sz="1800" b="1" spc="-10" dirty="0">
                <a:latin typeface="Arial"/>
                <a:cs typeface="Arial"/>
              </a:rPr>
              <a:t>Deployed</a:t>
            </a:r>
            <a:endParaRPr sz="1800">
              <a:latin typeface="Arial"/>
              <a:cs typeface="Arial"/>
            </a:endParaRPr>
          </a:p>
          <a:p>
            <a:pPr marL="325755">
              <a:lnSpc>
                <a:spcPct val="100000"/>
              </a:lnSpc>
              <a:spcBef>
                <a:spcPts val="140"/>
              </a:spcBef>
            </a:pPr>
            <a:r>
              <a:rPr sz="1800" b="1" dirty="0">
                <a:latin typeface="Arial"/>
                <a:cs typeface="Arial"/>
              </a:rPr>
              <a:t>Medicine</a:t>
            </a:r>
            <a:r>
              <a:rPr sz="1800" dirty="0">
                <a:latin typeface="Arial MT"/>
                <a:cs typeface="Arial MT"/>
              </a:rPr>
              <a:t>)</a:t>
            </a:r>
            <a:endParaRPr sz="1800">
              <a:latin typeface="Arial MT"/>
              <a:cs typeface="Arial MT"/>
            </a:endParaRPr>
          </a:p>
        </p:txBody>
      </p:sp>
      <p:pic>
        <p:nvPicPr>
          <p:cNvPr id="11" name="object 11"/>
          <p:cNvPicPr/>
          <p:nvPr/>
        </p:nvPicPr>
        <p:blipFill>
          <a:blip r:embed="rId4" cstate="print"/>
          <a:stretch>
            <a:fillRect/>
          </a:stretch>
        </p:blipFill>
        <p:spPr>
          <a:xfrm>
            <a:off x="4928615" y="3124200"/>
            <a:ext cx="115824" cy="310896"/>
          </a:xfrm>
          <a:prstGeom prst="rect">
            <a:avLst/>
          </a:prstGeom>
        </p:spPr>
      </p:pic>
      <p:pic>
        <p:nvPicPr>
          <p:cNvPr id="12" name="object 12"/>
          <p:cNvPicPr/>
          <p:nvPr/>
        </p:nvPicPr>
        <p:blipFill>
          <a:blip r:embed="rId4" cstate="print"/>
          <a:stretch>
            <a:fillRect/>
          </a:stretch>
        </p:blipFill>
        <p:spPr>
          <a:xfrm>
            <a:off x="4928615" y="3550920"/>
            <a:ext cx="115824" cy="310895"/>
          </a:xfrm>
          <a:prstGeom prst="rect">
            <a:avLst/>
          </a:prstGeom>
        </p:spPr>
      </p:pic>
      <p:pic>
        <p:nvPicPr>
          <p:cNvPr id="13" name="object 13"/>
          <p:cNvPicPr/>
          <p:nvPr/>
        </p:nvPicPr>
        <p:blipFill>
          <a:blip r:embed="rId5" cstate="print"/>
          <a:stretch>
            <a:fillRect/>
          </a:stretch>
        </p:blipFill>
        <p:spPr>
          <a:xfrm>
            <a:off x="739394" y="2404409"/>
            <a:ext cx="3649416" cy="3960397"/>
          </a:xfrm>
          <a:prstGeom prst="rect">
            <a:avLst/>
          </a:prstGeom>
        </p:spPr>
      </p:pic>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32</a:t>
            </a:fld>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p:nvPr/>
        </p:nvSpPr>
        <p:spPr>
          <a:xfrm>
            <a:off x="597408" y="1926335"/>
            <a:ext cx="1298575" cy="344805"/>
          </a:xfrm>
          <a:custGeom>
            <a:avLst/>
            <a:gdLst/>
            <a:ahLst/>
            <a:cxnLst/>
            <a:rect l="l" t="t" r="r" b="b"/>
            <a:pathLst>
              <a:path w="1298575" h="344805">
                <a:moveTo>
                  <a:pt x="1246505" y="0"/>
                </a:moveTo>
                <a:lnTo>
                  <a:pt x="51917" y="0"/>
                </a:lnTo>
                <a:lnTo>
                  <a:pt x="31707" y="4079"/>
                </a:lnTo>
                <a:lnTo>
                  <a:pt x="15205" y="15208"/>
                </a:lnTo>
                <a:lnTo>
                  <a:pt x="4079" y="31718"/>
                </a:lnTo>
                <a:lnTo>
                  <a:pt x="0" y="51942"/>
                </a:lnTo>
                <a:lnTo>
                  <a:pt x="0" y="292480"/>
                </a:lnTo>
                <a:lnTo>
                  <a:pt x="4079" y="312705"/>
                </a:lnTo>
                <a:lnTo>
                  <a:pt x="15205" y="329215"/>
                </a:lnTo>
                <a:lnTo>
                  <a:pt x="31707" y="340344"/>
                </a:lnTo>
                <a:lnTo>
                  <a:pt x="51917" y="344424"/>
                </a:lnTo>
                <a:lnTo>
                  <a:pt x="1246505" y="344424"/>
                </a:lnTo>
                <a:lnTo>
                  <a:pt x="1266729" y="340344"/>
                </a:lnTo>
                <a:lnTo>
                  <a:pt x="1283239" y="329215"/>
                </a:lnTo>
                <a:lnTo>
                  <a:pt x="1294368" y="312705"/>
                </a:lnTo>
                <a:lnTo>
                  <a:pt x="1298448" y="292480"/>
                </a:lnTo>
                <a:lnTo>
                  <a:pt x="1298448" y="51942"/>
                </a:lnTo>
                <a:lnTo>
                  <a:pt x="1294368" y="31718"/>
                </a:lnTo>
                <a:lnTo>
                  <a:pt x="1283239" y="15208"/>
                </a:lnTo>
                <a:lnTo>
                  <a:pt x="1266729" y="4079"/>
                </a:lnTo>
                <a:lnTo>
                  <a:pt x="1246505" y="0"/>
                </a:lnTo>
                <a:close/>
              </a:path>
            </a:pathLst>
          </a:custGeom>
          <a:solidFill>
            <a:srgbClr val="000000"/>
          </a:solidFill>
        </p:spPr>
        <p:txBody>
          <a:bodyPr wrap="square" lIns="0" tIns="0" rIns="0" bIns="0" rtlCol="0"/>
          <a:lstStyle/>
          <a:p>
            <a:endParaRPr/>
          </a:p>
        </p:txBody>
      </p:sp>
      <p:sp>
        <p:nvSpPr>
          <p:cNvPr id="5" name="object 5"/>
          <p:cNvSpPr/>
          <p:nvPr/>
        </p:nvSpPr>
        <p:spPr>
          <a:xfrm>
            <a:off x="1993392" y="1926335"/>
            <a:ext cx="5428615" cy="338455"/>
          </a:xfrm>
          <a:custGeom>
            <a:avLst/>
            <a:gdLst/>
            <a:ahLst/>
            <a:cxnLst/>
            <a:rect l="l" t="t" r="r" b="b"/>
            <a:pathLst>
              <a:path w="5428615" h="338455">
                <a:moveTo>
                  <a:pt x="5390133" y="0"/>
                </a:moveTo>
                <a:lnTo>
                  <a:pt x="38353" y="0"/>
                </a:lnTo>
                <a:lnTo>
                  <a:pt x="23413" y="3010"/>
                </a:lnTo>
                <a:lnTo>
                  <a:pt x="11223" y="11223"/>
                </a:lnTo>
                <a:lnTo>
                  <a:pt x="3010" y="23413"/>
                </a:lnTo>
                <a:lnTo>
                  <a:pt x="0" y="38353"/>
                </a:lnTo>
                <a:lnTo>
                  <a:pt x="0" y="299974"/>
                </a:lnTo>
                <a:lnTo>
                  <a:pt x="3010" y="314914"/>
                </a:lnTo>
                <a:lnTo>
                  <a:pt x="11223" y="327104"/>
                </a:lnTo>
                <a:lnTo>
                  <a:pt x="23413" y="335317"/>
                </a:lnTo>
                <a:lnTo>
                  <a:pt x="38353" y="338327"/>
                </a:lnTo>
                <a:lnTo>
                  <a:pt x="5390133" y="338327"/>
                </a:lnTo>
                <a:lnTo>
                  <a:pt x="5405074" y="335317"/>
                </a:lnTo>
                <a:lnTo>
                  <a:pt x="5417264" y="327104"/>
                </a:lnTo>
                <a:lnTo>
                  <a:pt x="5425477" y="314914"/>
                </a:lnTo>
                <a:lnTo>
                  <a:pt x="5428487" y="299974"/>
                </a:lnTo>
                <a:lnTo>
                  <a:pt x="5428487" y="38353"/>
                </a:lnTo>
                <a:lnTo>
                  <a:pt x="5425477" y="23413"/>
                </a:lnTo>
                <a:lnTo>
                  <a:pt x="5417264" y="11223"/>
                </a:lnTo>
                <a:lnTo>
                  <a:pt x="5405074" y="3010"/>
                </a:lnTo>
                <a:lnTo>
                  <a:pt x="5390133" y="0"/>
                </a:lnTo>
                <a:close/>
              </a:path>
            </a:pathLst>
          </a:custGeom>
          <a:solidFill>
            <a:srgbClr val="F1F1F1"/>
          </a:solidFill>
        </p:spPr>
        <p:txBody>
          <a:bodyPr wrap="square" lIns="0" tIns="0" rIns="0" bIns="0" rtlCol="0"/>
          <a:lstStyle/>
          <a:p>
            <a:endParaRPr/>
          </a:p>
        </p:txBody>
      </p:sp>
      <p:sp>
        <p:nvSpPr>
          <p:cNvPr id="6" name="object 6"/>
          <p:cNvSpPr/>
          <p:nvPr/>
        </p:nvSpPr>
        <p:spPr>
          <a:xfrm>
            <a:off x="597408" y="2325623"/>
            <a:ext cx="1298575" cy="347980"/>
          </a:xfrm>
          <a:custGeom>
            <a:avLst/>
            <a:gdLst/>
            <a:ahLst/>
            <a:cxnLst/>
            <a:rect l="l" t="t" r="r" b="b"/>
            <a:pathLst>
              <a:path w="1298575" h="347980">
                <a:moveTo>
                  <a:pt x="1246124" y="0"/>
                </a:moveTo>
                <a:lnTo>
                  <a:pt x="52374" y="0"/>
                </a:lnTo>
                <a:lnTo>
                  <a:pt x="31986" y="4121"/>
                </a:lnTo>
                <a:lnTo>
                  <a:pt x="15338" y="15351"/>
                </a:lnTo>
                <a:lnTo>
                  <a:pt x="4115" y="31986"/>
                </a:lnTo>
                <a:lnTo>
                  <a:pt x="0" y="52324"/>
                </a:lnTo>
                <a:lnTo>
                  <a:pt x="0" y="295148"/>
                </a:lnTo>
                <a:lnTo>
                  <a:pt x="4115" y="315485"/>
                </a:lnTo>
                <a:lnTo>
                  <a:pt x="15338" y="332120"/>
                </a:lnTo>
                <a:lnTo>
                  <a:pt x="31986" y="343350"/>
                </a:lnTo>
                <a:lnTo>
                  <a:pt x="52374" y="347472"/>
                </a:lnTo>
                <a:lnTo>
                  <a:pt x="1246124" y="347472"/>
                </a:lnTo>
                <a:lnTo>
                  <a:pt x="1266461" y="343350"/>
                </a:lnTo>
                <a:lnTo>
                  <a:pt x="1283096" y="332120"/>
                </a:lnTo>
                <a:lnTo>
                  <a:pt x="1294326" y="315485"/>
                </a:lnTo>
                <a:lnTo>
                  <a:pt x="1298448" y="295148"/>
                </a:lnTo>
                <a:lnTo>
                  <a:pt x="1298448" y="52324"/>
                </a:lnTo>
                <a:lnTo>
                  <a:pt x="1294326" y="31986"/>
                </a:lnTo>
                <a:lnTo>
                  <a:pt x="1283096" y="15351"/>
                </a:lnTo>
                <a:lnTo>
                  <a:pt x="1266461" y="4121"/>
                </a:lnTo>
                <a:lnTo>
                  <a:pt x="1246124" y="0"/>
                </a:lnTo>
                <a:close/>
              </a:path>
            </a:pathLst>
          </a:custGeom>
          <a:solidFill>
            <a:srgbClr val="CD9146"/>
          </a:solidFill>
        </p:spPr>
        <p:txBody>
          <a:bodyPr wrap="square" lIns="0" tIns="0" rIns="0" bIns="0" rtlCol="0"/>
          <a:lstStyle/>
          <a:p>
            <a:endParaRPr/>
          </a:p>
        </p:txBody>
      </p:sp>
      <p:sp>
        <p:nvSpPr>
          <p:cNvPr id="7" name="object 7"/>
          <p:cNvSpPr/>
          <p:nvPr/>
        </p:nvSpPr>
        <p:spPr>
          <a:xfrm>
            <a:off x="1993392" y="2325623"/>
            <a:ext cx="5422900" cy="332740"/>
          </a:xfrm>
          <a:custGeom>
            <a:avLst/>
            <a:gdLst/>
            <a:ahLst/>
            <a:cxnLst/>
            <a:rect l="l" t="t" r="r" b="b"/>
            <a:pathLst>
              <a:path w="5422900" h="332739">
                <a:moveTo>
                  <a:pt x="5396103" y="0"/>
                </a:moveTo>
                <a:lnTo>
                  <a:pt x="26288" y="0"/>
                </a:lnTo>
                <a:lnTo>
                  <a:pt x="16073" y="2071"/>
                </a:lnTo>
                <a:lnTo>
                  <a:pt x="7715" y="7715"/>
                </a:lnTo>
                <a:lnTo>
                  <a:pt x="2071" y="16073"/>
                </a:lnTo>
                <a:lnTo>
                  <a:pt x="0" y="26288"/>
                </a:lnTo>
                <a:lnTo>
                  <a:pt x="0" y="305942"/>
                </a:lnTo>
                <a:lnTo>
                  <a:pt x="2071" y="316158"/>
                </a:lnTo>
                <a:lnTo>
                  <a:pt x="7715" y="324516"/>
                </a:lnTo>
                <a:lnTo>
                  <a:pt x="16073" y="330160"/>
                </a:lnTo>
                <a:lnTo>
                  <a:pt x="26288" y="332231"/>
                </a:lnTo>
                <a:lnTo>
                  <a:pt x="5396103" y="332231"/>
                </a:lnTo>
                <a:lnTo>
                  <a:pt x="5406318" y="330160"/>
                </a:lnTo>
                <a:lnTo>
                  <a:pt x="5414676" y="324516"/>
                </a:lnTo>
                <a:lnTo>
                  <a:pt x="5420320" y="316158"/>
                </a:lnTo>
                <a:lnTo>
                  <a:pt x="5422391" y="305942"/>
                </a:lnTo>
                <a:lnTo>
                  <a:pt x="5422391" y="26288"/>
                </a:lnTo>
                <a:lnTo>
                  <a:pt x="5420320" y="16073"/>
                </a:lnTo>
                <a:lnTo>
                  <a:pt x="5414676" y="7715"/>
                </a:lnTo>
                <a:lnTo>
                  <a:pt x="5406318" y="2071"/>
                </a:lnTo>
                <a:lnTo>
                  <a:pt x="5396103" y="0"/>
                </a:lnTo>
                <a:close/>
              </a:path>
            </a:pathLst>
          </a:custGeom>
          <a:solidFill>
            <a:srgbClr val="F1F1F1"/>
          </a:solidFill>
        </p:spPr>
        <p:txBody>
          <a:bodyPr wrap="square" lIns="0" tIns="0" rIns="0" bIns="0" rtlCol="0"/>
          <a:lstStyle/>
          <a:p>
            <a:endParaRPr/>
          </a:p>
        </p:txBody>
      </p:sp>
      <p:sp>
        <p:nvSpPr>
          <p:cNvPr id="8" name="object 8"/>
          <p:cNvSpPr/>
          <p:nvPr/>
        </p:nvSpPr>
        <p:spPr>
          <a:xfrm>
            <a:off x="597408" y="3127248"/>
            <a:ext cx="1298575" cy="344805"/>
          </a:xfrm>
          <a:custGeom>
            <a:avLst/>
            <a:gdLst/>
            <a:ahLst/>
            <a:cxnLst/>
            <a:rect l="l" t="t" r="r" b="b"/>
            <a:pathLst>
              <a:path w="1298575" h="344804">
                <a:moveTo>
                  <a:pt x="1246505" y="0"/>
                </a:moveTo>
                <a:lnTo>
                  <a:pt x="51917" y="0"/>
                </a:lnTo>
                <a:lnTo>
                  <a:pt x="31707" y="4079"/>
                </a:lnTo>
                <a:lnTo>
                  <a:pt x="15205" y="15208"/>
                </a:lnTo>
                <a:lnTo>
                  <a:pt x="4079" y="31718"/>
                </a:lnTo>
                <a:lnTo>
                  <a:pt x="0" y="51942"/>
                </a:lnTo>
                <a:lnTo>
                  <a:pt x="0" y="292480"/>
                </a:lnTo>
                <a:lnTo>
                  <a:pt x="4079" y="312705"/>
                </a:lnTo>
                <a:lnTo>
                  <a:pt x="15205" y="329215"/>
                </a:lnTo>
                <a:lnTo>
                  <a:pt x="31707" y="340344"/>
                </a:lnTo>
                <a:lnTo>
                  <a:pt x="51917" y="344424"/>
                </a:lnTo>
                <a:lnTo>
                  <a:pt x="1246505" y="344424"/>
                </a:lnTo>
                <a:lnTo>
                  <a:pt x="1266729" y="340344"/>
                </a:lnTo>
                <a:lnTo>
                  <a:pt x="1283239" y="329215"/>
                </a:lnTo>
                <a:lnTo>
                  <a:pt x="1294368" y="312705"/>
                </a:lnTo>
                <a:lnTo>
                  <a:pt x="1298448" y="292480"/>
                </a:lnTo>
                <a:lnTo>
                  <a:pt x="1298448" y="51942"/>
                </a:lnTo>
                <a:lnTo>
                  <a:pt x="1294368" y="31718"/>
                </a:lnTo>
                <a:lnTo>
                  <a:pt x="1283239" y="15208"/>
                </a:lnTo>
                <a:lnTo>
                  <a:pt x="1266729" y="4079"/>
                </a:lnTo>
                <a:lnTo>
                  <a:pt x="1246505" y="0"/>
                </a:lnTo>
                <a:close/>
              </a:path>
            </a:pathLst>
          </a:custGeom>
          <a:solidFill>
            <a:srgbClr val="CD9146"/>
          </a:solidFill>
        </p:spPr>
        <p:txBody>
          <a:bodyPr wrap="square" lIns="0" tIns="0" rIns="0" bIns="0" rtlCol="0"/>
          <a:lstStyle/>
          <a:p>
            <a:endParaRPr/>
          </a:p>
        </p:txBody>
      </p:sp>
      <p:sp>
        <p:nvSpPr>
          <p:cNvPr id="9" name="object 9"/>
          <p:cNvSpPr/>
          <p:nvPr/>
        </p:nvSpPr>
        <p:spPr>
          <a:xfrm>
            <a:off x="1993392" y="3127248"/>
            <a:ext cx="5428615" cy="341630"/>
          </a:xfrm>
          <a:custGeom>
            <a:avLst/>
            <a:gdLst/>
            <a:ahLst/>
            <a:cxnLst/>
            <a:rect l="l" t="t" r="r" b="b"/>
            <a:pathLst>
              <a:path w="5428615" h="341629">
                <a:moveTo>
                  <a:pt x="5383783" y="0"/>
                </a:moveTo>
                <a:lnTo>
                  <a:pt x="44703" y="0"/>
                </a:lnTo>
                <a:lnTo>
                  <a:pt x="27324" y="3520"/>
                </a:lnTo>
                <a:lnTo>
                  <a:pt x="13112" y="13112"/>
                </a:lnTo>
                <a:lnTo>
                  <a:pt x="3520" y="27324"/>
                </a:lnTo>
                <a:lnTo>
                  <a:pt x="0" y="44703"/>
                </a:lnTo>
                <a:lnTo>
                  <a:pt x="0" y="296672"/>
                </a:lnTo>
                <a:lnTo>
                  <a:pt x="3520" y="314051"/>
                </a:lnTo>
                <a:lnTo>
                  <a:pt x="13112" y="328263"/>
                </a:lnTo>
                <a:lnTo>
                  <a:pt x="27324" y="337855"/>
                </a:lnTo>
                <a:lnTo>
                  <a:pt x="44703" y="341375"/>
                </a:lnTo>
                <a:lnTo>
                  <a:pt x="5383783" y="341375"/>
                </a:lnTo>
                <a:lnTo>
                  <a:pt x="5401163" y="337855"/>
                </a:lnTo>
                <a:lnTo>
                  <a:pt x="5415375" y="328263"/>
                </a:lnTo>
                <a:lnTo>
                  <a:pt x="5424967" y="314051"/>
                </a:lnTo>
                <a:lnTo>
                  <a:pt x="5428487" y="296672"/>
                </a:lnTo>
                <a:lnTo>
                  <a:pt x="5428487" y="44703"/>
                </a:lnTo>
                <a:lnTo>
                  <a:pt x="5424967" y="27324"/>
                </a:lnTo>
                <a:lnTo>
                  <a:pt x="5415375" y="13112"/>
                </a:lnTo>
                <a:lnTo>
                  <a:pt x="5401163" y="3520"/>
                </a:lnTo>
                <a:lnTo>
                  <a:pt x="5383783" y="0"/>
                </a:lnTo>
                <a:close/>
              </a:path>
            </a:pathLst>
          </a:custGeom>
          <a:solidFill>
            <a:srgbClr val="F1F1F1"/>
          </a:solidFill>
        </p:spPr>
        <p:txBody>
          <a:bodyPr wrap="square" lIns="0" tIns="0" rIns="0" bIns="0" rtlCol="0"/>
          <a:lstStyle/>
          <a:p>
            <a:endParaRPr/>
          </a:p>
        </p:txBody>
      </p:sp>
      <p:sp>
        <p:nvSpPr>
          <p:cNvPr id="10" name="object 10"/>
          <p:cNvSpPr/>
          <p:nvPr/>
        </p:nvSpPr>
        <p:spPr>
          <a:xfrm>
            <a:off x="597408" y="2724911"/>
            <a:ext cx="1298575" cy="347980"/>
          </a:xfrm>
          <a:custGeom>
            <a:avLst/>
            <a:gdLst/>
            <a:ahLst/>
            <a:cxnLst/>
            <a:rect l="l" t="t" r="r" b="b"/>
            <a:pathLst>
              <a:path w="1298575" h="347980">
                <a:moveTo>
                  <a:pt x="1246124" y="0"/>
                </a:moveTo>
                <a:lnTo>
                  <a:pt x="52374" y="0"/>
                </a:lnTo>
                <a:lnTo>
                  <a:pt x="31986" y="4121"/>
                </a:lnTo>
                <a:lnTo>
                  <a:pt x="15338" y="15351"/>
                </a:lnTo>
                <a:lnTo>
                  <a:pt x="4115" y="31986"/>
                </a:lnTo>
                <a:lnTo>
                  <a:pt x="0" y="52324"/>
                </a:lnTo>
                <a:lnTo>
                  <a:pt x="0" y="295148"/>
                </a:lnTo>
                <a:lnTo>
                  <a:pt x="4115" y="315485"/>
                </a:lnTo>
                <a:lnTo>
                  <a:pt x="15338" y="332120"/>
                </a:lnTo>
                <a:lnTo>
                  <a:pt x="31986" y="343350"/>
                </a:lnTo>
                <a:lnTo>
                  <a:pt x="52374" y="347472"/>
                </a:lnTo>
                <a:lnTo>
                  <a:pt x="1246124" y="347472"/>
                </a:lnTo>
                <a:lnTo>
                  <a:pt x="1266461" y="343350"/>
                </a:lnTo>
                <a:lnTo>
                  <a:pt x="1283096" y="332120"/>
                </a:lnTo>
                <a:lnTo>
                  <a:pt x="1294326" y="315485"/>
                </a:lnTo>
                <a:lnTo>
                  <a:pt x="1298448" y="295148"/>
                </a:lnTo>
                <a:lnTo>
                  <a:pt x="1298448" y="52324"/>
                </a:lnTo>
                <a:lnTo>
                  <a:pt x="1294326" y="31986"/>
                </a:lnTo>
                <a:lnTo>
                  <a:pt x="1283096" y="15351"/>
                </a:lnTo>
                <a:lnTo>
                  <a:pt x="1266461" y="4121"/>
                </a:lnTo>
                <a:lnTo>
                  <a:pt x="1246124" y="0"/>
                </a:lnTo>
                <a:close/>
              </a:path>
            </a:pathLst>
          </a:custGeom>
          <a:solidFill>
            <a:srgbClr val="000000"/>
          </a:solidFill>
        </p:spPr>
        <p:txBody>
          <a:bodyPr wrap="square" lIns="0" tIns="0" rIns="0" bIns="0" rtlCol="0"/>
          <a:lstStyle/>
          <a:p>
            <a:endParaRPr/>
          </a:p>
        </p:txBody>
      </p:sp>
      <p:sp>
        <p:nvSpPr>
          <p:cNvPr id="11" name="object 11"/>
          <p:cNvSpPr/>
          <p:nvPr/>
        </p:nvSpPr>
        <p:spPr>
          <a:xfrm>
            <a:off x="1993392" y="2724911"/>
            <a:ext cx="5422900" cy="332740"/>
          </a:xfrm>
          <a:custGeom>
            <a:avLst/>
            <a:gdLst/>
            <a:ahLst/>
            <a:cxnLst/>
            <a:rect l="l" t="t" r="r" b="b"/>
            <a:pathLst>
              <a:path w="5422900" h="332739">
                <a:moveTo>
                  <a:pt x="5396103" y="0"/>
                </a:moveTo>
                <a:lnTo>
                  <a:pt x="26288" y="0"/>
                </a:lnTo>
                <a:lnTo>
                  <a:pt x="16073" y="2071"/>
                </a:lnTo>
                <a:lnTo>
                  <a:pt x="7715" y="7715"/>
                </a:lnTo>
                <a:lnTo>
                  <a:pt x="2071" y="16073"/>
                </a:lnTo>
                <a:lnTo>
                  <a:pt x="0" y="26288"/>
                </a:lnTo>
                <a:lnTo>
                  <a:pt x="0" y="305942"/>
                </a:lnTo>
                <a:lnTo>
                  <a:pt x="2071" y="316158"/>
                </a:lnTo>
                <a:lnTo>
                  <a:pt x="7715" y="324516"/>
                </a:lnTo>
                <a:lnTo>
                  <a:pt x="16073" y="330160"/>
                </a:lnTo>
                <a:lnTo>
                  <a:pt x="26288" y="332232"/>
                </a:lnTo>
                <a:lnTo>
                  <a:pt x="5396103" y="332232"/>
                </a:lnTo>
                <a:lnTo>
                  <a:pt x="5406318" y="330160"/>
                </a:lnTo>
                <a:lnTo>
                  <a:pt x="5414676" y="324516"/>
                </a:lnTo>
                <a:lnTo>
                  <a:pt x="5420320" y="316158"/>
                </a:lnTo>
                <a:lnTo>
                  <a:pt x="5422391" y="305942"/>
                </a:lnTo>
                <a:lnTo>
                  <a:pt x="5422391" y="26288"/>
                </a:lnTo>
                <a:lnTo>
                  <a:pt x="5420320" y="16073"/>
                </a:lnTo>
                <a:lnTo>
                  <a:pt x="5414676" y="7715"/>
                </a:lnTo>
                <a:lnTo>
                  <a:pt x="5406318" y="2071"/>
                </a:lnTo>
                <a:lnTo>
                  <a:pt x="5396103" y="0"/>
                </a:lnTo>
                <a:close/>
              </a:path>
            </a:pathLst>
          </a:custGeom>
          <a:solidFill>
            <a:srgbClr val="F1F1F1"/>
          </a:solidFill>
        </p:spPr>
        <p:txBody>
          <a:bodyPr wrap="square" lIns="0" tIns="0" rIns="0" bIns="0" rtlCol="0"/>
          <a:lstStyle/>
          <a:p>
            <a:endParaRPr/>
          </a:p>
        </p:txBody>
      </p:sp>
      <p:sp>
        <p:nvSpPr>
          <p:cNvPr id="12" name="object 12"/>
          <p:cNvSpPr/>
          <p:nvPr/>
        </p:nvSpPr>
        <p:spPr>
          <a:xfrm>
            <a:off x="2011679" y="3526535"/>
            <a:ext cx="5422900" cy="332740"/>
          </a:xfrm>
          <a:custGeom>
            <a:avLst/>
            <a:gdLst/>
            <a:ahLst/>
            <a:cxnLst/>
            <a:rect l="l" t="t" r="r" b="b"/>
            <a:pathLst>
              <a:path w="5422900" h="332739">
                <a:moveTo>
                  <a:pt x="5397373" y="0"/>
                </a:moveTo>
                <a:lnTo>
                  <a:pt x="25018" y="0"/>
                </a:lnTo>
                <a:lnTo>
                  <a:pt x="15269" y="1962"/>
                </a:lnTo>
                <a:lnTo>
                  <a:pt x="7318" y="7318"/>
                </a:lnTo>
                <a:lnTo>
                  <a:pt x="1962" y="15269"/>
                </a:lnTo>
                <a:lnTo>
                  <a:pt x="0" y="25018"/>
                </a:lnTo>
                <a:lnTo>
                  <a:pt x="0" y="307213"/>
                </a:lnTo>
                <a:lnTo>
                  <a:pt x="1962" y="316962"/>
                </a:lnTo>
                <a:lnTo>
                  <a:pt x="7318" y="324913"/>
                </a:lnTo>
                <a:lnTo>
                  <a:pt x="15269" y="330269"/>
                </a:lnTo>
                <a:lnTo>
                  <a:pt x="25018" y="332231"/>
                </a:lnTo>
                <a:lnTo>
                  <a:pt x="5397373" y="332231"/>
                </a:lnTo>
                <a:lnTo>
                  <a:pt x="5407122" y="330269"/>
                </a:lnTo>
                <a:lnTo>
                  <a:pt x="5415073" y="324913"/>
                </a:lnTo>
                <a:lnTo>
                  <a:pt x="5420429" y="316962"/>
                </a:lnTo>
                <a:lnTo>
                  <a:pt x="5422392" y="307213"/>
                </a:lnTo>
                <a:lnTo>
                  <a:pt x="5422392" y="25018"/>
                </a:lnTo>
                <a:lnTo>
                  <a:pt x="5420429" y="15269"/>
                </a:lnTo>
                <a:lnTo>
                  <a:pt x="5415073" y="7318"/>
                </a:lnTo>
                <a:lnTo>
                  <a:pt x="5407122" y="1962"/>
                </a:lnTo>
                <a:lnTo>
                  <a:pt x="5397373" y="0"/>
                </a:lnTo>
                <a:close/>
              </a:path>
            </a:pathLst>
          </a:custGeom>
          <a:solidFill>
            <a:srgbClr val="F1F1F1"/>
          </a:solidFill>
        </p:spPr>
        <p:txBody>
          <a:bodyPr wrap="square" lIns="0" tIns="0" rIns="0" bIns="0" rtlCol="0"/>
          <a:lstStyle/>
          <a:p>
            <a:endParaRPr/>
          </a:p>
        </p:txBody>
      </p:sp>
      <p:sp>
        <p:nvSpPr>
          <p:cNvPr id="13" name="object 13"/>
          <p:cNvSpPr txBox="1"/>
          <p:nvPr/>
        </p:nvSpPr>
        <p:spPr>
          <a:xfrm>
            <a:off x="2081276" y="690829"/>
            <a:ext cx="7628890" cy="3133090"/>
          </a:xfrm>
          <a:prstGeom prst="rect">
            <a:avLst/>
          </a:prstGeom>
        </p:spPr>
        <p:txBody>
          <a:bodyPr vert="horz" wrap="square" lIns="0" tIns="74930" rIns="0" bIns="0" rtlCol="0">
            <a:spAutoFit/>
          </a:bodyPr>
          <a:lstStyle/>
          <a:p>
            <a:pPr marL="336550" marR="5080" indent="-15240">
              <a:lnSpc>
                <a:spcPts val="3890"/>
              </a:lnSpc>
              <a:spcBef>
                <a:spcPts val="590"/>
              </a:spcBef>
            </a:pPr>
            <a:r>
              <a:rPr sz="3600" b="1" dirty="0">
                <a:latin typeface="Arial"/>
                <a:cs typeface="Arial"/>
              </a:rPr>
              <a:t>THE</a:t>
            </a:r>
            <a:r>
              <a:rPr sz="3600" b="1" spc="-10" dirty="0">
                <a:latin typeface="Arial"/>
                <a:cs typeface="Arial"/>
              </a:rPr>
              <a:t> </a:t>
            </a:r>
            <a:r>
              <a:rPr sz="3600" b="1" dirty="0">
                <a:solidFill>
                  <a:srgbClr val="BB8542"/>
                </a:solidFill>
                <a:latin typeface="Arial"/>
                <a:cs typeface="Arial"/>
              </a:rPr>
              <a:t>ORIGINS</a:t>
            </a:r>
            <a:r>
              <a:rPr sz="3600" b="1" spc="-35" dirty="0">
                <a:solidFill>
                  <a:srgbClr val="BB8542"/>
                </a:solidFill>
                <a:latin typeface="Arial"/>
                <a:cs typeface="Arial"/>
              </a:rPr>
              <a:t> </a:t>
            </a:r>
            <a:r>
              <a:rPr sz="3600" b="1" dirty="0">
                <a:latin typeface="Arial"/>
                <a:cs typeface="Arial"/>
              </a:rPr>
              <a:t>OF</a:t>
            </a:r>
            <a:r>
              <a:rPr sz="3600" b="1" spc="-15" dirty="0">
                <a:latin typeface="Arial"/>
                <a:cs typeface="Arial"/>
              </a:rPr>
              <a:t> </a:t>
            </a:r>
            <a:r>
              <a:rPr sz="3600" b="1" dirty="0">
                <a:latin typeface="Arial"/>
                <a:cs typeface="Arial"/>
              </a:rPr>
              <a:t>TCCC</a:t>
            </a:r>
            <a:r>
              <a:rPr sz="3600" b="1" spc="-10" dirty="0">
                <a:latin typeface="Arial"/>
                <a:cs typeface="Arial"/>
              </a:rPr>
              <a:t> </a:t>
            </a:r>
            <a:r>
              <a:rPr sz="3600" b="1" spc="-35" dirty="0">
                <a:latin typeface="Arial"/>
                <a:cs typeface="Arial"/>
              </a:rPr>
              <a:t>AND</a:t>
            </a:r>
            <a:r>
              <a:rPr sz="3600" b="1" spc="90" dirty="0">
                <a:latin typeface="Arial"/>
                <a:cs typeface="Arial"/>
              </a:rPr>
              <a:t> </a:t>
            </a:r>
            <a:r>
              <a:rPr sz="3600" b="1" dirty="0">
                <a:latin typeface="Arial"/>
                <a:cs typeface="Arial"/>
              </a:rPr>
              <a:t>THE </a:t>
            </a:r>
            <a:r>
              <a:rPr sz="3600" b="1" spc="-985" dirty="0">
                <a:latin typeface="Arial"/>
                <a:cs typeface="Arial"/>
              </a:rPr>
              <a:t> </a:t>
            </a:r>
            <a:r>
              <a:rPr sz="3600" b="1" dirty="0">
                <a:solidFill>
                  <a:srgbClr val="BB8542"/>
                </a:solidFill>
                <a:latin typeface="Arial"/>
                <a:cs typeface="Arial"/>
              </a:rPr>
              <a:t>COMMITTEE</a:t>
            </a:r>
            <a:r>
              <a:rPr sz="3600" b="1" spc="-25" dirty="0">
                <a:solidFill>
                  <a:srgbClr val="BB8542"/>
                </a:solidFill>
                <a:latin typeface="Arial"/>
                <a:cs typeface="Arial"/>
              </a:rPr>
              <a:t> </a:t>
            </a:r>
            <a:r>
              <a:rPr sz="3600" b="1" dirty="0">
                <a:latin typeface="Arial"/>
                <a:cs typeface="Arial"/>
              </a:rPr>
              <a:t>ON</a:t>
            </a:r>
            <a:r>
              <a:rPr sz="3600" b="1" spc="-35" dirty="0">
                <a:latin typeface="Arial"/>
                <a:cs typeface="Arial"/>
              </a:rPr>
              <a:t> </a:t>
            </a:r>
            <a:r>
              <a:rPr sz="3600" b="1" spc="-5" dirty="0">
                <a:latin typeface="Arial"/>
                <a:cs typeface="Arial"/>
              </a:rPr>
              <a:t>TCCC</a:t>
            </a:r>
            <a:r>
              <a:rPr sz="3600" b="1" spc="10" dirty="0">
                <a:latin typeface="Arial"/>
                <a:cs typeface="Arial"/>
              </a:rPr>
              <a:t> </a:t>
            </a:r>
            <a:r>
              <a:rPr sz="3600" b="1" spc="-5" dirty="0">
                <a:latin typeface="Arial"/>
                <a:cs typeface="Arial"/>
              </a:rPr>
              <a:t>(CoTCCC)</a:t>
            </a:r>
            <a:endParaRPr sz="3600">
              <a:latin typeface="Arial"/>
              <a:cs typeface="Arial"/>
            </a:endParaRPr>
          </a:p>
          <a:p>
            <a:pPr marL="12700" marR="3756025" indent="3175">
              <a:lnSpc>
                <a:spcPct val="162400"/>
              </a:lnSpc>
              <a:spcBef>
                <a:spcPts val="500"/>
              </a:spcBef>
            </a:pPr>
            <a:r>
              <a:rPr sz="1600" spc="15" dirty="0">
                <a:latin typeface="Arial MT"/>
                <a:cs typeface="Arial MT"/>
              </a:rPr>
              <a:t>WWII,</a:t>
            </a:r>
            <a:r>
              <a:rPr sz="1600" spc="-85" dirty="0">
                <a:latin typeface="Arial MT"/>
                <a:cs typeface="Arial MT"/>
              </a:rPr>
              <a:t> </a:t>
            </a:r>
            <a:r>
              <a:rPr sz="1600" spc="-5" dirty="0">
                <a:latin typeface="Arial MT"/>
                <a:cs typeface="Arial MT"/>
              </a:rPr>
              <a:t>Korea,</a:t>
            </a:r>
            <a:r>
              <a:rPr sz="1600" spc="-15" dirty="0">
                <a:latin typeface="Arial MT"/>
                <a:cs typeface="Arial MT"/>
              </a:rPr>
              <a:t> </a:t>
            </a:r>
            <a:r>
              <a:rPr sz="1600" dirty="0">
                <a:latin typeface="Arial MT"/>
                <a:cs typeface="Arial MT"/>
              </a:rPr>
              <a:t>Vietnam</a:t>
            </a:r>
            <a:r>
              <a:rPr sz="1600" spc="-40" dirty="0">
                <a:latin typeface="Arial MT"/>
                <a:cs typeface="Arial MT"/>
              </a:rPr>
              <a:t> </a:t>
            </a:r>
            <a:r>
              <a:rPr sz="1600" dirty="0">
                <a:latin typeface="Arial MT"/>
                <a:cs typeface="Arial MT"/>
              </a:rPr>
              <a:t>conflict</a:t>
            </a:r>
            <a:r>
              <a:rPr sz="1600" spc="-65" dirty="0">
                <a:latin typeface="Arial MT"/>
                <a:cs typeface="Arial MT"/>
              </a:rPr>
              <a:t> </a:t>
            </a:r>
            <a:r>
              <a:rPr sz="1600" spc="-5" dirty="0">
                <a:latin typeface="Arial MT"/>
                <a:cs typeface="Arial MT"/>
              </a:rPr>
              <a:t>experiences </a:t>
            </a:r>
            <a:r>
              <a:rPr sz="1600" spc="-430" dirty="0">
                <a:latin typeface="Arial MT"/>
                <a:cs typeface="Arial MT"/>
              </a:rPr>
              <a:t> </a:t>
            </a:r>
            <a:r>
              <a:rPr sz="1600" spc="5" dirty="0">
                <a:latin typeface="Arial MT"/>
                <a:cs typeface="Arial MT"/>
              </a:rPr>
              <a:t>Somalia</a:t>
            </a:r>
            <a:endParaRPr sz="1600">
              <a:latin typeface="Arial MT"/>
              <a:cs typeface="Arial MT"/>
            </a:endParaRPr>
          </a:p>
          <a:p>
            <a:pPr marL="12700">
              <a:lnSpc>
                <a:spcPct val="100000"/>
              </a:lnSpc>
              <a:spcBef>
                <a:spcPts val="1230"/>
              </a:spcBef>
            </a:pPr>
            <a:r>
              <a:rPr sz="1600" dirty="0">
                <a:latin typeface="Arial MT"/>
                <a:cs typeface="Arial MT"/>
              </a:rPr>
              <a:t>Initial</a:t>
            </a:r>
            <a:r>
              <a:rPr sz="1600" spc="-40" dirty="0">
                <a:latin typeface="Arial MT"/>
                <a:cs typeface="Arial MT"/>
              </a:rPr>
              <a:t> </a:t>
            </a:r>
            <a:r>
              <a:rPr sz="1600" spc="-5" dirty="0">
                <a:latin typeface="Arial MT"/>
                <a:cs typeface="Arial MT"/>
              </a:rPr>
              <a:t>TCCC</a:t>
            </a:r>
            <a:r>
              <a:rPr sz="1600" spc="-30" dirty="0">
                <a:latin typeface="Arial MT"/>
                <a:cs typeface="Arial MT"/>
              </a:rPr>
              <a:t> </a:t>
            </a:r>
            <a:r>
              <a:rPr sz="1600" spc="-5" dirty="0">
                <a:latin typeface="Arial MT"/>
                <a:cs typeface="Arial MT"/>
              </a:rPr>
              <a:t>Guidelines</a:t>
            </a:r>
            <a:endParaRPr sz="1600">
              <a:latin typeface="Arial MT"/>
              <a:cs typeface="Arial MT"/>
            </a:endParaRPr>
          </a:p>
          <a:p>
            <a:pPr marL="17780" marR="2741930">
              <a:lnSpc>
                <a:spcPct val="100000"/>
              </a:lnSpc>
              <a:spcBef>
                <a:spcPts val="325"/>
              </a:spcBef>
            </a:pPr>
            <a:r>
              <a:rPr sz="1600" spc="-5" dirty="0">
                <a:latin typeface="Arial MT"/>
                <a:cs typeface="Arial MT"/>
              </a:rPr>
              <a:t>NAVSPECWARCOM,</a:t>
            </a:r>
            <a:r>
              <a:rPr sz="1600" spc="-35" dirty="0">
                <a:latin typeface="Arial MT"/>
                <a:cs typeface="Arial MT"/>
              </a:rPr>
              <a:t> </a:t>
            </a:r>
            <a:r>
              <a:rPr sz="1600" dirty="0">
                <a:latin typeface="Arial MT"/>
                <a:cs typeface="Arial MT"/>
              </a:rPr>
              <a:t>75th</a:t>
            </a:r>
            <a:r>
              <a:rPr sz="1600" spc="-25" dirty="0">
                <a:latin typeface="Arial MT"/>
                <a:cs typeface="Arial MT"/>
              </a:rPr>
              <a:t> </a:t>
            </a:r>
            <a:r>
              <a:rPr sz="1600" spc="-5" dirty="0">
                <a:latin typeface="Arial MT"/>
                <a:cs typeface="Arial MT"/>
              </a:rPr>
              <a:t>Rangers, </a:t>
            </a:r>
            <a:r>
              <a:rPr sz="1600" spc="5" dirty="0">
                <a:latin typeface="Arial MT"/>
                <a:cs typeface="Arial MT"/>
              </a:rPr>
              <a:t>USAF</a:t>
            </a:r>
            <a:r>
              <a:rPr sz="1600" spc="-40" dirty="0">
                <a:latin typeface="Arial MT"/>
                <a:cs typeface="Arial MT"/>
              </a:rPr>
              <a:t> </a:t>
            </a:r>
            <a:r>
              <a:rPr sz="1600" spc="5" dirty="0">
                <a:latin typeface="Arial MT"/>
                <a:cs typeface="Arial MT"/>
              </a:rPr>
              <a:t>PJs</a:t>
            </a:r>
            <a:r>
              <a:rPr sz="1600" spc="-35" dirty="0">
                <a:latin typeface="Arial MT"/>
                <a:cs typeface="Arial MT"/>
              </a:rPr>
              <a:t> </a:t>
            </a:r>
            <a:r>
              <a:rPr sz="1600" spc="-5" dirty="0">
                <a:latin typeface="Arial MT"/>
                <a:cs typeface="Arial MT"/>
              </a:rPr>
              <a:t>adopt </a:t>
            </a:r>
            <a:r>
              <a:rPr sz="1600" spc="-430" dirty="0">
                <a:latin typeface="Arial MT"/>
                <a:cs typeface="Arial MT"/>
              </a:rPr>
              <a:t> </a:t>
            </a:r>
            <a:r>
              <a:rPr sz="1600" dirty="0">
                <a:latin typeface="Arial MT"/>
                <a:cs typeface="Arial MT"/>
              </a:rPr>
              <a:t>TCCC</a:t>
            </a:r>
            <a:endParaRPr sz="1600">
              <a:latin typeface="Arial MT"/>
              <a:cs typeface="Arial MT"/>
            </a:endParaRPr>
          </a:p>
          <a:p>
            <a:pPr marL="30480">
              <a:lnSpc>
                <a:spcPct val="100000"/>
              </a:lnSpc>
              <a:spcBef>
                <a:spcPts val="225"/>
              </a:spcBef>
            </a:pPr>
            <a:r>
              <a:rPr sz="1600" spc="-5" dirty="0">
                <a:latin typeface="Arial MT"/>
                <a:cs typeface="Arial MT"/>
              </a:rPr>
              <a:t>CoTCCC</a:t>
            </a:r>
            <a:r>
              <a:rPr sz="1600" spc="-30" dirty="0">
                <a:latin typeface="Arial MT"/>
                <a:cs typeface="Arial MT"/>
              </a:rPr>
              <a:t> </a:t>
            </a:r>
            <a:r>
              <a:rPr sz="1600" spc="-5" dirty="0">
                <a:latin typeface="Arial MT"/>
                <a:cs typeface="Arial MT"/>
              </a:rPr>
              <a:t>chartered by</a:t>
            </a:r>
            <a:r>
              <a:rPr sz="1600" spc="-10" dirty="0">
                <a:latin typeface="Arial MT"/>
                <a:cs typeface="Arial MT"/>
              </a:rPr>
              <a:t> </a:t>
            </a:r>
            <a:r>
              <a:rPr sz="1600" dirty="0">
                <a:latin typeface="Arial MT"/>
                <a:cs typeface="Arial MT"/>
              </a:rPr>
              <a:t>USSOCOM</a:t>
            </a:r>
            <a:endParaRPr sz="1600">
              <a:latin typeface="Arial MT"/>
              <a:cs typeface="Arial MT"/>
            </a:endParaRPr>
          </a:p>
        </p:txBody>
      </p:sp>
      <p:sp>
        <p:nvSpPr>
          <p:cNvPr id="14" name="object 14"/>
          <p:cNvSpPr/>
          <p:nvPr/>
        </p:nvSpPr>
        <p:spPr>
          <a:xfrm>
            <a:off x="597408" y="3526535"/>
            <a:ext cx="1298575" cy="347980"/>
          </a:xfrm>
          <a:custGeom>
            <a:avLst/>
            <a:gdLst/>
            <a:ahLst/>
            <a:cxnLst/>
            <a:rect l="l" t="t" r="r" b="b"/>
            <a:pathLst>
              <a:path w="1298575" h="347979">
                <a:moveTo>
                  <a:pt x="1246124" y="0"/>
                </a:moveTo>
                <a:lnTo>
                  <a:pt x="52374" y="0"/>
                </a:lnTo>
                <a:lnTo>
                  <a:pt x="31986" y="4121"/>
                </a:lnTo>
                <a:lnTo>
                  <a:pt x="15338" y="15351"/>
                </a:lnTo>
                <a:lnTo>
                  <a:pt x="4115" y="31986"/>
                </a:lnTo>
                <a:lnTo>
                  <a:pt x="0" y="52324"/>
                </a:lnTo>
                <a:lnTo>
                  <a:pt x="0" y="295147"/>
                </a:lnTo>
                <a:lnTo>
                  <a:pt x="4115" y="315485"/>
                </a:lnTo>
                <a:lnTo>
                  <a:pt x="15338" y="332120"/>
                </a:lnTo>
                <a:lnTo>
                  <a:pt x="31986" y="343350"/>
                </a:lnTo>
                <a:lnTo>
                  <a:pt x="52374" y="347471"/>
                </a:lnTo>
                <a:lnTo>
                  <a:pt x="1246124" y="347471"/>
                </a:lnTo>
                <a:lnTo>
                  <a:pt x="1266461" y="343350"/>
                </a:lnTo>
                <a:lnTo>
                  <a:pt x="1283096" y="332120"/>
                </a:lnTo>
                <a:lnTo>
                  <a:pt x="1294326" y="315485"/>
                </a:lnTo>
                <a:lnTo>
                  <a:pt x="1298448" y="295147"/>
                </a:lnTo>
                <a:lnTo>
                  <a:pt x="1298448" y="52324"/>
                </a:lnTo>
                <a:lnTo>
                  <a:pt x="1294326" y="31986"/>
                </a:lnTo>
                <a:lnTo>
                  <a:pt x="1283096" y="15351"/>
                </a:lnTo>
                <a:lnTo>
                  <a:pt x="1266461" y="4121"/>
                </a:lnTo>
                <a:lnTo>
                  <a:pt x="1246124" y="0"/>
                </a:lnTo>
                <a:close/>
              </a:path>
            </a:pathLst>
          </a:custGeom>
          <a:solidFill>
            <a:srgbClr val="000000"/>
          </a:solidFill>
        </p:spPr>
        <p:txBody>
          <a:bodyPr wrap="square" lIns="0" tIns="0" rIns="0" bIns="0" rtlCol="0"/>
          <a:lstStyle/>
          <a:p>
            <a:endParaRPr/>
          </a:p>
        </p:txBody>
      </p:sp>
      <p:sp>
        <p:nvSpPr>
          <p:cNvPr id="15" name="object 15"/>
          <p:cNvSpPr/>
          <p:nvPr/>
        </p:nvSpPr>
        <p:spPr>
          <a:xfrm>
            <a:off x="597408" y="3928871"/>
            <a:ext cx="1298575" cy="344805"/>
          </a:xfrm>
          <a:custGeom>
            <a:avLst/>
            <a:gdLst/>
            <a:ahLst/>
            <a:cxnLst/>
            <a:rect l="l" t="t" r="r" b="b"/>
            <a:pathLst>
              <a:path w="1298575" h="344804">
                <a:moveTo>
                  <a:pt x="1246505" y="0"/>
                </a:moveTo>
                <a:lnTo>
                  <a:pt x="51917" y="0"/>
                </a:lnTo>
                <a:lnTo>
                  <a:pt x="31707" y="4079"/>
                </a:lnTo>
                <a:lnTo>
                  <a:pt x="15205" y="15208"/>
                </a:lnTo>
                <a:lnTo>
                  <a:pt x="4079" y="31718"/>
                </a:lnTo>
                <a:lnTo>
                  <a:pt x="0" y="51942"/>
                </a:lnTo>
                <a:lnTo>
                  <a:pt x="0" y="292480"/>
                </a:lnTo>
                <a:lnTo>
                  <a:pt x="4079" y="312705"/>
                </a:lnTo>
                <a:lnTo>
                  <a:pt x="15205" y="329215"/>
                </a:lnTo>
                <a:lnTo>
                  <a:pt x="31707" y="340344"/>
                </a:lnTo>
                <a:lnTo>
                  <a:pt x="51917" y="344423"/>
                </a:lnTo>
                <a:lnTo>
                  <a:pt x="1246505" y="344423"/>
                </a:lnTo>
                <a:lnTo>
                  <a:pt x="1266729" y="340344"/>
                </a:lnTo>
                <a:lnTo>
                  <a:pt x="1283239" y="329215"/>
                </a:lnTo>
                <a:lnTo>
                  <a:pt x="1294368" y="312705"/>
                </a:lnTo>
                <a:lnTo>
                  <a:pt x="1298448" y="292480"/>
                </a:lnTo>
                <a:lnTo>
                  <a:pt x="1298448" y="51942"/>
                </a:lnTo>
                <a:lnTo>
                  <a:pt x="1294368" y="31718"/>
                </a:lnTo>
                <a:lnTo>
                  <a:pt x="1283239" y="15208"/>
                </a:lnTo>
                <a:lnTo>
                  <a:pt x="1266729" y="4079"/>
                </a:lnTo>
                <a:lnTo>
                  <a:pt x="1246505" y="0"/>
                </a:lnTo>
                <a:close/>
              </a:path>
            </a:pathLst>
          </a:custGeom>
          <a:solidFill>
            <a:srgbClr val="CD9146"/>
          </a:solidFill>
        </p:spPr>
        <p:txBody>
          <a:bodyPr wrap="square" lIns="0" tIns="0" rIns="0" bIns="0" rtlCol="0"/>
          <a:lstStyle/>
          <a:p>
            <a:endParaRPr/>
          </a:p>
        </p:txBody>
      </p:sp>
      <p:sp>
        <p:nvSpPr>
          <p:cNvPr id="16" name="object 16"/>
          <p:cNvSpPr/>
          <p:nvPr/>
        </p:nvSpPr>
        <p:spPr>
          <a:xfrm>
            <a:off x="1993392" y="3928871"/>
            <a:ext cx="5422900" cy="329565"/>
          </a:xfrm>
          <a:custGeom>
            <a:avLst/>
            <a:gdLst/>
            <a:ahLst/>
            <a:cxnLst/>
            <a:rect l="l" t="t" r="r" b="b"/>
            <a:pathLst>
              <a:path w="5422900" h="329564">
                <a:moveTo>
                  <a:pt x="5396357" y="0"/>
                </a:moveTo>
                <a:lnTo>
                  <a:pt x="26034" y="0"/>
                </a:lnTo>
                <a:lnTo>
                  <a:pt x="15912" y="2049"/>
                </a:lnTo>
                <a:lnTo>
                  <a:pt x="7635" y="7635"/>
                </a:lnTo>
                <a:lnTo>
                  <a:pt x="2049" y="15912"/>
                </a:lnTo>
                <a:lnTo>
                  <a:pt x="0" y="26034"/>
                </a:lnTo>
                <a:lnTo>
                  <a:pt x="0" y="303148"/>
                </a:lnTo>
                <a:lnTo>
                  <a:pt x="2049" y="313271"/>
                </a:lnTo>
                <a:lnTo>
                  <a:pt x="7635" y="321548"/>
                </a:lnTo>
                <a:lnTo>
                  <a:pt x="15912" y="327134"/>
                </a:lnTo>
                <a:lnTo>
                  <a:pt x="26034" y="329183"/>
                </a:lnTo>
                <a:lnTo>
                  <a:pt x="5396357" y="329183"/>
                </a:lnTo>
                <a:lnTo>
                  <a:pt x="5406479" y="327134"/>
                </a:lnTo>
                <a:lnTo>
                  <a:pt x="5414756" y="321548"/>
                </a:lnTo>
                <a:lnTo>
                  <a:pt x="5420342" y="313271"/>
                </a:lnTo>
                <a:lnTo>
                  <a:pt x="5422391" y="303148"/>
                </a:lnTo>
                <a:lnTo>
                  <a:pt x="5422391" y="26034"/>
                </a:lnTo>
                <a:lnTo>
                  <a:pt x="5420342" y="15912"/>
                </a:lnTo>
                <a:lnTo>
                  <a:pt x="5414756" y="7635"/>
                </a:lnTo>
                <a:lnTo>
                  <a:pt x="5406479" y="2049"/>
                </a:lnTo>
                <a:lnTo>
                  <a:pt x="5396357" y="0"/>
                </a:lnTo>
                <a:close/>
              </a:path>
            </a:pathLst>
          </a:custGeom>
          <a:solidFill>
            <a:srgbClr val="F1F1F1"/>
          </a:solidFill>
        </p:spPr>
        <p:txBody>
          <a:bodyPr wrap="square" lIns="0" tIns="0" rIns="0" bIns="0" rtlCol="0"/>
          <a:lstStyle/>
          <a:p>
            <a:endParaRPr/>
          </a:p>
        </p:txBody>
      </p:sp>
      <p:sp>
        <p:nvSpPr>
          <p:cNvPr id="17" name="object 17"/>
          <p:cNvSpPr/>
          <p:nvPr/>
        </p:nvSpPr>
        <p:spPr>
          <a:xfrm>
            <a:off x="597408" y="4727447"/>
            <a:ext cx="1298575" cy="347980"/>
          </a:xfrm>
          <a:custGeom>
            <a:avLst/>
            <a:gdLst/>
            <a:ahLst/>
            <a:cxnLst/>
            <a:rect l="l" t="t" r="r" b="b"/>
            <a:pathLst>
              <a:path w="1298575" h="347979">
                <a:moveTo>
                  <a:pt x="1246124" y="0"/>
                </a:moveTo>
                <a:lnTo>
                  <a:pt x="52374" y="0"/>
                </a:lnTo>
                <a:lnTo>
                  <a:pt x="31986" y="4121"/>
                </a:lnTo>
                <a:lnTo>
                  <a:pt x="15338" y="15351"/>
                </a:lnTo>
                <a:lnTo>
                  <a:pt x="4115" y="31986"/>
                </a:lnTo>
                <a:lnTo>
                  <a:pt x="0" y="52324"/>
                </a:lnTo>
                <a:lnTo>
                  <a:pt x="0" y="295147"/>
                </a:lnTo>
                <a:lnTo>
                  <a:pt x="4115" y="315485"/>
                </a:lnTo>
                <a:lnTo>
                  <a:pt x="15338" y="332120"/>
                </a:lnTo>
                <a:lnTo>
                  <a:pt x="31986" y="343350"/>
                </a:lnTo>
                <a:lnTo>
                  <a:pt x="52374" y="347471"/>
                </a:lnTo>
                <a:lnTo>
                  <a:pt x="1246124" y="347471"/>
                </a:lnTo>
                <a:lnTo>
                  <a:pt x="1266461" y="343350"/>
                </a:lnTo>
                <a:lnTo>
                  <a:pt x="1283096" y="332120"/>
                </a:lnTo>
                <a:lnTo>
                  <a:pt x="1294326" y="315485"/>
                </a:lnTo>
                <a:lnTo>
                  <a:pt x="1298448" y="295147"/>
                </a:lnTo>
                <a:lnTo>
                  <a:pt x="1298448" y="52324"/>
                </a:lnTo>
                <a:lnTo>
                  <a:pt x="1294326" y="31986"/>
                </a:lnTo>
                <a:lnTo>
                  <a:pt x="1283096" y="15351"/>
                </a:lnTo>
                <a:lnTo>
                  <a:pt x="1266461" y="4121"/>
                </a:lnTo>
                <a:lnTo>
                  <a:pt x="1246124" y="0"/>
                </a:lnTo>
                <a:close/>
              </a:path>
            </a:pathLst>
          </a:custGeom>
          <a:solidFill>
            <a:srgbClr val="CD9146"/>
          </a:solidFill>
        </p:spPr>
        <p:txBody>
          <a:bodyPr wrap="square" lIns="0" tIns="0" rIns="0" bIns="0" rtlCol="0"/>
          <a:lstStyle/>
          <a:p>
            <a:endParaRPr/>
          </a:p>
        </p:txBody>
      </p:sp>
      <p:sp>
        <p:nvSpPr>
          <p:cNvPr id="18" name="object 18"/>
          <p:cNvSpPr/>
          <p:nvPr/>
        </p:nvSpPr>
        <p:spPr>
          <a:xfrm>
            <a:off x="1993392" y="4727447"/>
            <a:ext cx="5428615" cy="344805"/>
          </a:xfrm>
          <a:custGeom>
            <a:avLst/>
            <a:gdLst/>
            <a:ahLst/>
            <a:cxnLst/>
            <a:rect l="l" t="t" r="r" b="b"/>
            <a:pathLst>
              <a:path w="5428615" h="344804">
                <a:moveTo>
                  <a:pt x="5383403" y="0"/>
                </a:moveTo>
                <a:lnTo>
                  <a:pt x="45084" y="0"/>
                </a:lnTo>
                <a:lnTo>
                  <a:pt x="27539" y="3544"/>
                </a:lnTo>
                <a:lnTo>
                  <a:pt x="13208" y="13207"/>
                </a:lnTo>
                <a:lnTo>
                  <a:pt x="3544" y="27539"/>
                </a:lnTo>
                <a:lnTo>
                  <a:pt x="0" y="45084"/>
                </a:lnTo>
                <a:lnTo>
                  <a:pt x="0" y="299338"/>
                </a:lnTo>
                <a:lnTo>
                  <a:pt x="3544" y="316884"/>
                </a:lnTo>
                <a:lnTo>
                  <a:pt x="13207" y="331215"/>
                </a:lnTo>
                <a:lnTo>
                  <a:pt x="27539" y="340879"/>
                </a:lnTo>
                <a:lnTo>
                  <a:pt x="45084" y="344424"/>
                </a:lnTo>
                <a:lnTo>
                  <a:pt x="5383403" y="344424"/>
                </a:lnTo>
                <a:lnTo>
                  <a:pt x="5400948" y="340879"/>
                </a:lnTo>
                <a:lnTo>
                  <a:pt x="5415280" y="331215"/>
                </a:lnTo>
                <a:lnTo>
                  <a:pt x="5424943" y="316884"/>
                </a:lnTo>
                <a:lnTo>
                  <a:pt x="5428487" y="299338"/>
                </a:lnTo>
                <a:lnTo>
                  <a:pt x="5428487" y="45084"/>
                </a:lnTo>
                <a:lnTo>
                  <a:pt x="5424943" y="27539"/>
                </a:lnTo>
                <a:lnTo>
                  <a:pt x="5415280" y="13208"/>
                </a:lnTo>
                <a:lnTo>
                  <a:pt x="5400948" y="3544"/>
                </a:lnTo>
                <a:lnTo>
                  <a:pt x="5383403" y="0"/>
                </a:lnTo>
                <a:close/>
              </a:path>
            </a:pathLst>
          </a:custGeom>
          <a:solidFill>
            <a:srgbClr val="F1F1F1"/>
          </a:solidFill>
        </p:spPr>
        <p:txBody>
          <a:bodyPr wrap="square" lIns="0" tIns="0" rIns="0" bIns="0" rtlCol="0"/>
          <a:lstStyle/>
          <a:p>
            <a:endParaRPr/>
          </a:p>
        </p:txBody>
      </p:sp>
      <p:sp>
        <p:nvSpPr>
          <p:cNvPr id="19" name="object 19"/>
          <p:cNvSpPr/>
          <p:nvPr/>
        </p:nvSpPr>
        <p:spPr>
          <a:xfrm>
            <a:off x="597408" y="4328159"/>
            <a:ext cx="1298575" cy="347980"/>
          </a:xfrm>
          <a:custGeom>
            <a:avLst/>
            <a:gdLst/>
            <a:ahLst/>
            <a:cxnLst/>
            <a:rect l="l" t="t" r="r" b="b"/>
            <a:pathLst>
              <a:path w="1298575" h="347979">
                <a:moveTo>
                  <a:pt x="1246124" y="0"/>
                </a:moveTo>
                <a:lnTo>
                  <a:pt x="52374" y="0"/>
                </a:lnTo>
                <a:lnTo>
                  <a:pt x="31986" y="4121"/>
                </a:lnTo>
                <a:lnTo>
                  <a:pt x="15338" y="15351"/>
                </a:lnTo>
                <a:lnTo>
                  <a:pt x="4115" y="31986"/>
                </a:lnTo>
                <a:lnTo>
                  <a:pt x="0" y="52323"/>
                </a:lnTo>
                <a:lnTo>
                  <a:pt x="0" y="295147"/>
                </a:lnTo>
                <a:lnTo>
                  <a:pt x="4115" y="315485"/>
                </a:lnTo>
                <a:lnTo>
                  <a:pt x="15338" y="332120"/>
                </a:lnTo>
                <a:lnTo>
                  <a:pt x="31986" y="343350"/>
                </a:lnTo>
                <a:lnTo>
                  <a:pt x="52374" y="347471"/>
                </a:lnTo>
                <a:lnTo>
                  <a:pt x="1246124" y="347471"/>
                </a:lnTo>
                <a:lnTo>
                  <a:pt x="1266461" y="343350"/>
                </a:lnTo>
                <a:lnTo>
                  <a:pt x="1283096" y="332120"/>
                </a:lnTo>
                <a:lnTo>
                  <a:pt x="1294326" y="315485"/>
                </a:lnTo>
                <a:lnTo>
                  <a:pt x="1298448" y="295147"/>
                </a:lnTo>
                <a:lnTo>
                  <a:pt x="1298448" y="52323"/>
                </a:lnTo>
                <a:lnTo>
                  <a:pt x="1294326" y="31986"/>
                </a:lnTo>
                <a:lnTo>
                  <a:pt x="1283096" y="15351"/>
                </a:lnTo>
                <a:lnTo>
                  <a:pt x="1266461" y="4121"/>
                </a:lnTo>
                <a:lnTo>
                  <a:pt x="1246124" y="0"/>
                </a:lnTo>
                <a:close/>
              </a:path>
            </a:pathLst>
          </a:custGeom>
          <a:solidFill>
            <a:srgbClr val="000000"/>
          </a:solidFill>
        </p:spPr>
        <p:txBody>
          <a:bodyPr wrap="square" lIns="0" tIns="0" rIns="0" bIns="0" rtlCol="0"/>
          <a:lstStyle/>
          <a:p>
            <a:endParaRPr/>
          </a:p>
        </p:txBody>
      </p:sp>
      <p:sp>
        <p:nvSpPr>
          <p:cNvPr id="20" name="object 20"/>
          <p:cNvSpPr/>
          <p:nvPr/>
        </p:nvSpPr>
        <p:spPr>
          <a:xfrm>
            <a:off x="1993392" y="4328159"/>
            <a:ext cx="5422900" cy="332740"/>
          </a:xfrm>
          <a:custGeom>
            <a:avLst/>
            <a:gdLst/>
            <a:ahLst/>
            <a:cxnLst/>
            <a:rect l="l" t="t" r="r" b="b"/>
            <a:pathLst>
              <a:path w="5422900" h="332739">
                <a:moveTo>
                  <a:pt x="5396103" y="0"/>
                </a:moveTo>
                <a:lnTo>
                  <a:pt x="26288" y="0"/>
                </a:lnTo>
                <a:lnTo>
                  <a:pt x="16073" y="2071"/>
                </a:lnTo>
                <a:lnTo>
                  <a:pt x="7715" y="7715"/>
                </a:lnTo>
                <a:lnTo>
                  <a:pt x="2071" y="16073"/>
                </a:lnTo>
                <a:lnTo>
                  <a:pt x="0" y="26288"/>
                </a:lnTo>
                <a:lnTo>
                  <a:pt x="0" y="305942"/>
                </a:lnTo>
                <a:lnTo>
                  <a:pt x="2071" y="316158"/>
                </a:lnTo>
                <a:lnTo>
                  <a:pt x="7715" y="324516"/>
                </a:lnTo>
                <a:lnTo>
                  <a:pt x="16073" y="330160"/>
                </a:lnTo>
                <a:lnTo>
                  <a:pt x="26288" y="332231"/>
                </a:lnTo>
                <a:lnTo>
                  <a:pt x="5396103" y="332231"/>
                </a:lnTo>
                <a:lnTo>
                  <a:pt x="5406318" y="330160"/>
                </a:lnTo>
                <a:lnTo>
                  <a:pt x="5414676" y="324516"/>
                </a:lnTo>
                <a:lnTo>
                  <a:pt x="5420320" y="316158"/>
                </a:lnTo>
                <a:lnTo>
                  <a:pt x="5422391" y="305942"/>
                </a:lnTo>
                <a:lnTo>
                  <a:pt x="5422391" y="26288"/>
                </a:lnTo>
                <a:lnTo>
                  <a:pt x="5420320" y="16073"/>
                </a:lnTo>
                <a:lnTo>
                  <a:pt x="5414676" y="7715"/>
                </a:lnTo>
                <a:lnTo>
                  <a:pt x="5406318" y="2071"/>
                </a:lnTo>
                <a:lnTo>
                  <a:pt x="5396103" y="0"/>
                </a:lnTo>
                <a:close/>
              </a:path>
            </a:pathLst>
          </a:custGeom>
          <a:solidFill>
            <a:srgbClr val="F1F1F1"/>
          </a:solidFill>
        </p:spPr>
        <p:txBody>
          <a:bodyPr wrap="square" lIns="0" tIns="0" rIns="0" bIns="0" rtlCol="0"/>
          <a:lstStyle/>
          <a:p>
            <a:endParaRPr/>
          </a:p>
        </p:txBody>
      </p:sp>
      <p:sp>
        <p:nvSpPr>
          <p:cNvPr id="21" name="object 21"/>
          <p:cNvSpPr/>
          <p:nvPr/>
        </p:nvSpPr>
        <p:spPr>
          <a:xfrm>
            <a:off x="2011679" y="5129784"/>
            <a:ext cx="5422900" cy="329565"/>
          </a:xfrm>
          <a:custGeom>
            <a:avLst/>
            <a:gdLst/>
            <a:ahLst/>
            <a:cxnLst/>
            <a:rect l="l" t="t" r="r" b="b"/>
            <a:pathLst>
              <a:path w="5422900" h="329564">
                <a:moveTo>
                  <a:pt x="5397500" y="0"/>
                </a:moveTo>
                <a:lnTo>
                  <a:pt x="24892" y="0"/>
                </a:lnTo>
                <a:lnTo>
                  <a:pt x="15216" y="1960"/>
                </a:lnTo>
                <a:lnTo>
                  <a:pt x="7302" y="7302"/>
                </a:lnTo>
                <a:lnTo>
                  <a:pt x="1960" y="15216"/>
                </a:lnTo>
                <a:lnTo>
                  <a:pt x="0" y="24892"/>
                </a:lnTo>
                <a:lnTo>
                  <a:pt x="0" y="304292"/>
                </a:lnTo>
                <a:lnTo>
                  <a:pt x="1960" y="313967"/>
                </a:lnTo>
                <a:lnTo>
                  <a:pt x="7302" y="321881"/>
                </a:lnTo>
                <a:lnTo>
                  <a:pt x="15216" y="327223"/>
                </a:lnTo>
                <a:lnTo>
                  <a:pt x="24892" y="329184"/>
                </a:lnTo>
                <a:lnTo>
                  <a:pt x="5397500" y="329184"/>
                </a:lnTo>
                <a:lnTo>
                  <a:pt x="5407175" y="327223"/>
                </a:lnTo>
                <a:lnTo>
                  <a:pt x="5415089" y="321881"/>
                </a:lnTo>
                <a:lnTo>
                  <a:pt x="5420431" y="313967"/>
                </a:lnTo>
                <a:lnTo>
                  <a:pt x="5422392" y="304292"/>
                </a:lnTo>
                <a:lnTo>
                  <a:pt x="5422392" y="24892"/>
                </a:lnTo>
                <a:lnTo>
                  <a:pt x="5420431" y="15216"/>
                </a:lnTo>
                <a:lnTo>
                  <a:pt x="5415089" y="7302"/>
                </a:lnTo>
                <a:lnTo>
                  <a:pt x="5407175" y="1960"/>
                </a:lnTo>
                <a:lnTo>
                  <a:pt x="5397500" y="0"/>
                </a:lnTo>
                <a:close/>
              </a:path>
            </a:pathLst>
          </a:custGeom>
          <a:solidFill>
            <a:srgbClr val="F1F1F1"/>
          </a:solidFill>
        </p:spPr>
        <p:txBody>
          <a:bodyPr wrap="square" lIns="0" tIns="0" rIns="0" bIns="0" rtlCol="0"/>
          <a:lstStyle/>
          <a:p>
            <a:endParaRPr/>
          </a:p>
        </p:txBody>
      </p:sp>
      <p:sp>
        <p:nvSpPr>
          <p:cNvPr id="22" name="object 22"/>
          <p:cNvSpPr/>
          <p:nvPr/>
        </p:nvSpPr>
        <p:spPr>
          <a:xfrm>
            <a:off x="597408" y="5129784"/>
            <a:ext cx="1298575" cy="344805"/>
          </a:xfrm>
          <a:custGeom>
            <a:avLst/>
            <a:gdLst/>
            <a:ahLst/>
            <a:cxnLst/>
            <a:rect l="l" t="t" r="r" b="b"/>
            <a:pathLst>
              <a:path w="1298575" h="344804">
                <a:moveTo>
                  <a:pt x="1246505" y="0"/>
                </a:moveTo>
                <a:lnTo>
                  <a:pt x="51917" y="0"/>
                </a:lnTo>
                <a:lnTo>
                  <a:pt x="31707" y="4079"/>
                </a:lnTo>
                <a:lnTo>
                  <a:pt x="15205" y="15208"/>
                </a:lnTo>
                <a:lnTo>
                  <a:pt x="4079" y="31718"/>
                </a:lnTo>
                <a:lnTo>
                  <a:pt x="0" y="51943"/>
                </a:lnTo>
                <a:lnTo>
                  <a:pt x="0" y="292481"/>
                </a:lnTo>
                <a:lnTo>
                  <a:pt x="4079" y="312705"/>
                </a:lnTo>
                <a:lnTo>
                  <a:pt x="15205" y="329215"/>
                </a:lnTo>
                <a:lnTo>
                  <a:pt x="31707" y="340344"/>
                </a:lnTo>
                <a:lnTo>
                  <a:pt x="51917" y="344424"/>
                </a:lnTo>
                <a:lnTo>
                  <a:pt x="1246505" y="344424"/>
                </a:lnTo>
                <a:lnTo>
                  <a:pt x="1266729" y="340344"/>
                </a:lnTo>
                <a:lnTo>
                  <a:pt x="1283239" y="329215"/>
                </a:lnTo>
                <a:lnTo>
                  <a:pt x="1294368" y="312705"/>
                </a:lnTo>
                <a:lnTo>
                  <a:pt x="1298448" y="292481"/>
                </a:lnTo>
                <a:lnTo>
                  <a:pt x="1298448" y="51943"/>
                </a:lnTo>
                <a:lnTo>
                  <a:pt x="1294368" y="31718"/>
                </a:lnTo>
                <a:lnTo>
                  <a:pt x="1283239" y="15208"/>
                </a:lnTo>
                <a:lnTo>
                  <a:pt x="1266729" y="4079"/>
                </a:lnTo>
                <a:lnTo>
                  <a:pt x="1246505" y="0"/>
                </a:lnTo>
                <a:close/>
              </a:path>
            </a:pathLst>
          </a:custGeom>
          <a:solidFill>
            <a:srgbClr val="000000"/>
          </a:solidFill>
        </p:spPr>
        <p:txBody>
          <a:bodyPr wrap="square" lIns="0" tIns="0" rIns="0" bIns="0" rtlCol="0"/>
          <a:lstStyle/>
          <a:p>
            <a:endParaRPr/>
          </a:p>
        </p:txBody>
      </p:sp>
      <p:sp>
        <p:nvSpPr>
          <p:cNvPr id="23" name="object 23"/>
          <p:cNvSpPr/>
          <p:nvPr/>
        </p:nvSpPr>
        <p:spPr>
          <a:xfrm>
            <a:off x="597408" y="5529071"/>
            <a:ext cx="1298575" cy="347980"/>
          </a:xfrm>
          <a:custGeom>
            <a:avLst/>
            <a:gdLst/>
            <a:ahLst/>
            <a:cxnLst/>
            <a:rect l="l" t="t" r="r" b="b"/>
            <a:pathLst>
              <a:path w="1298575" h="347979">
                <a:moveTo>
                  <a:pt x="1246124" y="0"/>
                </a:moveTo>
                <a:lnTo>
                  <a:pt x="52374" y="0"/>
                </a:lnTo>
                <a:lnTo>
                  <a:pt x="31986" y="4121"/>
                </a:lnTo>
                <a:lnTo>
                  <a:pt x="15338" y="15351"/>
                </a:lnTo>
                <a:lnTo>
                  <a:pt x="4115" y="31986"/>
                </a:lnTo>
                <a:lnTo>
                  <a:pt x="0" y="52323"/>
                </a:lnTo>
                <a:lnTo>
                  <a:pt x="0" y="295097"/>
                </a:lnTo>
                <a:lnTo>
                  <a:pt x="4115" y="315485"/>
                </a:lnTo>
                <a:lnTo>
                  <a:pt x="15338" y="332133"/>
                </a:lnTo>
                <a:lnTo>
                  <a:pt x="31986" y="343356"/>
                </a:lnTo>
                <a:lnTo>
                  <a:pt x="52374" y="347471"/>
                </a:lnTo>
                <a:lnTo>
                  <a:pt x="1246124" y="347471"/>
                </a:lnTo>
                <a:lnTo>
                  <a:pt x="1266461" y="343356"/>
                </a:lnTo>
                <a:lnTo>
                  <a:pt x="1283096" y="332133"/>
                </a:lnTo>
                <a:lnTo>
                  <a:pt x="1294326" y="315485"/>
                </a:lnTo>
                <a:lnTo>
                  <a:pt x="1298448" y="295097"/>
                </a:lnTo>
                <a:lnTo>
                  <a:pt x="1298448" y="52323"/>
                </a:lnTo>
                <a:lnTo>
                  <a:pt x="1294326" y="31986"/>
                </a:lnTo>
                <a:lnTo>
                  <a:pt x="1283096" y="15351"/>
                </a:lnTo>
                <a:lnTo>
                  <a:pt x="1266461" y="4121"/>
                </a:lnTo>
                <a:lnTo>
                  <a:pt x="1246124" y="0"/>
                </a:lnTo>
                <a:close/>
              </a:path>
            </a:pathLst>
          </a:custGeom>
          <a:solidFill>
            <a:srgbClr val="CD9146"/>
          </a:solidFill>
        </p:spPr>
        <p:txBody>
          <a:bodyPr wrap="square" lIns="0" tIns="0" rIns="0" bIns="0" rtlCol="0"/>
          <a:lstStyle/>
          <a:p>
            <a:endParaRPr/>
          </a:p>
        </p:txBody>
      </p:sp>
      <p:sp>
        <p:nvSpPr>
          <p:cNvPr id="24" name="object 24"/>
          <p:cNvSpPr/>
          <p:nvPr/>
        </p:nvSpPr>
        <p:spPr>
          <a:xfrm>
            <a:off x="1993392" y="5529071"/>
            <a:ext cx="5422900" cy="332740"/>
          </a:xfrm>
          <a:custGeom>
            <a:avLst/>
            <a:gdLst/>
            <a:ahLst/>
            <a:cxnLst/>
            <a:rect l="l" t="t" r="r" b="b"/>
            <a:pathLst>
              <a:path w="5422900" h="332739">
                <a:moveTo>
                  <a:pt x="5396103" y="0"/>
                </a:moveTo>
                <a:lnTo>
                  <a:pt x="26288" y="0"/>
                </a:lnTo>
                <a:lnTo>
                  <a:pt x="16073" y="2071"/>
                </a:lnTo>
                <a:lnTo>
                  <a:pt x="7715" y="7715"/>
                </a:lnTo>
                <a:lnTo>
                  <a:pt x="2071" y="16073"/>
                </a:lnTo>
                <a:lnTo>
                  <a:pt x="0" y="26288"/>
                </a:lnTo>
                <a:lnTo>
                  <a:pt x="0" y="305917"/>
                </a:lnTo>
                <a:lnTo>
                  <a:pt x="2071" y="316158"/>
                </a:lnTo>
                <a:lnTo>
                  <a:pt x="7715" y="324523"/>
                </a:lnTo>
                <a:lnTo>
                  <a:pt x="16073" y="330163"/>
                </a:lnTo>
                <a:lnTo>
                  <a:pt x="26288" y="332231"/>
                </a:lnTo>
                <a:lnTo>
                  <a:pt x="5396103" y="332231"/>
                </a:lnTo>
                <a:lnTo>
                  <a:pt x="5406318" y="330163"/>
                </a:lnTo>
                <a:lnTo>
                  <a:pt x="5414676" y="324523"/>
                </a:lnTo>
                <a:lnTo>
                  <a:pt x="5420320" y="316158"/>
                </a:lnTo>
                <a:lnTo>
                  <a:pt x="5422391" y="305917"/>
                </a:lnTo>
                <a:lnTo>
                  <a:pt x="5422391" y="26288"/>
                </a:lnTo>
                <a:lnTo>
                  <a:pt x="5420320" y="16073"/>
                </a:lnTo>
                <a:lnTo>
                  <a:pt x="5414676" y="7715"/>
                </a:lnTo>
                <a:lnTo>
                  <a:pt x="5406318" y="2071"/>
                </a:lnTo>
                <a:lnTo>
                  <a:pt x="5396103" y="0"/>
                </a:lnTo>
                <a:close/>
              </a:path>
            </a:pathLst>
          </a:custGeom>
          <a:solidFill>
            <a:srgbClr val="F1F1F1"/>
          </a:solidFill>
        </p:spPr>
        <p:txBody>
          <a:bodyPr wrap="square" lIns="0" tIns="0" rIns="0" bIns="0" rtlCol="0"/>
          <a:lstStyle/>
          <a:p>
            <a:endParaRPr/>
          </a:p>
        </p:txBody>
      </p:sp>
      <p:sp>
        <p:nvSpPr>
          <p:cNvPr id="25" name="object 25"/>
          <p:cNvSpPr/>
          <p:nvPr/>
        </p:nvSpPr>
        <p:spPr>
          <a:xfrm>
            <a:off x="597408" y="6330696"/>
            <a:ext cx="1298575" cy="347980"/>
          </a:xfrm>
          <a:custGeom>
            <a:avLst/>
            <a:gdLst/>
            <a:ahLst/>
            <a:cxnLst/>
            <a:rect l="l" t="t" r="r" b="b"/>
            <a:pathLst>
              <a:path w="1298575" h="347979">
                <a:moveTo>
                  <a:pt x="1246124" y="0"/>
                </a:moveTo>
                <a:lnTo>
                  <a:pt x="52374" y="0"/>
                </a:lnTo>
                <a:lnTo>
                  <a:pt x="31986" y="4115"/>
                </a:lnTo>
                <a:lnTo>
                  <a:pt x="15338" y="15338"/>
                </a:lnTo>
                <a:lnTo>
                  <a:pt x="4115" y="31986"/>
                </a:lnTo>
                <a:lnTo>
                  <a:pt x="0" y="52374"/>
                </a:lnTo>
                <a:lnTo>
                  <a:pt x="0" y="295097"/>
                </a:lnTo>
                <a:lnTo>
                  <a:pt x="4115" y="315485"/>
                </a:lnTo>
                <a:lnTo>
                  <a:pt x="15338" y="332133"/>
                </a:lnTo>
                <a:lnTo>
                  <a:pt x="31986" y="343356"/>
                </a:lnTo>
                <a:lnTo>
                  <a:pt x="52374" y="347471"/>
                </a:lnTo>
                <a:lnTo>
                  <a:pt x="1246124" y="347471"/>
                </a:lnTo>
                <a:lnTo>
                  <a:pt x="1266461" y="343356"/>
                </a:lnTo>
                <a:lnTo>
                  <a:pt x="1283096" y="332133"/>
                </a:lnTo>
                <a:lnTo>
                  <a:pt x="1294326" y="315485"/>
                </a:lnTo>
                <a:lnTo>
                  <a:pt x="1298448" y="295097"/>
                </a:lnTo>
                <a:lnTo>
                  <a:pt x="1298448" y="52374"/>
                </a:lnTo>
                <a:lnTo>
                  <a:pt x="1294326" y="31986"/>
                </a:lnTo>
                <a:lnTo>
                  <a:pt x="1283096" y="15338"/>
                </a:lnTo>
                <a:lnTo>
                  <a:pt x="1266461" y="4115"/>
                </a:lnTo>
                <a:lnTo>
                  <a:pt x="1246124" y="0"/>
                </a:lnTo>
                <a:close/>
              </a:path>
            </a:pathLst>
          </a:custGeom>
          <a:solidFill>
            <a:srgbClr val="CD9146"/>
          </a:solidFill>
        </p:spPr>
        <p:txBody>
          <a:bodyPr wrap="square" lIns="0" tIns="0" rIns="0" bIns="0" rtlCol="0"/>
          <a:lstStyle/>
          <a:p>
            <a:endParaRPr/>
          </a:p>
        </p:txBody>
      </p:sp>
      <p:sp>
        <p:nvSpPr>
          <p:cNvPr id="26" name="object 26"/>
          <p:cNvSpPr/>
          <p:nvPr/>
        </p:nvSpPr>
        <p:spPr>
          <a:xfrm>
            <a:off x="1993392" y="6330696"/>
            <a:ext cx="5428615" cy="344805"/>
          </a:xfrm>
          <a:custGeom>
            <a:avLst/>
            <a:gdLst/>
            <a:ahLst/>
            <a:cxnLst/>
            <a:rect l="l" t="t" r="r" b="b"/>
            <a:pathLst>
              <a:path w="5428615" h="344804">
                <a:moveTo>
                  <a:pt x="5383403" y="0"/>
                </a:moveTo>
                <a:lnTo>
                  <a:pt x="45084" y="0"/>
                </a:lnTo>
                <a:lnTo>
                  <a:pt x="27539" y="3546"/>
                </a:lnTo>
                <a:lnTo>
                  <a:pt x="13208" y="13220"/>
                </a:lnTo>
                <a:lnTo>
                  <a:pt x="3544" y="27571"/>
                </a:lnTo>
                <a:lnTo>
                  <a:pt x="0" y="45148"/>
                </a:lnTo>
                <a:lnTo>
                  <a:pt x="0" y="299275"/>
                </a:lnTo>
                <a:lnTo>
                  <a:pt x="3544" y="316852"/>
                </a:lnTo>
                <a:lnTo>
                  <a:pt x="13207" y="331203"/>
                </a:lnTo>
                <a:lnTo>
                  <a:pt x="27539" y="340877"/>
                </a:lnTo>
                <a:lnTo>
                  <a:pt x="45084" y="344423"/>
                </a:lnTo>
                <a:lnTo>
                  <a:pt x="5383403" y="344423"/>
                </a:lnTo>
                <a:lnTo>
                  <a:pt x="5400948" y="340877"/>
                </a:lnTo>
                <a:lnTo>
                  <a:pt x="5415280" y="331203"/>
                </a:lnTo>
                <a:lnTo>
                  <a:pt x="5424943" y="316852"/>
                </a:lnTo>
                <a:lnTo>
                  <a:pt x="5428487" y="299275"/>
                </a:lnTo>
                <a:lnTo>
                  <a:pt x="5428487" y="45148"/>
                </a:lnTo>
                <a:lnTo>
                  <a:pt x="5424943" y="27571"/>
                </a:lnTo>
                <a:lnTo>
                  <a:pt x="5415280" y="13220"/>
                </a:lnTo>
                <a:lnTo>
                  <a:pt x="5400948" y="3546"/>
                </a:lnTo>
                <a:lnTo>
                  <a:pt x="5383403" y="0"/>
                </a:lnTo>
                <a:close/>
              </a:path>
            </a:pathLst>
          </a:custGeom>
          <a:solidFill>
            <a:srgbClr val="F1F1F1"/>
          </a:solidFill>
        </p:spPr>
        <p:txBody>
          <a:bodyPr wrap="square" lIns="0" tIns="0" rIns="0" bIns="0" rtlCol="0"/>
          <a:lstStyle/>
          <a:p>
            <a:endParaRPr/>
          </a:p>
        </p:txBody>
      </p:sp>
      <p:sp>
        <p:nvSpPr>
          <p:cNvPr id="27" name="object 27"/>
          <p:cNvSpPr/>
          <p:nvPr/>
        </p:nvSpPr>
        <p:spPr>
          <a:xfrm>
            <a:off x="597408" y="5928359"/>
            <a:ext cx="1298575" cy="347980"/>
          </a:xfrm>
          <a:custGeom>
            <a:avLst/>
            <a:gdLst/>
            <a:ahLst/>
            <a:cxnLst/>
            <a:rect l="l" t="t" r="r" b="b"/>
            <a:pathLst>
              <a:path w="1298575" h="347979">
                <a:moveTo>
                  <a:pt x="1246124" y="0"/>
                </a:moveTo>
                <a:lnTo>
                  <a:pt x="52374" y="0"/>
                </a:lnTo>
                <a:lnTo>
                  <a:pt x="31986" y="4115"/>
                </a:lnTo>
                <a:lnTo>
                  <a:pt x="15338" y="15338"/>
                </a:lnTo>
                <a:lnTo>
                  <a:pt x="4115" y="31986"/>
                </a:lnTo>
                <a:lnTo>
                  <a:pt x="0" y="52374"/>
                </a:lnTo>
                <a:lnTo>
                  <a:pt x="0" y="295097"/>
                </a:lnTo>
                <a:lnTo>
                  <a:pt x="4115" y="315485"/>
                </a:lnTo>
                <a:lnTo>
                  <a:pt x="15338" y="332133"/>
                </a:lnTo>
                <a:lnTo>
                  <a:pt x="31986" y="343356"/>
                </a:lnTo>
                <a:lnTo>
                  <a:pt x="52374" y="347471"/>
                </a:lnTo>
                <a:lnTo>
                  <a:pt x="1246124" y="347471"/>
                </a:lnTo>
                <a:lnTo>
                  <a:pt x="1266461" y="343356"/>
                </a:lnTo>
                <a:lnTo>
                  <a:pt x="1283096" y="332133"/>
                </a:lnTo>
                <a:lnTo>
                  <a:pt x="1294326" y="315485"/>
                </a:lnTo>
                <a:lnTo>
                  <a:pt x="1298448" y="295097"/>
                </a:lnTo>
                <a:lnTo>
                  <a:pt x="1298448" y="52374"/>
                </a:lnTo>
                <a:lnTo>
                  <a:pt x="1294326" y="31986"/>
                </a:lnTo>
                <a:lnTo>
                  <a:pt x="1283096" y="15338"/>
                </a:lnTo>
                <a:lnTo>
                  <a:pt x="1266461" y="4115"/>
                </a:lnTo>
                <a:lnTo>
                  <a:pt x="1246124" y="0"/>
                </a:lnTo>
                <a:close/>
              </a:path>
            </a:pathLst>
          </a:custGeom>
          <a:solidFill>
            <a:srgbClr val="000000"/>
          </a:solidFill>
        </p:spPr>
        <p:txBody>
          <a:bodyPr wrap="square" lIns="0" tIns="0" rIns="0" bIns="0" rtlCol="0"/>
          <a:lstStyle/>
          <a:p>
            <a:endParaRPr/>
          </a:p>
        </p:txBody>
      </p:sp>
      <p:sp>
        <p:nvSpPr>
          <p:cNvPr id="28" name="object 28"/>
          <p:cNvSpPr txBox="1"/>
          <p:nvPr/>
        </p:nvSpPr>
        <p:spPr>
          <a:xfrm>
            <a:off x="692607" y="1958720"/>
            <a:ext cx="1065530" cy="4677410"/>
          </a:xfrm>
          <a:prstGeom prst="rect">
            <a:avLst/>
          </a:prstGeom>
        </p:spPr>
        <p:txBody>
          <a:bodyPr vert="horz" wrap="square" lIns="0" tIns="13335" rIns="0" bIns="0" rtlCol="0">
            <a:spAutoFit/>
          </a:bodyPr>
          <a:lstStyle/>
          <a:p>
            <a:pPr marL="12700">
              <a:lnSpc>
                <a:spcPct val="100000"/>
              </a:lnSpc>
              <a:spcBef>
                <a:spcPts val="105"/>
              </a:spcBef>
            </a:pPr>
            <a:r>
              <a:rPr sz="1600" b="1" spc="-10" dirty="0">
                <a:solidFill>
                  <a:srgbClr val="FFFFFF"/>
                </a:solidFill>
                <a:latin typeface="Arial"/>
                <a:cs typeface="Arial"/>
              </a:rPr>
              <a:t>1940-1975</a:t>
            </a:r>
            <a:endParaRPr sz="1600">
              <a:latin typeface="Arial"/>
              <a:cs typeface="Arial"/>
            </a:endParaRPr>
          </a:p>
          <a:p>
            <a:pPr marL="12700">
              <a:lnSpc>
                <a:spcPct val="100000"/>
              </a:lnSpc>
              <a:spcBef>
                <a:spcPts val="1235"/>
              </a:spcBef>
            </a:pPr>
            <a:r>
              <a:rPr sz="1600" b="1" spc="-10" dirty="0">
                <a:solidFill>
                  <a:srgbClr val="FFFFFF"/>
                </a:solidFill>
                <a:latin typeface="Arial"/>
                <a:cs typeface="Arial"/>
              </a:rPr>
              <a:t>1992</a:t>
            </a:r>
            <a:endParaRPr sz="1600">
              <a:latin typeface="Arial"/>
              <a:cs typeface="Arial"/>
            </a:endParaRPr>
          </a:p>
          <a:p>
            <a:pPr marL="12700">
              <a:lnSpc>
                <a:spcPct val="100000"/>
              </a:lnSpc>
              <a:spcBef>
                <a:spcPts val="1235"/>
              </a:spcBef>
            </a:pPr>
            <a:r>
              <a:rPr sz="1600" b="1" spc="-10" dirty="0">
                <a:solidFill>
                  <a:srgbClr val="FFFFFF"/>
                </a:solidFill>
                <a:latin typeface="Arial"/>
                <a:cs typeface="Arial"/>
              </a:rPr>
              <a:t>1996</a:t>
            </a:r>
            <a:endParaRPr sz="1600">
              <a:latin typeface="Arial"/>
              <a:cs typeface="Arial"/>
            </a:endParaRPr>
          </a:p>
          <a:p>
            <a:pPr marL="12700">
              <a:lnSpc>
                <a:spcPct val="100000"/>
              </a:lnSpc>
              <a:spcBef>
                <a:spcPts val="1235"/>
              </a:spcBef>
            </a:pPr>
            <a:r>
              <a:rPr sz="1600" b="1" dirty="0">
                <a:solidFill>
                  <a:srgbClr val="FFFFFF"/>
                </a:solidFill>
                <a:latin typeface="Arial"/>
                <a:cs typeface="Arial"/>
              </a:rPr>
              <a:t>Late</a:t>
            </a:r>
            <a:r>
              <a:rPr sz="1600" b="1" spc="-75" dirty="0">
                <a:solidFill>
                  <a:srgbClr val="FFFFFF"/>
                </a:solidFill>
                <a:latin typeface="Arial"/>
                <a:cs typeface="Arial"/>
              </a:rPr>
              <a:t> </a:t>
            </a:r>
            <a:r>
              <a:rPr sz="1600" b="1" spc="-5" dirty="0">
                <a:solidFill>
                  <a:srgbClr val="FFFFFF"/>
                </a:solidFill>
                <a:latin typeface="Arial"/>
                <a:cs typeface="Arial"/>
              </a:rPr>
              <a:t>1990s</a:t>
            </a:r>
            <a:endParaRPr sz="1600">
              <a:latin typeface="Arial"/>
              <a:cs typeface="Arial"/>
            </a:endParaRPr>
          </a:p>
          <a:p>
            <a:pPr marL="12700">
              <a:lnSpc>
                <a:spcPct val="100000"/>
              </a:lnSpc>
              <a:spcBef>
                <a:spcPts val="1235"/>
              </a:spcBef>
            </a:pPr>
            <a:r>
              <a:rPr sz="1600" b="1" spc="-5" dirty="0">
                <a:solidFill>
                  <a:srgbClr val="FFFFFF"/>
                </a:solidFill>
                <a:latin typeface="Arial"/>
                <a:cs typeface="Arial"/>
              </a:rPr>
              <a:t>2001</a:t>
            </a:r>
            <a:endParaRPr sz="1600">
              <a:latin typeface="Arial"/>
              <a:cs typeface="Arial"/>
            </a:endParaRPr>
          </a:p>
          <a:p>
            <a:pPr marL="12700">
              <a:lnSpc>
                <a:spcPct val="100000"/>
              </a:lnSpc>
              <a:spcBef>
                <a:spcPts val="1235"/>
              </a:spcBef>
            </a:pPr>
            <a:r>
              <a:rPr sz="1600" b="1" spc="-10" dirty="0">
                <a:solidFill>
                  <a:srgbClr val="FFFFFF"/>
                </a:solidFill>
                <a:latin typeface="Arial"/>
                <a:cs typeface="Arial"/>
              </a:rPr>
              <a:t>2002</a:t>
            </a:r>
            <a:endParaRPr sz="1600">
              <a:latin typeface="Arial"/>
              <a:cs typeface="Arial"/>
            </a:endParaRPr>
          </a:p>
          <a:p>
            <a:pPr marL="12700">
              <a:lnSpc>
                <a:spcPct val="100000"/>
              </a:lnSpc>
              <a:spcBef>
                <a:spcPts val="1235"/>
              </a:spcBef>
            </a:pPr>
            <a:r>
              <a:rPr sz="1600" b="1" spc="-10" dirty="0">
                <a:solidFill>
                  <a:srgbClr val="FFFFFF"/>
                </a:solidFill>
                <a:latin typeface="Arial"/>
                <a:cs typeface="Arial"/>
              </a:rPr>
              <a:t>2003</a:t>
            </a:r>
            <a:endParaRPr sz="1600">
              <a:latin typeface="Arial"/>
              <a:cs typeface="Arial"/>
            </a:endParaRPr>
          </a:p>
          <a:p>
            <a:pPr marL="12700">
              <a:lnSpc>
                <a:spcPct val="100000"/>
              </a:lnSpc>
              <a:spcBef>
                <a:spcPts val="1230"/>
              </a:spcBef>
            </a:pPr>
            <a:r>
              <a:rPr sz="1600" b="1" spc="-5" dirty="0">
                <a:solidFill>
                  <a:srgbClr val="FFFFFF"/>
                </a:solidFill>
                <a:latin typeface="Arial"/>
                <a:cs typeface="Arial"/>
              </a:rPr>
              <a:t>2004</a:t>
            </a:r>
            <a:endParaRPr sz="1600">
              <a:latin typeface="Arial"/>
              <a:cs typeface="Arial"/>
            </a:endParaRPr>
          </a:p>
          <a:p>
            <a:pPr marL="12700">
              <a:lnSpc>
                <a:spcPct val="100000"/>
              </a:lnSpc>
              <a:spcBef>
                <a:spcPts val="1240"/>
              </a:spcBef>
            </a:pPr>
            <a:r>
              <a:rPr sz="1600" b="1" spc="-10" dirty="0">
                <a:solidFill>
                  <a:srgbClr val="FFFFFF"/>
                </a:solidFill>
                <a:latin typeface="Arial"/>
                <a:cs typeface="Arial"/>
              </a:rPr>
              <a:t>2006</a:t>
            </a:r>
            <a:endParaRPr sz="1600">
              <a:latin typeface="Arial"/>
              <a:cs typeface="Arial"/>
            </a:endParaRPr>
          </a:p>
          <a:p>
            <a:pPr marL="12700">
              <a:lnSpc>
                <a:spcPct val="100000"/>
              </a:lnSpc>
              <a:spcBef>
                <a:spcPts val="1230"/>
              </a:spcBef>
            </a:pPr>
            <a:r>
              <a:rPr sz="1600" b="1" spc="-10" dirty="0">
                <a:solidFill>
                  <a:srgbClr val="FFFFFF"/>
                </a:solidFill>
                <a:latin typeface="Arial"/>
                <a:cs typeface="Arial"/>
              </a:rPr>
              <a:t>2007</a:t>
            </a:r>
            <a:endParaRPr sz="1600">
              <a:latin typeface="Arial"/>
              <a:cs typeface="Arial"/>
            </a:endParaRPr>
          </a:p>
          <a:p>
            <a:pPr marL="12700">
              <a:lnSpc>
                <a:spcPct val="100000"/>
              </a:lnSpc>
              <a:spcBef>
                <a:spcPts val="1235"/>
              </a:spcBef>
            </a:pPr>
            <a:r>
              <a:rPr sz="1600" b="1" spc="-5" dirty="0">
                <a:solidFill>
                  <a:srgbClr val="FFFFFF"/>
                </a:solidFill>
                <a:latin typeface="Arial"/>
                <a:cs typeface="Arial"/>
              </a:rPr>
              <a:t>2013</a:t>
            </a:r>
            <a:endParaRPr sz="1600">
              <a:latin typeface="Arial"/>
              <a:cs typeface="Arial"/>
            </a:endParaRPr>
          </a:p>
          <a:p>
            <a:pPr marL="12700">
              <a:lnSpc>
                <a:spcPct val="100000"/>
              </a:lnSpc>
              <a:spcBef>
                <a:spcPts val="1235"/>
              </a:spcBef>
            </a:pPr>
            <a:r>
              <a:rPr sz="1600" b="1" spc="-10" dirty="0">
                <a:solidFill>
                  <a:srgbClr val="FFFFFF"/>
                </a:solidFill>
                <a:latin typeface="Arial"/>
                <a:cs typeface="Arial"/>
              </a:rPr>
              <a:t>2021</a:t>
            </a:r>
            <a:endParaRPr sz="1600">
              <a:latin typeface="Arial"/>
              <a:cs typeface="Arial"/>
            </a:endParaRPr>
          </a:p>
        </p:txBody>
      </p:sp>
      <p:sp>
        <p:nvSpPr>
          <p:cNvPr id="29" name="object 29"/>
          <p:cNvSpPr/>
          <p:nvPr/>
        </p:nvSpPr>
        <p:spPr>
          <a:xfrm>
            <a:off x="1993392" y="5928359"/>
            <a:ext cx="5422900" cy="332740"/>
          </a:xfrm>
          <a:custGeom>
            <a:avLst/>
            <a:gdLst/>
            <a:ahLst/>
            <a:cxnLst/>
            <a:rect l="l" t="t" r="r" b="b"/>
            <a:pathLst>
              <a:path w="5422900" h="332739">
                <a:moveTo>
                  <a:pt x="5396103" y="0"/>
                </a:moveTo>
                <a:lnTo>
                  <a:pt x="26288" y="0"/>
                </a:lnTo>
                <a:lnTo>
                  <a:pt x="16073" y="2068"/>
                </a:lnTo>
                <a:lnTo>
                  <a:pt x="7715" y="7708"/>
                </a:lnTo>
                <a:lnTo>
                  <a:pt x="2071" y="16073"/>
                </a:lnTo>
                <a:lnTo>
                  <a:pt x="0" y="26314"/>
                </a:lnTo>
                <a:lnTo>
                  <a:pt x="0" y="305917"/>
                </a:lnTo>
                <a:lnTo>
                  <a:pt x="2071" y="316158"/>
                </a:lnTo>
                <a:lnTo>
                  <a:pt x="7715" y="324523"/>
                </a:lnTo>
                <a:lnTo>
                  <a:pt x="16073" y="330163"/>
                </a:lnTo>
                <a:lnTo>
                  <a:pt x="26288" y="332231"/>
                </a:lnTo>
                <a:lnTo>
                  <a:pt x="5396103" y="332231"/>
                </a:lnTo>
                <a:lnTo>
                  <a:pt x="5406318" y="330163"/>
                </a:lnTo>
                <a:lnTo>
                  <a:pt x="5414676" y="324523"/>
                </a:lnTo>
                <a:lnTo>
                  <a:pt x="5420320" y="316158"/>
                </a:lnTo>
                <a:lnTo>
                  <a:pt x="5422391" y="305917"/>
                </a:lnTo>
                <a:lnTo>
                  <a:pt x="5422391" y="26314"/>
                </a:lnTo>
                <a:lnTo>
                  <a:pt x="5420320" y="16073"/>
                </a:lnTo>
                <a:lnTo>
                  <a:pt x="5414676" y="7708"/>
                </a:lnTo>
                <a:lnTo>
                  <a:pt x="5406318" y="2068"/>
                </a:lnTo>
                <a:lnTo>
                  <a:pt x="5396103" y="0"/>
                </a:lnTo>
                <a:close/>
              </a:path>
            </a:pathLst>
          </a:custGeom>
          <a:solidFill>
            <a:srgbClr val="F1F1F1"/>
          </a:solidFill>
        </p:spPr>
        <p:txBody>
          <a:bodyPr wrap="square" lIns="0" tIns="0" rIns="0" bIns="0" rtlCol="0"/>
          <a:lstStyle/>
          <a:p>
            <a:endParaRPr/>
          </a:p>
        </p:txBody>
      </p:sp>
      <p:sp>
        <p:nvSpPr>
          <p:cNvPr id="30" name="object 30"/>
          <p:cNvSpPr txBox="1"/>
          <p:nvPr/>
        </p:nvSpPr>
        <p:spPr>
          <a:xfrm>
            <a:off x="2055876" y="3953713"/>
            <a:ext cx="4925695" cy="2680970"/>
          </a:xfrm>
          <a:prstGeom prst="rect">
            <a:avLst/>
          </a:prstGeom>
        </p:spPr>
        <p:txBody>
          <a:bodyPr vert="horz" wrap="square" lIns="0" tIns="13970" rIns="0" bIns="0" rtlCol="0">
            <a:spAutoFit/>
          </a:bodyPr>
          <a:lstStyle/>
          <a:p>
            <a:pPr marL="38100">
              <a:lnSpc>
                <a:spcPct val="100000"/>
              </a:lnSpc>
              <a:spcBef>
                <a:spcPts val="110"/>
              </a:spcBef>
            </a:pPr>
            <a:r>
              <a:rPr sz="1600" dirty="0">
                <a:latin typeface="Arial MT"/>
                <a:cs typeface="Arial MT"/>
              </a:rPr>
              <a:t>CENTCOM</a:t>
            </a:r>
            <a:r>
              <a:rPr sz="1600" spc="-40" dirty="0">
                <a:latin typeface="Arial MT"/>
                <a:cs typeface="Arial MT"/>
              </a:rPr>
              <a:t> </a:t>
            </a:r>
            <a:r>
              <a:rPr sz="1600" dirty="0">
                <a:latin typeface="Arial MT"/>
                <a:cs typeface="Arial MT"/>
              </a:rPr>
              <a:t>Joint</a:t>
            </a:r>
            <a:r>
              <a:rPr sz="1600" spc="-15" dirty="0">
                <a:latin typeface="Arial MT"/>
                <a:cs typeface="Arial MT"/>
              </a:rPr>
              <a:t> </a:t>
            </a:r>
            <a:r>
              <a:rPr sz="1600" dirty="0">
                <a:latin typeface="Arial MT"/>
                <a:cs typeface="Arial MT"/>
              </a:rPr>
              <a:t>Theater</a:t>
            </a:r>
            <a:r>
              <a:rPr sz="1600" spc="-30" dirty="0">
                <a:latin typeface="Arial MT"/>
                <a:cs typeface="Arial MT"/>
              </a:rPr>
              <a:t> </a:t>
            </a:r>
            <a:r>
              <a:rPr sz="1600" dirty="0">
                <a:latin typeface="Arial MT"/>
                <a:cs typeface="Arial MT"/>
              </a:rPr>
              <a:t>Trauma</a:t>
            </a:r>
            <a:r>
              <a:rPr sz="1600" spc="-55" dirty="0">
                <a:latin typeface="Arial MT"/>
                <a:cs typeface="Arial MT"/>
              </a:rPr>
              <a:t> </a:t>
            </a:r>
            <a:r>
              <a:rPr sz="1600" dirty="0">
                <a:latin typeface="Arial MT"/>
                <a:cs typeface="Arial MT"/>
              </a:rPr>
              <a:t>System</a:t>
            </a:r>
            <a:r>
              <a:rPr sz="1600" spc="-20" dirty="0">
                <a:latin typeface="Arial MT"/>
                <a:cs typeface="Arial MT"/>
              </a:rPr>
              <a:t> </a:t>
            </a:r>
            <a:r>
              <a:rPr sz="1600" dirty="0">
                <a:latin typeface="Arial MT"/>
                <a:cs typeface="Arial MT"/>
              </a:rPr>
              <a:t>established</a:t>
            </a:r>
            <a:endParaRPr sz="1600">
              <a:latin typeface="Arial MT"/>
              <a:cs typeface="Arial MT"/>
            </a:endParaRPr>
          </a:p>
          <a:p>
            <a:pPr marL="43180" marR="1948814" indent="-5715">
              <a:lnSpc>
                <a:spcPts val="3200"/>
              </a:lnSpc>
              <a:spcBef>
                <a:spcPts val="275"/>
              </a:spcBef>
            </a:pPr>
            <a:r>
              <a:rPr sz="1600" spc="-5" dirty="0">
                <a:latin typeface="Arial MT"/>
                <a:cs typeface="Arial MT"/>
              </a:rPr>
              <a:t>1</a:t>
            </a:r>
            <a:r>
              <a:rPr sz="1575" spc="-7" baseline="26455" dirty="0">
                <a:latin typeface="Arial MT"/>
                <a:cs typeface="Arial MT"/>
              </a:rPr>
              <a:t>st</a:t>
            </a:r>
            <a:r>
              <a:rPr sz="1575" spc="247" baseline="26455" dirty="0">
                <a:latin typeface="Arial MT"/>
                <a:cs typeface="Arial MT"/>
              </a:rPr>
              <a:t> </a:t>
            </a:r>
            <a:r>
              <a:rPr sz="1600" dirty="0">
                <a:latin typeface="Arial MT"/>
                <a:cs typeface="Arial MT"/>
              </a:rPr>
              <a:t>TCCC</a:t>
            </a:r>
            <a:r>
              <a:rPr sz="1600" spc="-40" dirty="0">
                <a:latin typeface="Arial MT"/>
                <a:cs typeface="Arial MT"/>
              </a:rPr>
              <a:t> </a:t>
            </a:r>
            <a:r>
              <a:rPr sz="1600" dirty="0">
                <a:latin typeface="Arial MT"/>
                <a:cs typeface="Arial MT"/>
              </a:rPr>
              <a:t>Guideline</a:t>
            </a:r>
            <a:r>
              <a:rPr sz="1600" spc="-60" dirty="0">
                <a:latin typeface="Arial MT"/>
                <a:cs typeface="Arial MT"/>
              </a:rPr>
              <a:t> </a:t>
            </a:r>
            <a:r>
              <a:rPr sz="1600" spc="-5" dirty="0">
                <a:latin typeface="Arial MT"/>
                <a:cs typeface="Arial MT"/>
              </a:rPr>
              <a:t>update</a:t>
            </a:r>
            <a:r>
              <a:rPr sz="1600" spc="-15" dirty="0">
                <a:latin typeface="Arial MT"/>
                <a:cs typeface="Arial MT"/>
              </a:rPr>
              <a:t> </a:t>
            </a:r>
            <a:r>
              <a:rPr sz="1600" dirty="0">
                <a:latin typeface="Arial MT"/>
                <a:cs typeface="Arial MT"/>
              </a:rPr>
              <a:t>DOD </a:t>
            </a:r>
            <a:r>
              <a:rPr sz="1600" spc="-5" dirty="0">
                <a:latin typeface="Arial MT"/>
                <a:cs typeface="Arial MT"/>
              </a:rPr>
              <a:t> </a:t>
            </a:r>
            <a:r>
              <a:rPr sz="1600" dirty="0">
                <a:latin typeface="Arial MT"/>
                <a:cs typeface="Arial MT"/>
              </a:rPr>
              <a:t>Trauma</a:t>
            </a:r>
            <a:r>
              <a:rPr sz="1600" spc="-50" dirty="0">
                <a:latin typeface="Arial MT"/>
                <a:cs typeface="Arial MT"/>
              </a:rPr>
              <a:t> </a:t>
            </a:r>
            <a:r>
              <a:rPr sz="1600" dirty="0">
                <a:latin typeface="Arial MT"/>
                <a:cs typeface="Arial MT"/>
              </a:rPr>
              <a:t>Registry</a:t>
            </a:r>
            <a:r>
              <a:rPr sz="1600" spc="-30" dirty="0">
                <a:latin typeface="Arial MT"/>
                <a:cs typeface="Arial MT"/>
              </a:rPr>
              <a:t> </a:t>
            </a:r>
            <a:r>
              <a:rPr sz="1600" spc="-5" dirty="0">
                <a:latin typeface="Arial MT"/>
                <a:cs typeface="Arial MT"/>
              </a:rPr>
              <a:t>chartered</a:t>
            </a:r>
            <a:endParaRPr sz="1600">
              <a:latin typeface="Arial MT"/>
              <a:cs typeface="Arial MT"/>
            </a:endParaRPr>
          </a:p>
          <a:p>
            <a:pPr marL="55880">
              <a:lnSpc>
                <a:spcPct val="100000"/>
              </a:lnSpc>
              <a:spcBef>
                <a:spcPts val="865"/>
              </a:spcBef>
            </a:pPr>
            <a:r>
              <a:rPr sz="1600" dirty="0">
                <a:latin typeface="Arial MT"/>
                <a:cs typeface="Arial MT"/>
              </a:rPr>
              <a:t>Joint</a:t>
            </a:r>
            <a:r>
              <a:rPr sz="1600" spc="-40" dirty="0">
                <a:latin typeface="Arial MT"/>
                <a:cs typeface="Arial MT"/>
              </a:rPr>
              <a:t> </a:t>
            </a:r>
            <a:r>
              <a:rPr sz="1600" dirty="0">
                <a:latin typeface="Arial MT"/>
                <a:cs typeface="Arial MT"/>
              </a:rPr>
              <a:t>Trauma</a:t>
            </a:r>
            <a:r>
              <a:rPr sz="1600" spc="-25" dirty="0">
                <a:latin typeface="Arial MT"/>
                <a:cs typeface="Arial MT"/>
              </a:rPr>
              <a:t> </a:t>
            </a:r>
            <a:r>
              <a:rPr sz="1600" dirty="0">
                <a:latin typeface="Arial MT"/>
                <a:cs typeface="Arial MT"/>
              </a:rPr>
              <a:t>System</a:t>
            </a:r>
            <a:r>
              <a:rPr sz="1600" spc="-40" dirty="0">
                <a:latin typeface="Arial MT"/>
                <a:cs typeface="Arial MT"/>
              </a:rPr>
              <a:t> </a:t>
            </a:r>
            <a:r>
              <a:rPr sz="1600" dirty="0">
                <a:latin typeface="Arial MT"/>
                <a:cs typeface="Arial MT"/>
              </a:rPr>
              <a:t>(JTS)</a:t>
            </a:r>
            <a:r>
              <a:rPr sz="1600" spc="-30" dirty="0">
                <a:latin typeface="Arial MT"/>
                <a:cs typeface="Arial MT"/>
              </a:rPr>
              <a:t> </a:t>
            </a:r>
            <a:r>
              <a:rPr sz="1600" dirty="0">
                <a:latin typeface="Arial MT"/>
                <a:cs typeface="Arial MT"/>
              </a:rPr>
              <a:t>established</a:t>
            </a:r>
            <a:endParaRPr sz="1600">
              <a:latin typeface="Arial MT"/>
              <a:cs typeface="Arial MT"/>
            </a:endParaRPr>
          </a:p>
          <a:p>
            <a:pPr marL="38100" marR="1122680">
              <a:lnSpc>
                <a:spcPct val="164200"/>
              </a:lnSpc>
              <a:spcBef>
                <a:spcPts val="5"/>
              </a:spcBef>
            </a:pPr>
            <a:r>
              <a:rPr sz="1600" spc="-5" dirty="0">
                <a:latin typeface="Arial MT"/>
                <a:cs typeface="Arial MT"/>
              </a:rPr>
              <a:t>CoTCCC</a:t>
            </a:r>
            <a:r>
              <a:rPr sz="1600" spc="-25" dirty="0">
                <a:latin typeface="Arial MT"/>
                <a:cs typeface="Arial MT"/>
              </a:rPr>
              <a:t> </a:t>
            </a:r>
            <a:r>
              <a:rPr sz="1600" dirty="0">
                <a:latin typeface="Arial MT"/>
                <a:cs typeface="Arial MT"/>
              </a:rPr>
              <a:t>moves</a:t>
            </a:r>
            <a:r>
              <a:rPr sz="1600" spc="-25" dirty="0">
                <a:latin typeface="Arial MT"/>
                <a:cs typeface="Arial MT"/>
              </a:rPr>
              <a:t> </a:t>
            </a:r>
            <a:r>
              <a:rPr sz="1600" spc="5" dirty="0">
                <a:latin typeface="Arial MT"/>
                <a:cs typeface="Arial MT"/>
              </a:rPr>
              <a:t>to </a:t>
            </a:r>
            <a:r>
              <a:rPr sz="1600" spc="-5" dirty="0">
                <a:latin typeface="Arial MT"/>
                <a:cs typeface="Arial MT"/>
              </a:rPr>
              <a:t>Defense</a:t>
            </a:r>
            <a:r>
              <a:rPr sz="1600" spc="-45" dirty="0">
                <a:latin typeface="Arial MT"/>
                <a:cs typeface="Arial MT"/>
              </a:rPr>
              <a:t> </a:t>
            </a:r>
            <a:r>
              <a:rPr sz="1600" spc="-5" dirty="0">
                <a:latin typeface="Arial MT"/>
                <a:cs typeface="Arial MT"/>
              </a:rPr>
              <a:t>Health</a:t>
            </a:r>
            <a:r>
              <a:rPr sz="1600" spc="-15" dirty="0">
                <a:latin typeface="Arial MT"/>
                <a:cs typeface="Arial MT"/>
              </a:rPr>
              <a:t> </a:t>
            </a:r>
            <a:r>
              <a:rPr sz="1600" spc="-5" dirty="0">
                <a:latin typeface="Arial MT"/>
                <a:cs typeface="Arial MT"/>
              </a:rPr>
              <a:t>Board </a:t>
            </a:r>
            <a:r>
              <a:rPr sz="1600" spc="-430" dirty="0">
                <a:latin typeface="Arial MT"/>
                <a:cs typeface="Arial MT"/>
              </a:rPr>
              <a:t> </a:t>
            </a:r>
            <a:r>
              <a:rPr sz="1600" spc="-5" dirty="0">
                <a:latin typeface="Arial MT"/>
                <a:cs typeface="Arial MT"/>
              </a:rPr>
              <a:t>CoTCCC</a:t>
            </a:r>
            <a:r>
              <a:rPr sz="1600" spc="-30" dirty="0">
                <a:latin typeface="Arial MT"/>
                <a:cs typeface="Arial MT"/>
              </a:rPr>
              <a:t> </a:t>
            </a:r>
            <a:r>
              <a:rPr sz="1600" dirty="0">
                <a:latin typeface="Arial MT"/>
                <a:cs typeface="Arial MT"/>
              </a:rPr>
              <a:t>moved</a:t>
            </a:r>
            <a:r>
              <a:rPr sz="1600" spc="-20" dirty="0">
                <a:latin typeface="Arial MT"/>
                <a:cs typeface="Arial MT"/>
              </a:rPr>
              <a:t> </a:t>
            </a:r>
            <a:r>
              <a:rPr sz="1600" spc="-5" dirty="0">
                <a:latin typeface="Arial MT"/>
                <a:cs typeface="Arial MT"/>
              </a:rPr>
              <a:t>under </a:t>
            </a:r>
            <a:r>
              <a:rPr sz="1600" spc="5" dirty="0">
                <a:latin typeface="Arial MT"/>
                <a:cs typeface="Arial MT"/>
              </a:rPr>
              <a:t>JTS</a:t>
            </a:r>
            <a:endParaRPr sz="1600">
              <a:latin typeface="Arial MT"/>
              <a:cs typeface="Arial MT"/>
            </a:endParaRPr>
          </a:p>
          <a:p>
            <a:pPr marL="43180">
              <a:lnSpc>
                <a:spcPct val="100000"/>
              </a:lnSpc>
              <a:spcBef>
                <a:spcPts val="1285"/>
              </a:spcBef>
            </a:pPr>
            <a:r>
              <a:rPr sz="1600" spc="-5" dirty="0">
                <a:latin typeface="Arial MT"/>
                <a:cs typeface="Arial MT"/>
              </a:rPr>
              <a:t>Most</a:t>
            </a:r>
            <a:r>
              <a:rPr sz="1600" spc="5" dirty="0">
                <a:latin typeface="Arial MT"/>
                <a:cs typeface="Arial MT"/>
              </a:rPr>
              <a:t> </a:t>
            </a:r>
            <a:r>
              <a:rPr sz="1600" spc="-5" dirty="0">
                <a:latin typeface="Arial MT"/>
                <a:cs typeface="Arial MT"/>
              </a:rPr>
              <a:t>recent</a:t>
            </a:r>
            <a:r>
              <a:rPr sz="1600" spc="-15" dirty="0">
                <a:latin typeface="Arial MT"/>
                <a:cs typeface="Arial MT"/>
              </a:rPr>
              <a:t> </a:t>
            </a:r>
            <a:r>
              <a:rPr sz="1600" dirty="0">
                <a:latin typeface="Arial MT"/>
                <a:cs typeface="Arial MT"/>
              </a:rPr>
              <a:t>TCCC</a:t>
            </a:r>
            <a:r>
              <a:rPr sz="1600" spc="-35" dirty="0">
                <a:latin typeface="Arial MT"/>
                <a:cs typeface="Arial MT"/>
              </a:rPr>
              <a:t> </a:t>
            </a:r>
            <a:r>
              <a:rPr sz="1600" dirty="0">
                <a:latin typeface="Arial MT"/>
                <a:cs typeface="Arial MT"/>
              </a:rPr>
              <a:t>Guideline</a:t>
            </a:r>
            <a:r>
              <a:rPr sz="1600" spc="-55" dirty="0">
                <a:latin typeface="Arial MT"/>
                <a:cs typeface="Arial MT"/>
              </a:rPr>
              <a:t> </a:t>
            </a:r>
            <a:r>
              <a:rPr sz="1600" spc="-5" dirty="0">
                <a:latin typeface="Arial MT"/>
                <a:cs typeface="Arial MT"/>
              </a:rPr>
              <a:t>update</a:t>
            </a:r>
            <a:endParaRPr sz="1600">
              <a:latin typeface="Arial MT"/>
              <a:cs typeface="Arial MT"/>
            </a:endParaRPr>
          </a:p>
        </p:txBody>
      </p:sp>
      <p:sp>
        <p:nvSpPr>
          <p:cNvPr id="31" name="object 31"/>
          <p:cNvSpPr txBox="1"/>
          <p:nvPr/>
        </p:nvSpPr>
        <p:spPr>
          <a:xfrm>
            <a:off x="7781925" y="3981739"/>
            <a:ext cx="3762375" cy="2093595"/>
          </a:xfrm>
          <a:prstGeom prst="rect">
            <a:avLst/>
          </a:prstGeom>
        </p:spPr>
        <p:txBody>
          <a:bodyPr vert="horz" wrap="square" lIns="0" tIns="89535" rIns="0" bIns="0" rtlCol="0">
            <a:spAutoFit/>
          </a:bodyPr>
          <a:lstStyle/>
          <a:p>
            <a:pPr marL="12700">
              <a:lnSpc>
                <a:spcPct val="100000"/>
              </a:lnSpc>
              <a:spcBef>
                <a:spcPts val="705"/>
              </a:spcBef>
            </a:pPr>
            <a:r>
              <a:rPr sz="1800" spc="-10" dirty="0">
                <a:latin typeface="Arial MT"/>
                <a:cs typeface="Arial MT"/>
              </a:rPr>
              <a:t>The</a:t>
            </a:r>
            <a:r>
              <a:rPr sz="1800" dirty="0">
                <a:latin typeface="Arial MT"/>
                <a:cs typeface="Arial MT"/>
              </a:rPr>
              <a:t> </a:t>
            </a:r>
            <a:r>
              <a:rPr sz="1800" b="1" spc="-5" dirty="0">
                <a:latin typeface="Arial"/>
                <a:cs typeface="Arial"/>
              </a:rPr>
              <a:t>CoTCCC </a:t>
            </a:r>
            <a:r>
              <a:rPr sz="1800" dirty="0">
                <a:latin typeface="Arial MT"/>
                <a:cs typeface="Arial MT"/>
              </a:rPr>
              <a:t>mission</a:t>
            </a:r>
            <a:r>
              <a:rPr sz="1800" spc="-75" dirty="0">
                <a:latin typeface="Arial MT"/>
                <a:cs typeface="Arial MT"/>
              </a:rPr>
              <a:t> </a:t>
            </a:r>
            <a:r>
              <a:rPr sz="1800" dirty="0">
                <a:latin typeface="Arial MT"/>
                <a:cs typeface="Arial MT"/>
              </a:rPr>
              <a:t>is</a:t>
            </a:r>
            <a:endParaRPr sz="1800">
              <a:latin typeface="Arial MT"/>
              <a:cs typeface="Arial MT"/>
            </a:endParaRPr>
          </a:p>
          <a:p>
            <a:pPr marL="12700" marR="5080">
              <a:lnSpc>
                <a:spcPct val="99600"/>
              </a:lnSpc>
              <a:spcBef>
                <a:spcPts val="610"/>
              </a:spcBef>
            </a:pPr>
            <a:r>
              <a:rPr sz="1800" i="1" dirty="0">
                <a:latin typeface="Arial"/>
                <a:cs typeface="Arial"/>
              </a:rPr>
              <a:t>“To </a:t>
            </a:r>
            <a:r>
              <a:rPr sz="1800" i="1" spc="5" dirty="0">
                <a:latin typeface="Arial"/>
                <a:cs typeface="Arial"/>
              </a:rPr>
              <a:t>develop </a:t>
            </a:r>
            <a:r>
              <a:rPr sz="1800" i="1" dirty="0">
                <a:latin typeface="Arial"/>
                <a:cs typeface="Arial"/>
              </a:rPr>
              <a:t>on an ongoing </a:t>
            </a:r>
            <a:r>
              <a:rPr sz="1800" i="1" spc="5" dirty="0">
                <a:latin typeface="Arial"/>
                <a:cs typeface="Arial"/>
              </a:rPr>
              <a:t>basis </a:t>
            </a:r>
            <a:r>
              <a:rPr sz="1800" i="1" dirty="0">
                <a:latin typeface="Arial"/>
                <a:cs typeface="Arial"/>
              </a:rPr>
              <a:t>the </a:t>
            </a:r>
            <a:r>
              <a:rPr sz="1800" i="1" spc="-490" dirty="0">
                <a:latin typeface="Arial"/>
                <a:cs typeface="Arial"/>
              </a:rPr>
              <a:t> </a:t>
            </a:r>
            <a:r>
              <a:rPr sz="1800" i="1" dirty="0">
                <a:latin typeface="Arial"/>
                <a:cs typeface="Arial"/>
              </a:rPr>
              <a:t>best possible set of </a:t>
            </a:r>
            <a:r>
              <a:rPr sz="1800" i="1" spc="-5" dirty="0">
                <a:latin typeface="Arial"/>
                <a:cs typeface="Arial"/>
              </a:rPr>
              <a:t>trauma </a:t>
            </a:r>
            <a:r>
              <a:rPr sz="1800" i="1" dirty="0">
                <a:latin typeface="Arial"/>
                <a:cs typeface="Arial"/>
              </a:rPr>
              <a:t>care </a:t>
            </a:r>
            <a:r>
              <a:rPr sz="1800" i="1" spc="5" dirty="0">
                <a:latin typeface="Arial"/>
                <a:cs typeface="Arial"/>
              </a:rPr>
              <a:t> </a:t>
            </a:r>
            <a:r>
              <a:rPr sz="1800" i="1" dirty="0">
                <a:latin typeface="Arial"/>
                <a:cs typeface="Arial"/>
              </a:rPr>
              <a:t>guidelines</a:t>
            </a:r>
            <a:r>
              <a:rPr sz="1800" i="1" spc="-85" dirty="0">
                <a:latin typeface="Arial"/>
                <a:cs typeface="Arial"/>
              </a:rPr>
              <a:t> </a:t>
            </a:r>
            <a:r>
              <a:rPr sz="1800" i="1" spc="-5" dirty="0">
                <a:latin typeface="Arial"/>
                <a:cs typeface="Arial"/>
              </a:rPr>
              <a:t>customized</a:t>
            </a:r>
            <a:r>
              <a:rPr sz="1800" i="1" spc="10" dirty="0">
                <a:latin typeface="Arial"/>
                <a:cs typeface="Arial"/>
              </a:rPr>
              <a:t> </a:t>
            </a:r>
            <a:r>
              <a:rPr sz="1800" i="1" dirty="0">
                <a:latin typeface="Arial"/>
                <a:cs typeface="Arial"/>
              </a:rPr>
              <a:t>for</a:t>
            </a:r>
            <a:r>
              <a:rPr sz="1800" i="1" spc="5" dirty="0">
                <a:latin typeface="Arial"/>
                <a:cs typeface="Arial"/>
              </a:rPr>
              <a:t> </a:t>
            </a:r>
            <a:r>
              <a:rPr sz="1800" i="1" dirty="0">
                <a:latin typeface="Arial"/>
                <a:cs typeface="Arial"/>
              </a:rPr>
              <a:t>the</a:t>
            </a:r>
            <a:r>
              <a:rPr sz="1800" i="1" spc="-10" dirty="0">
                <a:latin typeface="Arial"/>
                <a:cs typeface="Arial"/>
              </a:rPr>
              <a:t> </a:t>
            </a:r>
            <a:r>
              <a:rPr sz="1800" i="1" dirty="0">
                <a:latin typeface="Arial"/>
                <a:cs typeface="Arial"/>
              </a:rPr>
              <a:t>tactical </a:t>
            </a:r>
            <a:r>
              <a:rPr sz="1800" i="1" spc="-484" dirty="0">
                <a:latin typeface="Arial"/>
                <a:cs typeface="Arial"/>
              </a:rPr>
              <a:t> </a:t>
            </a:r>
            <a:r>
              <a:rPr sz="1800" i="1" dirty="0">
                <a:latin typeface="Arial"/>
                <a:cs typeface="Arial"/>
              </a:rPr>
              <a:t>environment and to facilitate the </a:t>
            </a:r>
            <a:r>
              <a:rPr sz="1800" i="1" spc="5" dirty="0">
                <a:latin typeface="Arial"/>
                <a:cs typeface="Arial"/>
              </a:rPr>
              <a:t> </a:t>
            </a:r>
            <a:r>
              <a:rPr sz="1800" i="1" dirty="0">
                <a:latin typeface="Arial"/>
                <a:cs typeface="Arial"/>
              </a:rPr>
              <a:t>transition of these </a:t>
            </a:r>
            <a:r>
              <a:rPr sz="1800" i="1" spc="-5" dirty="0">
                <a:latin typeface="Arial"/>
                <a:cs typeface="Arial"/>
              </a:rPr>
              <a:t>recommendations </a:t>
            </a:r>
            <a:r>
              <a:rPr sz="1800" i="1" spc="-490" dirty="0">
                <a:latin typeface="Arial"/>
                <a:cs typeface="Arial"/>
              </a:rPr>
              <a:t> </a:t>
            </a:r>
            <a:r>
              <a:rPr sz="1800" i="1" dirty="0">
                <a:latin typeface="Arial"/>
                <a:cs typeface="Arial"/>
              </a:rPr>
              <a:t>into</a:t>
            </a:r>
            <a:r>
              <a:rPr sz="1800" i="1" spc="-10" dirty="0">
                <a:latin typeface="Arial"/>
                <a:cs typeface="Arial"/>
              </a:rPr>
              <a:t> </a:t>
            </a:r>
            <a:r>
              <a:rPr sz="1800" i="1" dirty="0">
                <a:latin typeface="Arial"/>
                <a:cs typeface="Arial"/>
              </a:rPr>
              <a:t>battlefield</a:t>
            </a:r>
            <a:r>
              <a:rPr sz="1800" i="1" spc="-80" dirty="0">
                <a:latin typeface="Arial"/>
                <a:cs typeface="Arial"/>
              </a:rPr>
              <a:t> </a:t>
            </a:r>
            <a:r>
              <a:rPr sz="1800" i="1" spc="-5" dirty="0">
                <a:latin typeface="Arial"/>
                <a:cs typeface="Arial"/>
              </a:rPr>
              <a:t>trauma</a:t>
            </a:r>
            <a:r>
              <a:rPr sz="1800" i="1" spc="15" dirty="0">
                <a:latin typeface="Arial"/>
                <a:cs typeface="Arial"/>
              </a:rPr>
              <a:t> </a:t>
            </a:r>
            <a:r>
              <a:rPr sz="1800" i="1" dirty="0">
                <a:latin typeface="Arial"/>
                <a:cs typeface="Arial"/>
              </a:rPr>
              <a:t>care</a:t>
            </a:r>
            <a:r>
              <a:rPr sz="1800" i="1" spc="-35" dirty="0">
                <a:latin typeface="Arial"/>
                <a:cs typeface="Arial"/>
              </a:rPr>
              <a:t> </a:t>
            </a:r>
            <a:r>
              <a:rPr sz="1800" i="1" dirty="0">
                <a:latin typeface="Arial"/>
                <a:cs typeface="Arial"/>
              </a:rPr>
              <a:t>practice.”</a:t>
            </a:r>
            <a:endParaRPr sz="1800">
              <a:latin typeface="Arial"/>
              <a:cs typeface="Arial"/>
            </a:endParaRPr>
          </a:p>
        </p:txBody>
      </p:sp>
      <p:pic>
        <p:nvPicPr>
          <p:cNvPr id="32" name="object 32"/>
          <p:cNvPicPr/>
          <p:nvPr/>
        </p:nvPicPr>
        <p:blipFill>
          <a:blip r:embed="rId4" cstate="print"/>
          <a:stretch>
            <a:fillRect/>
          </a:stretch>
        </p:blipFill>
        <p:spPr>
          <a:xfrm>
            <a:off x="8730077" y="1905070"/>
            <a:ext cx="2135926" cy="2135017"/>
          </a:xfrm>
          <a:prstGeom prst="rect">
            <a:avLst/>
          </a:prstGeom>
        </p:spPr>
      </p:pic>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33</a:t>
            </a:fld>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321548" y="2037588"/>
            <a:ext cx="3402965" cy="4547235"/>
            <a:chOff x="321548" y="2037588"/>
            <a:chExt cx="3402965" cy="4547235"/>
          </a:xfrm>
        </p:grpSpPr>
        <p:pic>
          <p:nvPicPr>
            <p:cNvPr id="5" name="object 5"/>
            <p:cNvPicPr/>
            <p:nvPr/>
          </p:nvPicPr>
          <p:blipFill>
            <a:blip r:embed="rId4" cstate="print"/>
            <a:stretch>
              <a:fillRect/>
            </a:stretch>
          </p:blipFill>
          <p:spPr>
            <a:xfrm>
              <a:off x="321548" y="2039096"/>
              <a:ext cx="3402360" cy="4545360"/>
            </a:xfrm>
            <a:prstGeom prst="rect">
              <a:avLst/>
            </a:prstGeom>
          </p:spPr>
        </p:pic>
        <p:pic>
          <p:nvPicPr>
            <p:cNvPr id="6" name="object 6"/>
            <p:cNvPicPr/>
            <p:nvPr/>
          </p:nvPicPr>
          <p:blipFill>
            <a:blip r:embed="rId5" cstate="print"/>
            <a:stretch>
              <a:fillRect/>
            </a:stretch>
          </p:blipFill>
          <p:spPr>
            <a:xfrm>
              <a:off x="399288" y="2075688"/>
              <a:ext cx="3249168" cy="4398264"/>
            </a:xfrm>
            <a:prstGeom prst="rect">
              <a:avLst/>
            </a:prstGeom>
          </p:spPr>
        </p:pic>
        <p:sp>
          <p:nvSpPr>
            <p:cNvPr id="7" name="object 7"/>
            <p:cNvSpPr/>
            <p:nvPr/>
          </p:nvSpPr>
          <p:spPr>
            <a:xfrm>
              <a:off x="380238" y="2056638"/>
              <a:ext cx="3287395" cy="4436745"/>
            </a:xfrm>
            <a:custGeom>
              <a:avLst/>
              <a:gdLst/>
              <a:ahLst/>
              <a:cxnLst/>
              <a:rect l="l" t="t" r="r" b="b"/>
              <a:pathLst>
                <a:path w="3287395" h="4436745">
                  <a:moveTo>
                    <a:pt x="0" y="4436364"/>
                  </a:moveTo>
                  <a:lnTo>
                    <a:pt x="3287267" y="4436364"/>
                  </a:lnTo>
                  <a:lnTo>
                    <a:pt x="3287267" y="0"/>
                  </a:lnTo>
                  <a:lnTo>
                    <a:pt x="0" y="0"/>
                  </a:lnTo>
                  <a:lnTo>
                    <a:pt x="0" y="4436364"/>
                  </a:lnTo>
                  <a:close/>
                </a:path>
              </a:pathLst>
            </a:custGeom>
            <a:ln w="38100">
              <a:solidFill>
                <a:srgbClr val="FFFFFF"/>
              </a:solidFill>
            </a:ln>
          </p:spPr>
          <p:txBody>
            <a:bodyPr wrap="square" lIns="0" tIns="0" rIns="0" bIns="0" rtlCol="0"/>
            <a:lstStyle/>
            <a:p>
              <a:endParaRPr/>
            </a:p>
          </p:txBody>
        </p:sp>
      </p:grpSp>
      <p:sp>
        <p:nvSpPr>
          <p:cNvPr id="8" name="object 8"/>
          <p:cNvSpPr txBox="1">
            <a:spLocks noGrp="1"/>
          </p:cNvSpPr>
          <p:nvPr>
            <p:ph type="title"/>
          </p:nvPr>
        </p:nvSpPr>
        <p:spPr>
          <a:xfrm>
            <a:off x="1964563" y="628853"/>
            <a:ext cx="8173720" cy="1068705"/>
          </a:xfrm>
          <a:prstGeom prst="rect">
            <a:avLst/>
          </a:prstGeom>
        </p:spPr>
        <p:txBody>
          <a:bodyPr vert="horz" wrap="square" lIns="0" tIns="74930" rIns="0" bIns="0" rtlCol="0">
            <a:spAutoFit/>
          </a:bodyPr>
          <a:lstStyle/>
          <a:p>
            <a:pPr marL="12700" marR="5080" indent="631190">
              <a:lnSpc>
                <a:spcPts val="3890"/>
              </a:lnSpc>
              <a:spcBef>
                <a:spcPts val="590"/>
              </a:spcBef>
            </a:pPr>
            <a:r>
              <a:rPr dirty="0"/>
              <a:t>THE</a:t>
            </a:r>
            <a:r>
              <a:rPr spc="-5" dirty="0"/>
              <a:t> </a:t>
            </a:r>
            <a:r>
              <a:rPr spc="-15" dirty="0"/>
              <a:t>IMPORTANCE</a:t>
            </a:r>
            <a:r>
              <a:rPr spc="90" dirty="0"/>
              <a:t> </a:t>
            </a:r>
            <a:r>
              <a:rPr dirty="0"/>
              <a:t>OF</a:t>
            </a:r>
            <a:r>
              <a:rPr spc="5" dirty="0"/>
              <a:t> </a:t>
            </a:r>
            <a:r>
              <a:rPr spc="-5" dirty="0">
                <a:solidFill>
                  <a:srgbClr val="BB8542"/>
                </a:solidFill>
              </a:rPr>
              <a:t>CoTCCC </a:t>
            </a:r>
            <a:r>
              <a:rPr dirty="0">
                <a:solidFill>
                  <a:srgbClr val="BB8542"/>
                </a:solidFill>
              </a:rPr>
              <a:t> GUIDELINES</a:t>
            </a:r>
            <a:r>
              <a:rPr spc="-55" dirty="0">
                <a:solidFill>
                  <a:srgbClr val="BB8542"/>
                </a:solidFill>
              </a:rPr>
              <a:t> </a:t>
            </a:r>
            <a:r>
              <a:rPr dirty="0">
                <a:solidFill>
                  <a:srgbClr val="BB8542"/>
                </a:solidFill>
              </a:rPr>
              <a:t>&amp;</a:t>
            </a:r>
            <a:r>
              <a:rPr spc="-35" dirty="0">
                <a:solidFill>
                  <a:srgbClr val="BB8542"/>
                </a:solidFill>
              </a:rPr>
              <a:t> </a:t>
            </a:r>
            <a:r>
              <a:rPr spc="-5" dirty="0">
                <a:solidFill>
                  <a:srgbClr val="BB8542"/>
                </a:solidFill>
              </a:rPr>
              <a:t>RECOMMENDATIONS</a:t>
            </a:r>
          </a:p>
        </p:txBody>
      </p:sp>
      <p:grpSp>
        <p:nvGrpSpPr>
          <p:cNvPr id="9" name="object 9"/>
          <p:cNvGrpSpPr/>
          <p:nvPr/>
        </p:nvGrpSpPr>
        <p:grpSpPr>
          <a:xfrm>
            <a:off x="9750508" y="1984248"/>
            <a:ext cx="1583055" cy="2037080"/>
            <a:chOff x="9750508" y="1984248"/>
            <a:chExt cx="1583055" cy="2037080"/>
          </a:xfrm>
        </p:grpSpPr>
        <p:pic>
          <p:nvPicPr>
            <p:cNvPr id="10" name="object 10"/>
            <p:cNvPicPr/>
            <p:nvPr/>
          </p:nvPicPr>
          <p:blipFill>
            <a:blip r:embed="rId6" cstate="print"/>
            <a:stretch>
              <a:fillRect/>
            </a:stretch>
          </p:blipFill>
          <p:spPr>
            <a:xfrm>
              <a:off x="9750508" y="1987289"/>
              <a:ext cx="1582759" cy="2033791"/>
            </a:xfrm>
            <a:prstGeom prst="rect">
              <a:avLst/>
            </a:prstGeom>
          </p:spPr>
        </p:pic>
        <p:pic>
          <p:nvPicPr>
            <p:cNvPr id="11" name="object 11"/>
            <p:cNvPicPr/>
            <p:nvPr/>
          </p:nvPicPr>
          <p:blipFill>
            <a:blip r:embed="rId7" cstate="print"/>
            <a:stretch>
              <a:fillRect/>
            </a:stretch>
          </p:blipFill>
          <p:spPr>
            <a:xfrm>
              <a:off x="9787127" y="1984248"/>
              <a:ext cx="1511807" cy="1965959"/>
            </a:xfrm>
            <a:prstGeom prst="rect">
              <a:avLst/>
            </a:prstGeom>
          </p:spPr>
        </p:pic>
      </p:grpSp>
      <p:sp>
        <p:nvSpPr>
          <p:cNvPr id="12" name="object 12"/>
          <p:cNvSpPr txBox="1"/>
          <p:nvPr/>
        </p:nvSpPr>
        <p:spPr>
          <a:xfrm>
            <a:off x="7186676" y="4117924"/>
            <a:ext cx="3915410" cy="329565"/>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Highlighted in </a:t>
            </a:r>
            <a:r>
              <a:rPr sz="2000" b="1" spc="-10" dirty="0">
                <a:latin typeface="Arial"/>
                <a:cs typeface="Arial"/>
              </a:rPr>
              <a:t>Key</a:t>
            </a:r>
            <a:r>
              <a:rPr sz="2000" b="1" spc="10" dirty="0">
                <a:latin typeface="Arial"/>
                <a:cs typeface="Arial"/>
              </a:rPr>
              <a:t> </a:t>
            </a:r>
            <a:r>
              <a:rPr sz="2000" b="1" spc="-5" dirty="0">
                <a:latin typeface="Arial"/>
                <a:cs typeface="Arial"/>
              </a:rPr>
              <a:t>DOD</a:t>
            </a:r>
            <a:r>
              <a:rPr sz="2000" b="1" spc="15" dirty="0">
                <a:latin typeface="Arial"/>
                <a:cs typeface="Arial"/>
              </a:rPr>
              <a:t> </a:t>
            </a:r>
            <a:r>
              <a:rPr sz="2000" b="1" spc="-10" dirty="0">
                <a:latin typeface="Arial"/>
                <a:cs typeface="Arial"/>
              </a:rPr>
              <a:t>Policies</a:t>
            </a:r>
            <a:endParaRPr sz="2000">
              <a:latin typeface="Arial"/>
              <a:cs typeface="Arial"/>
            </a:endParaRPr>
          </a:p>
        </p:txBody>
      </p:sp>
      <p:sp>
        <p:nvSpPr>
          <p:cNvPr id="13" name="object 13"/>
          <p:cNvSpPr txBox="1"/>
          <p:nvPr/>
        </p:nvSpPr>
        <p:spPr>
          <a:xfrm>
            <a:off x="7418323" y="4523994"/>
            <a:ext cx="3884295" cy="2058035"/>
          </a:xfrm>
          <a:prstGeom prst="rect">
            <a:avLst/>
          </a:prstGeom>
        </p:spPr>
        <p:txBody>
          <a:bodyPr vert="horz" wrap="square" lIns="0" tIns="11430" rIns="0" bIns="0" rtlCol="0">
            <a:spAutoFit/>
          </a:bodyPr>
          <a:lstStyle/>
          <a:p>
            <a:pPr marL="12700">
              <a:lnSpc>
                <a:spcPct val="100000"/>
              </a:lnSpc>
              <a:spcBef>
                <a:spcPts val="90"/>
              </a:spcBef>
            </a:pPr>
            <a:r>
              <a:rPr sz="2000" spc="-10" dirty="0">
                <a:latin typeface="Arial MT"/>
                <a:cs typeface="Arial MT"/>
              </a:rPr>
              <a:t>ASD-HA</a:t>
            </a:r>
            <a:r>
              <a:rPr sz="2000" spc="75" dirty="0">
                <a:latin typeface="Arial MT"/>
                <a:cs typeface="Arial MT"/>
              </a:rPr>
              <a:t> </a:t>
            </a:r>
            <a:r>
              <a:rPr sz="2000" spc="-20" dirty="0">
                <a:latin typeface="Arial MT"/>
                <a:cs typeface="Arial MT"/>
              </a:rPr>
              <a:t>Policy:</a:t>
            </a:r>
            <a:r>
              <a:rPr sz="2000" spc="105" dirty="0">
                <a:latin typeface="Arial MT"/>
                <a:cs typeface="Arial MT"/>
              </a:rPr>
              <a:t> </a:t>
            </a:r>
            <a:r>
              <a:rPr sz="2000" spc="-10" dirty="0">
                <a:latin typeface="Arial MT"/>
                <a:cs typeface="Arial MT"/>
              </a:rPr>
              <a:t>Institutionalization</a:t>
            </a:r>
            <a:endParaRPr sz="2000">
              <a:latin typeface="Arial MT"/>
              <a:cs typeface="Arial MT"/>
            </a:endParaRPr>
          </a:p>
          <a:p>
            <a:pPr marL="12700">
              <a:lnSpc>
                <a:spcPct val="100000"/>
              </a:lnSpc>
            </a:pPr>
            <a:r>
              <a:rPr sz="2000" spc="-10" dirty="0">
                <a:latin typeface="Arial MT"/>
                <a:cs typeface="Arial MT"/>
              </a:rPr>
              <a:t>Milestones</a:t>
            </a:r>
            <a:r>
              <a:rPr sz="2000" spc="30" dirty="0">
                <a:latin typeface="Arial MT"/>
                <a:cs typeface="Arial MT"/>
              </a:rPr>
              <a:t> </a:t>
            </a:r>
            <a:r>
              <a:rPr sz="2000" spc="-5" dirty="0">
                <a:latin typeface="Arial MT"/>
                <a:cs typeface="Arial MT"/>
              </a:rPr>
              <a:t>of</a:t>
            </a:r>
            <a:r>
              <a:rPr sz="2000" dirty="0">
                <a:latin typeface="Arial MT"/>
                <a:cs typeface="Arial MT"/>
              </a:rPr>
              <a:t> TCCC</a:t>
            </a:r>
            <a:r>
              <a:rPr sz="2000" spc="-15" dirty="0">
                <a:latin typeface="Arial MT"/>
                <a:cs typeface="Arial MT"/>
              </a:rPr>
              <a:t> </a:t>
            </a:r>
            <a:r>
              <a:rPr sz="2000" spc="-5" dirty="0">
                <a:latin typeface="Arial MT"/>
                <a:cs typeface="Arial MT"/>
              </a:rPr>
              <a:t>Training</a:t>
            </a:r>
            <a:endParaRPr sz="2000">
              <a:latin typeface="Arial MT"/>
              <a:cs typeface="Arial MT"/>
            </a:endParaRPr>
          </a:p>
          <a:p>
            <a:pPr marL="12700">
              <a:lnSpc>
                <a:spcPct val="100000"/>
              </a:lnSpc>
              <a:spcBef>
                <a:spcPts val="819"/>
              </a:spcBef>
            </a:pPr>
            <a:r>
              <a:rPr sz="2000" spc="-10" dirty="0">
                <a:latin typeface="Arial MT"/>
                <a:cs typeface="Arial MT"/>
              </a:rPr>
              <a:t>ASD-HA</a:t>
            </a:r>
            <a:r>
              <a:rPr sz="2000" spc="45" dirty="0">
                <a:latin typeface="Arial MT"/>
                <a:cs typeface="Arial MT"/>
              </a:rPr>
              <a:t> </a:t>
            </a:r>
            <a:r>
              <a:rPr sz="2000" spc="-20" dirty="0">
                <a:latin typeface="Arial MT"/>
                <a:cs typeface="Arial MT"/>
              </a:rPr>
              <a:t>Policy:</a:t>
            </a:r>
            <a:r>
              <a:rPr sz="2000" spc="75" dirty="0">
                <a:latin typeface="Arial MT"/>
                <a:cs typeface="Arial MT"/>
              </a:rPr>
              <a:t> </a:t>
            </a:r>
            <a:r>
              <a:rPr sz="2000" spc="-5" dirty="0">
                <a:latin typeface="Arial MT"/>
                <a:cs typeface="Arial MT"/>
              </a:rPr>
              <a:t>DOD</a:t>
            </a:r>
            <a:r>
              <a:rPr sz="2000" spc="10" dirty="0">
                <a:latin typeface="Arial MT"/>
                <a:cs typeface="Arial MT"/>
              </a:rPr>
              <a:t> </a:t>
            </a:r>
            <a:r>
              <a:rPr sz="2000" spc="-5" dirty="0">
                <a:latin typeface="Arial MT"/>
                <a:cs typeface="Arial MT"/>
              </a:rPr>
              <a:t>Lifesaving</a:t>
            </a:r>
            <a:endParaRPr sz="2000">
              <a:latin typeface="Arial MT"/>
              <a:cs typeface="Arial MT"/>
            </a:endParaRPr>
          </a:p>
          <a:p>
            <a:pPr marL="12700">
              <a:lnSpc>
                <a:spcPct val="100000"/>
              </a:lnSpc>
            </a:pPr>
            <a:r>
              <a:rPr sz="2000" spc="-10" dirty="0">
                <a:latin typeface="Arial MT"/>
                <a:cs typeface="Arial MT"/>
              </a:rPr>
              <a:t>Materiel</a:t>
            </a:r>
            <a:endParaRPr sz="2000">
              <a:latin typeface="Arial MT"/>
              <a:cs typeface="Arial MT"/>
            </a:endParaRPr>
          </a:p>
          <a:p>
            <a:pPr marL="12700">
              <a:lnSpc>
                <a:spcPct val="100000"/>
              </a:lnSpc>
              <a:spcBef>
                <a:spcPts val="795"/>
              </a:spcBef>
            </a:pPr>
            <a:r>
              <a:rPr sz="2000" spc="-5" dirty="0">
                <a:latin typeface="Arial MT"/>
                <a:cs typeface="Arial MT"/>
              </a:rPr>
              <a:t>DODI</a:t>
            </a:r>
            <a:r>
              <a:rPr sz="2000" spc="-40" dirty="0">
                <a:latin typeface="Arial MT"/>
                <a:cs typeface="Arial MT"/>
              </a:rPr>
              <a:t> </a:t>
            </a:r>
            <a:r>
              <a:rPr sz="2000" spc="-10" dirty="0">
                <a:latin typeface="Arial MT"/>
                <a:cs typeface="Arial MT"/>
              </a:rPr>
              <a:t>1322.24:</a:t>
            </a:r>
            <a:endParaRPr sz="2000">
              <a:latin typeface="Arial MT"/>
              <a:cs typeface="Arial MT"/>
            </a:endParaRPr>
          </a:p>
          <a:p>
            <a:pPr marL="12700">
              <a:lnSpc>
                <a:spcPct val="100000"/>
              </a:lnSpc>
            </a:pPr>
            <a:r>
              <a:rPr sz="2000" spc="-10" dirty="0">
                <a:latin typeface="Arial MT"/>
                <a:cs typeface="Arial MT"/>
              </a:rPr>
              <a:t>Medical</a:t>
            </a:r>
            <a:r>
              <a:rPr sz="2000" spc="10" dirty="0">
                <a:latin typeface="Arial MT"/>
                <a:cs typeface="Arial MT"/>
              </a:rPr>
              <a:t> </a:t>
            </a:r>
            <a:r>
              <a:rPr sz="2000" spc="-10" dirty="0">
                <a:latin typeface="Arial MT"/>
                <a:cs typeface="Arial MT"/>
              </a:rPr>
              <a:t>Readiness</a:t>
            </a:r>
            <a:r>
              <a:rPr sz="2000" spc="55" dirty="0">
                <a:latin typeface="Arial MT"/>
                <a:cs typeface="Arial MT"/>
              </a:rPr>
              <a:t> </a:t>
            </a:r>
            <a:r>
              <a:rPr sz="2000" spc="-5" dirty="0">
                <a:latin typeface="Arial MT"/>
                <a:cs typeface="Arial MT"/>
              </a:rPr>
              <a:t>Training</a:t>
            </a:r>
            <a:endParaRPr sz="2000">
              <a:latin typeface="Arial MT"/>
              <a:cs typeface="Arial MT"/>
            </a:endParaRPr>
          </a:p>
        </p:txBody>
      </p:sp>
      <p:pic>
        <p:nvPicPr>
          <p:cNvPr id="14" name="object 14"/>
          <p:cNvPicPr/>
          <p:nvPr/>
        </p:nvPicPr>
        <p:blipFill>
          <a:blip r:embed="rId8" cstate="print"/>
          <a:stretch>
            <a:fillRect/>
          </a:stretch>
        </p:blipFill>
        <p:spPr>
          <a:xfrm>
            <a:off x="7266212" y="1867026"/>
            <a:ext cx="2279416" cy="2141093"/>
          </a:xfrm>
          <a:prstGeom prst="rect">
            <a:avLst/>
          </a:prstGeom>
        </p:spPr>
      </p:pic>
      <p:sp>
        <p:nvSpPr>
          <p:cNvPr id="15" name="object 15"/>
          <p:cNvSpPr txBox="1"/>
          <p:nvPr/>
        </p:nvSpPr>
        <p:spPr>
          <a:xfrm>
            <a:off x="4118228" y="2033143"/>
            <a:ext cx="2664460" cy="2768600"/>
          </a:xfrm>
          <a:prstGeom prst="rect">
            <a:avLst/>
          </a:prstGeom>
        </p:spPr>
        <p:txBody>
          <a:bodyPr vert="horz" wrap="square" lIns="0" tIns="11430" rIns="0" bIns="0" rtlCol="0">
            <a:spAutoFit/>
          </a:bodyPr>
          <a:lstStyle/>
          <a:p>
            <a:pPr marL="12700" marR="5080">
              <a:lnSpc>
                <a:spcPct val="100000"/>
              </a:lnSpc>
              <a:spcBef>
                <a:spcPts val="90"/>
              </a:spcBef>
            </a:pPr>
            <a:r>
              <a:rPr sz="2000" spc="-10" dirty="0">
                <a:latin typeface="Arial MT"/>
                <a:cs typeface="Arial MT"/>
              </a:rPr>
              <a:t>Prehospital</a:t>
            </a:r>
            <a:r>
              <a:rPr sz="2000" spc="35" dirty="0">
                <a:latin typeface="Arial MT"/>
                <a:cs typeface="Arial MT"/>
              </a:rPr>
              <a:t> </a:t>
            </a:r>
            <a:r>
              <a:rPr sz="2000" spc="-10" dirty="0">
                <a:latin typeface="Arial MT"/>
                <a:cs typeface="Arial MT"/>
              </a:rPr>
              <a:t>advances </a:t>
            </a:r>
            <a:r>
              <a:rPr sz="2000" spc="-5" dirty="0">
                <a:latin typeface="Arial MT"/>
                <a:cs typeface="Arial MT"/>
              </a:rPr>
              <a:t> implemented by </a:t>
            </a:r>
            <a:r>
              <a:rPr sz="2000" dirty="0">
                <a:latin typeface="Arial MT"/>
                <a:cs typeface="Arial MT"/>
              </a:rPr>
              <a:t>TCCC </a:t>
            </a:r>
            <a:r>
              <a:rPr sz="2000" spc="-545" dirty="0">
                <a:latin typeface="Arial MT"/>
                <a:cs typeface="Arial MT"/>
              </a:rPr>
              <a:t> </a:t>
            </a:r>
            <a:r>
              <a:rPr sz="2000" spc="-10" dirty="0">
                <a:latin typeface="Arial MT"/>
                <a:cs typeface="Arial MT"/>
              </a:rPr>
              <a:t>have</a:t>
            </a:r>
            <a:r>
              <a:rPr sz="2000" spc="25" dirty="0">
                <a:latin typeface="Arial MT"/>
                <a:cs typeface="Arial MT"/>
              </a:rPr>
              <a:t> </a:t>
            </a:r>
            <a:r>
              <a:rPr sz="2000" spc="-5" dirty="0">
                <a:latin typeface="Arial MT"/>
                <a:cs typeface="Arial MT"/>
              </a:rPr>
              <a:t>improved</a:t>
            </a:r>
            <a:r>
              <a:rPr sz="2000" spc="-20" dirty="0">
                <a:latin typeface="Arial MT"/>
                <a:cs typeface="Arial MT"/>
              </a:rPr>
              <a:t> </a:t>
            </a:r>
            <a:r>
              <a:rPr sz="2000" spc="-10" dirty="0">
                <a:latin typeface="Arial MT"/>
                <a:cs typeface="Arial MT"/>
              </a:rPr>
              <a:t>the </a:t>
            </a:r>
            <a:r>
              <a:rPr sz="2000" spc="-5" dirty="0">
                <a:latin typeface="Arial MT"/>
                <a:cs typeface="Arial MT"/>
              </a:rPr>
              <a:t> </a:t>
            </a:r>
            <a:r>
              <a:rPr sz="2000" spc="-10" dirty="0">
                <a:latin typeface="Arial MT"/>
                <a:cs typeface="Arial MT"/>
              </a:rPr>
              <a:t>probability</a:t>
            </a:r>
            <a:r>
              <a:rPr sz="2000" spc="45" dirty="0">
                <a:latin typeface="Arial MT"/>
                <a:cs typeface="Arial MT"/>
              </a:rPr>
              <a:t> </a:t>
            </a:r>
            <a:r>
              <a:rPr sz="2000" spc="-10" dirty="0">
                <a:latin typeface="Arial MT"/>
                <a:cs typeface="Arial MT"/>
              </a:rPr>
              <a:t>that </a:t>
            </a:r>
            <a:r>
              <a:rPr sz="2000" spc="-5" dirty="0">
                <a:latin typeface="Arial MT"/>
                <a:cs typeface="Arial MT"/>
              </a:rPr>
              <a:t> </a:t>
            </a:r>
            <a:r>
              <a:rPr sz="2000" spc="-10" dirty="0">
                <a:latin typeface="Arial MT"/>
                <a:cs typeface="Arial MT"/>
              </a:rPr>
              <a:t>casualties</a:t>
            </a:r>
            <a:r>
              <a:rPr sz="2000" spc="40" dirty="0">
                <a:latin typeface="Arial MT"/>
                <a:cs typeface="Arial MT"/>
              </a:rPr>
              <a:t> </a:t>
            </a:r>
            <a:r>
              <a:rPr sz="2000" spc="-15" dirty="0">
                <a:latin typeface="Arial MT"/>
                <a:cs typeface="Arial MT"/>
              </a:rPr>
              <a:t>will</a:t>
            </a:r>
            <a:r>
              <a:rPr sz="2000" spc="50" dirty="0">
                <a:latin typeface="Arial MT"/>
                <a:cs typeface="Arial MT"/>
              </a:rPr>
              <a:t> </a:t>
            </a:r>
            <a:r>
              <a:rPr sz="2000" spc="-10" dirty="0">
                <a:latin typeface="Arial MT"/>
                <a:cs typeface="Arial MT"/>
              </a:rPr>
              <a:t>arrive</a:t>
            </a:r>
            <a:r>
              <a:rPr sz="2000" spc="30" dirty="0">
                <a:latin typeface="Arial MT"/>
                <a:cs typeface="Arial MT"/>
              </a:rPr>
              <a:t> </a:t>
            </a:r>
            <a:r>
              <a:rPr sz="2000" spc="-5" dirty="0">
                <a:latin typeface="Arial MT"/>
                <a:cs typeface="Arial MT"/>
              </a:rPr>
              <a:t>at </a:t>
            </a:r>
            <a:r>
              <a:rPr sz="2000" dirty="0">
                <a:latin typeface="Arial MT"/>
                <a:cs typeface="Arial MT"/>
              </a:rPr>
              <a:t> </a:t>
            </a:r>
            <a:r>
              <a:rPr sz="2000" spc="-5" dirty="0">
                <a:latin typeface="Arial MT"/>
                <a:cs typeface="Arial MT"/>
              </a:rPr>
              <a:t>the</a:t>
            </a:r>
            <a:r>
              <a:rPr sz="2000" spc="5" dirty="0">
                <a:latin typeface="Arial MT"/>
                <a:cs typeface="Arial MT"/>
              </a:rPr>
              <a:t> </a:t>
            </a:r>
            <a:r>
              <a:rPr sz="2000" spc="-10" dirty="0">
                <a:latin typeface="Arial MT"/>
                <a:cs typeface="Arial MT"/>
              </a:rPr>
              <a:t>hospital</a:t>
            </a:r>
            <a:r>
              <a:rPr sz="2000" spc="20" dirty="0">
                <a:latin typeface="Arial MT"/>
                <a:cs typeface="Arial MT"/>
              </a:rPr>
              <a:t> </a:t>
            </a:r>
            <a:r>
              <a:rPr sz="2000" spc="-15" dirty="0">
                <a:latin typeface="Arial MT"/>
                <a:cs typeface="Arial MT"/>
              </a:rPr>
              <a:t>alive</a:t>
            </a:r>
            <a:r>
              <a:rPr sz="2000" spc="55" dirty="0">
                <a:latin typeface="Arial MT"/>
                <a:cs typeface="Arial MT"/>
              </a:rPr>
              <a:t> </a:t>
            </a:r>
            <a:r>
              <a:rPr sz="2000" dirty="0">
                <a:latin typeface="Arial MT"/>
                <a:cs typeface="Arial MT"/>
              </a:rPr>
              <a:t>so </a:t>
            </a:r>
            <a:r>
              <a:rPr sz="2000" spc="5" dirty="0">
                <a:latin typeface="Arial MT"/>
                <a:cs typeface="Arial MT"/>
              </a:rPr>
              <a:t> </a:t>
            </a:r>
            <a:r>
              <a:rPr sz="2000" spc="-10" dirty="0">
                <a:latin typeface="Arial MT"/>
                <a:cs typeface="Arial MT"/>
              </a:rPr>
              <a:t>they </a:t>
            </a:r>
            <a:r>
              <a:rPr sz="2000" spc="-5" dirty="0">
                <a:latin typeface="Arial MT"/>
                <a:cs typeface="Arial MT"/>
              </a:rPr>
              <a:t>can benefit </a:t>
            </a:r>
            <a:r>
              <a:rPr sz="2000" dirty="0">
                <a:latin typeface="Arial MT"/>
                <a:cs typeface="Arial MT"/>
              </a:rPr>
              <a:t>from </a:t>
            </a:r>
            <a:r>
              <a:rPr sz="2000" spc="5" dirty="0">
                <a:latin typeface="Arial MT"/>
                <a:cs typeface="Arial MT"/>
              </a:rPr>
              <a:t> </a:t>
            </a:r>
            <a:r>
              <a:rPr sz="2000" spc="-5" dirty="0">
                <a:latin typeface="Arial MT"/>
                <a:cs typeface="Arial MT"/>
              </a:rPr>
              <a:t>the</a:t>
            </a:r>
            <a:r>
              <a:rPr sz="2000" spc="-10" dirty="0">
                <a:latin typeface="Arial MT"/>
                <a:cs typeface="Arial MT"/>
              </a:rPr>
              <a:t> </a:t>
            </a:r>
            <a:r>
              <a:rPr sz="2000" dirty="0">
                <a:latin typeface="Arial MT"/>
                <a:cs typeface="Arial MT"/>
              </a:rPr>
              <a:t>trauma</a:t>
            </a:r>
            <a:r>
              <a:rPr sz="2000" spc="-75" dirty="0">
                <a:latin typeface="Arial MT"/>
                <a:cs typeface="Arial MT"/>
              </a:rPr>
              <a:t> </a:t>
            </a:r>
            <a:r>
              <a:rPr sz="2000" spc="-5" dirty="0">
                <a:latin typeface="Arial MT"/>
                <a:cs typeface="Arial MT"/>
              </a:rPr>
              <a:t>care</a:t>
            </a:r>
            <a:r>
              <a:rPr sz="2000" spc="-25" dirty="0">
                <a:latin typeface="Arial MT"/>
                <a:cs typeface="Arial MT"/>
              </a:rPr>
              <a:t> </a:t>
            </a:r>
            <a:r>
              <a:rPr sz="2000" spc="-15" dirty="0">
                <a:latin typeface="Arial MT"/>
                <a:cs typeface="Arial MT"/>
              </a:rPr>
              <a:t>system </a:t>
            </a:r>
            <a:r>
              <a:rPr sz="2000" spc="-540" dirty="0">
                <a:latin typeface="Arial MT"/>
                <a:cs typeface="Arial MT"/>
              </a:rPr>
              <a:t> </a:t>
            </a:r>
            <a:r>
              <a:rPr sz="2000" spc="-10" dirty="0">
                <a:latin typeface="Arial MT"/>
                <a:cs typeface="Arial MT"/>
              </a:rPr>
              <a:t>now</a:t>
            </a:r>
            <a:r>
              <a:rPr sz="2000" spc="15" dirty="0">
                <a:latin typeface="Arial MT"/>
                <a:cs typeface="Arial MT"/>
              </a:rPr>
              <a:t> </a:t>
            </a:r>
            <a:r>
              <a:rPr sz="2000" spc="-10" dirty="0">
                <a:latin typeface="Arial MT"/>
                <a:cs typeface="Arial MT"/>
              </a:rPr>
              <a:t>in</a:t>
            </a:r>
            <a:r>
              <a:rPr sz="2000" spc="5" dirty="0">
                <a:latin typeface="Arial MT"/>
                <a:cs typeface="Arial MT"/>
              </a:rPr>
              <a:t> </a:t>
            </a:r>
            <a:r>
              <a:rPr sz="2000" spc="-10" dirty="0">
                <a:latin typeface="Arial MT"/>
                <a:cs typeface="Arial MT"/>
              </a:rPr>
              <a:t>place.</a:t>
            </a:r>
            <a:endParaRPr sz="2000">
              <a:latin typeface="Arial MT"/>
              <a:cs typeface="Arial MT"/>
            </a:endParaRPr>
          </a:p>
        </p:txBody>
      </p:sp>
      <p:sp>
        <p:nvSpPr>
          <p:cNvPr id="16" name="object 16"/>
          <p:cNvSpPr/>
          <p:nvPr/>
        </p:nvSpPr>
        <p:spPr>
          <a:xfrm>
            <a:off x="7187945" y="4568952"/>
            <a:ext cx="114300" cy="576580"/>
          </a:xfrm>
          <a:custGeom>
            <a:avLst/>
            <a:gdLst/>
            <a:ahLst/>
            <a:cxnLst/>
            <a:rect l="l" t="t" r="r" b="b"/>
            <a:pathLst>
              <a:path w="114300" h="576579">
                <a:moveTo>
                  <a:pt x="0" y="576326"/>
                </a:moveTo>
                <a:lnTo>
                  <a:pt x="114300" y="576326"/>
                </a:lnTo>
                <a:lnTo>
                  <a:pt x="114300" y="0"/>
                </a:lnTo>
                <a:lnTo>
                  <a:pt x="0" y="0"/>
                </a:lnTo>
                <a:lnTo>
                  <a:pt x="0" y="576326"/>
                </a:lnTo>
                <a:close/>
              </a:path>
            </a:pathLst>
          </a:custGeom>
          <a:solidFill>
            <a:srgbClr val="CD9146"/>
          </a:solidFill>
        </p:spPr>
        <p:txBody>
          <a:bodyPr wrap="square" lIns="0" tIns="0" rIns="0" bIns="0" rtlCol="0"/>
          <a:lstStyle/>
          <a:p>
            <a:endParaRPr/>
          </a:p>
        </p:txBody>
      </p:sp>
      <p:sp>
        <p:nvSpPr>
          <p:cNvPr id="17" name="object 17"/>
          <p:cNvSpPr/>
          <p:nvPr/>
        </p:nvSpPr>
        <p:spPr>
          <a:xfrm>
            <a:off x="7187945" y="6019800"/>
            <a:ext cx="114300" cy="576580"/>
          </a:xfrm>
          <a:custGeom>
            <a:avLst/>
            <a:gdLst/>
            <a:ahLst/>
            <a:cxnLst/>
            <a:rect l="l" t="t" r="r" b="b"/>
            <a:pathLst>
              <a:path w="114300" h="576579">
                <a:moveTo>
                  <a:pt x="0" y="576262"/>
                </a:moveTo>
                <a:lnTo>
                  <a:pt x="114300" y="576262"/>
                </a:lnTo>
                <a:lnTo>
                  <a:pt x="114300" y="0"/>
                </a:lnTo>
                <a:lnTo>
                  <a:pt x="0" y="0"/>
                </a:lnTo>
                <a:lnTo>
                  <a:pt x="0" y="576262"/>
                </a:lnTo>
                <a:close/>
              </a:path>
            </a:pathLst>
          </a:custGeom>
          <a:solidFill>
            <a:srgbClr val="CD9146"/>
          </a:solidFill>
        </p:spPr>
        <p:txBody>
          <a:bodyPr wrap="square" lIns="0" tIns="0" rIns="0" bIns="0" rtlCol="0"/>
          <a:lstStyle/>
          <a:p>
            <a:endParaRPr/>
          </a:p>
        </p:txBody>
      </p:sp>
      <p:sp>
        <p:nvSpPr>
          <p:cNvPr id="18" name="object 18"/>
          <p:cNvSpPr/>
          <p:nvPr/>
        </p:nvSpPr>
        <p:spPr>
          <a:xfrm>
            <a:off x="7187945" y="5309615"/>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CD9146"/>
          </a:solidFill>
        </p:spPr>
        <p:txBody>
          <a:bodyPr wrap="square" lIns="0" tIns="0" rIns="0" bIns="0" rtlCol="0"/>
          <a:lstStyle/>
          <a:p>
            <a:endParaRPr/>
          </a:p>
        </p:txBody>
      </p:sp>
      <p:sp>
        <p:nvSpPr>
          <p:cNvPr id="19" name="object 19"/>
          <p:cNvSpPr/>
          <p:nvPr/>
        </p:nvSpPr>
        <p:spPr>
          <a:xfrm>
            <a:off x="3908297" y="2109216"/>
            <a:ext cx="114300" cy="2651760"/>
          </a:xfrm>
          <a:custGeom>
            <a:avLst/>
            <a:gdLst/>
            <a:ahLst/>
            <a:cxnLst/>
            <a:rect l="l" t="t" r="r" b="b"/>
            <a:pathLst>
              <a:path w="114300" h="2651760">
                <a:moveTo>
                  <a:pt x="0" y="2651760"/>
                </a:moveTo>
                <a:lnTo>
                  <a:pt x="114300" y="2651760"/>
                </a:lnTo>
                <a:lnTo>
                  <a:pt x="114300" y="0"/>
                </a:lnTo>
                <a:lnTo>
                  <a:pt x="0" y="0"/>
                </a:lnTo>
                <a:lnTo>
                  <a:pt x="0" y="2651760"/>
                </a:lnTo>
                <a:close/>
              </a:path>
            </a:pathLst>
          </a:custGeom>
          <a:solidFill>
            <a:srgbClr val="CD9146"/>
          </a:solidFill>
        </p:spPr>
        <p:txBody>
          <a:bodyPr wrap="square" lIns="0" tIns="0" rIns="0" bIns="0" rtlCol="0"/>
          <a:lstStyle/>
          <a:p>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34</a:t>
            </a:fld>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480771" y="3571113"/>
            <a:ext cx="180467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Identify</a:t>
            </a:r>
            <a:r>
              <a:rPr sz="1800" spc="-60" dirty="0">
                <a:latin typeface="Arial MT"/>
                <a:cs typeface="Arial MT"/>
              </a:rPr>
              <a:t> </a:t>
            </a:r>
            <a:r>
              <a:rPr sz="1800" spc="5" dirty="0">
                <a:latin typeface="Arial MT"/>
                <a:cs typeface="Arial MT"/>
              </a:rPr>
              <a:t>issues</a:t>
            </a:r>
            <a:r>
              <a:rPr sz="1800" spc="-85" dirty="0">
                <a:latin typeface="Arial MT"/>
                <a:cs typeface="Arial MT"/>
              </a:rPr>
              <a:t> </a:t>
            </a:r>
            <a:r>
              <a:rPr sz="1800" dirty="0">
                <a:latin typeface="Arial MT"/>
                <a:cs typeface="Arial MT"/>
              </a:rPr>
              <a:t>for </a:t>
            </a:r>
            <a:r>
              <a:rPr sz="1800" spc="-484" dirty="0">
                <a:latin typeface="Arial MT"/>
                <a:cs typeface="Arial MT"/>
              </a:rPr>
              <a:t> </a:t>
            </a:r>
            <a:r>
              <a:rPr sz="1800" dirty="0">
                <a:latin typeface="Arial MT"/>
                <a:cs typeface="Arial MT"/>
              </a:rPr>
              <a:t>consideration</a:t>
            </a:r>
            <a:endParaRPr sz="1800">
              <a:latin typeface="Arial MT"/>
              <a:cs typeface="Arial MT"/>
            </a:endParaRPr>
          </a:p>
        </p:txBody>
      </p:sp>
      <p:sp>
        <p:nvSpPr>
          <p:cNvPr id="5" name="object 5"/>
          <p:cNvSpPr txBox="1"/>
          <p:nvPr/>
        </p:nvSpPr>
        <p:spPr>
          <a:xfrm>
            <a:off x="712723" y="4123182"/>
            <a:ext cx="1859914" cy="1903730"/>
          </a:xfrm>
          <a:prstGeom prst="rect">
            <a:avLst/>
          </a:prstGeom>
        </p:spPr>
        <p:txBody>
          <a:bodyPr vert="horz" wrap="square" lIns="0" tIns="10160" rIns="0" bIns="0" rtlCol="0">
            <a:spAutoFit/>
          </a:bodyPr>
          <a:lstStyle/>
          <a:p>
            <a:pPr marL="12700" marR="5080" algn="just">
              <a:lnSpc>
                <a:spcPct val="146300"/>
              </a:lnSpc>
              <a:spcBef>
                <a:spcPts val="80"/>
              </a:spcBef>
            </a:pPr>
            <a:r>
              <a:rPr sz="1800" spc="-5" dirty="0">
                <a:latin typeface="Arial MT"/>
                <a:cs typeface="Arial MT"/>
              </a:rPr>
              <a:t>New </a:t>
            </a:r>
            <a:r>
              <a:rPr sz="1800" dirty="0">
                <a:latin typeface="Arial MT"/>
                <a:cs typeface="Arial MT"/>
              </a:rPr>
              <a:t>technologies </a:t>
            </a:r>
            <a:r>
              <a:rPr sz="1800" spc="-490" dirty="0">
                <a:latin typeface="Arial MT"/>
                <a:cs typeface="Arial MT"/>
              </a:rPr>
              <a:t> </a:t>
            </a:r>
            <a:r>
              <a:rPr sz="1800" spc="5" dirty="0">
                <a:latin typeface="Arial MT"/>
                <a:cs typeface="Arial MT"/>
              </a:rPr>
              <a:t>Lessons</a:t>
            </a:r>
            <a:r>
              <a:rPr sz="1800" spc="-114" dirty="0">
                <a:latin typeface="Arial MT"/>
                <a:cs typeface="Arial MT"/>
              </a:rPr>
              <a:t> </a:t>
            </a:r>
            <a:r>
              <a:rPr sz="1800" dirty="0">
                <a:latin typeface="Arial MT"/>
                <a:cs typeface="Arial MT"/>
              </a:rPr>
              <a:t>identified </a:t>
            </a:r>
            <a:r>
              <a:rPr sz="1800" spc="-484" dirty="0">
                <a:latin typeface="Arial MT"/>
                <a:cs typeface="Arial MT"/>
              </a:rPr>
              <a:t> </a:t>
            </a:r>
            <a:r>
              <a:rPr sz="1800" dirty="0">
                <a:latin typeface="Arial MT"/>
                <a:cs typeface="Arial MT"/>
              </a:rPr>
              <a:t>Research</a:t>
            </a:r>
            <a:r>
              <a:rPr sz="1800" spc="-80" dirty="0">
                <a:latin typeface="Arial MT"/>
                <a:cs typeface="Arial MT"/>
              </a:rPr>
              <a:t> </a:t>
            </a:r>
            <a:r>
              <a:rPr sz="1800" dirty="0">
                <a:latin typeface="Arial MT"/>
                <a:cs typeface="Arial MT"/>
              </a:rPr>
              <a:t>findings </a:t>
            </a:r>
            <a:r>
              <a:rPr sz="1800" spc="-484" dirty="0">
                <a:latin typeface="Arial MT"/>
                <a:cs typeface="Arial MT"/>
              </a:rPr>
              <a:t> </a:t>
            </a:r>
            <a:r>
              <a:rPr sz="1800" dirty="0">
                <a:latin typeface="Arial MT"/>
                <a:cs typeface="Arial MT"/>
              </a:rPr>
              <a:t>Routine</a:t>
            </a:r>
            <a:r>
              <a:rPr sz="1800" spc="-75" dirty="0">
                <a:latin typeface="Arial MT"/>
                <a:cs typeface="Arial MT"/>
              </a:rPr>
              <a:t> </a:t>
            </a:r>
            <a:r>
              <a:rPr sz="1800" dirty="0">
                <a:latin typeface="Arial MT"/>
                <a:cs typeface="Arial MT"/>
              </a:rPr>
              <a:t>guideline</a:t>
            </a:r>
            <a:endParaRPr sz="1800">
              <a:latin typeface="Arial MT"/>
              <a:cs typeface="Arial MT"/>
            </a:endParaRPr>
          </a:p>
          <a:p>
            <a:pPr marL="12700">
              <a:lnSpc>
                <a:spcPct val="100000"/>
              </a:lnSpc>
              <a:spcBef>
                <a:spcPts val="5"/>
              </a:spcBef>
            </a:pPr>
            <a:r>
              <a:rPr sz="1800" spc="-5" dirty="0">
                <a:latin typeface="Arial MT"/>
                <a:cs typeface="Arial MT"/>
              </a:rPr>
              <a:t>reviews</a:t>
            </a:r>
            <a:endParaRPr sz="1800">
              <a:latin typeface="Arial MT"/>
              <a:cs typeface="Arial MT"/>
            </a:endParaRPr>
          </a:p>
        </p:txBody>
      </p:sp>
      <p:sp>
        <p:nvSpPr>
          <p:cNvPr id="6" name="object 6"/>
          <p:cNvSpPr txBox="1"/>
          <p:nvPr/>
        </p:nvSpPr>
        <p:spPr>
          <a:xfrm>
            <a:off x="3094735" y="717880"/>
            <a:ext cx="6006465" cy="1068705"/>
          </a:xfrm>
          <a:prstGeom prst="rect">
            <a:avLst/>
          </a:prstGeom>
        </p:spPr>
        <p:txBody>
          <a:bodyPr vert="horz" wrap="square" lIns="0" tIns="74930" rIns="0" bIns="0" rtlCol="0">
            <a:spAutoFit/>
          </a:bodyPr>
          <a:lstStyle/>
          <a:p>
            <a:pPr marL="1183005" marR="5080" indent="-1170940">
              <a:lnSpc>
                <a:spcPts val="3890"/>
              </a:lnSpc>
              <a:spcBef>
                <a:spcPts val="590"/>
              </a:spcBef>
            </a:pPr>
            <a:r>
              <a:rPr sz="3600" b="1" spc="-5" dirty="0">
                <a:solidFill>
                  <a:srgbClr val="BB8542"/>
                </a:solidFill>
                <a:latin typeface="Arial"/>
                <a:cs typeface="Arial"/>
              </a:rPr>
              <a:t>TCCC</a:t>
            </a:r>
            <a:r>
              <a:rPr sz="3600" b="1" spc="-40" dirty="0">
                <a:solidFill>
                  <a:srgbClr val="BB8542"/>
                </a:solidFill>
                <a:latin typeface="Arial"/>
                <a:cs typeface="Arial"/>
              </a:rPr>
              <a:t> </a:t>
            </a:r>
            <a:r>
              <a:rPr sz="3600" b="1" dirty="0">
                <a:solidFill>
                  <a:srgbClr val="BB8542"/>
                </a:solidFill>
                <a:latin typeface="Arial"/>
                <a:cs typeface="Arial"/>
              </a:rPr>
              <a:t>GUIDELINE</a:t>
            </a:r>
            <a:r>
              <a:rPr sz="3600" b="1" spc="-45" dirty="0">
                <a:solidFill>
                  <a:srgbClr val="BB8542"/>
                </a:solidFill>
                <a:latin typeface="Arial"/>
                <a:cs typeface="Arial"/>
              </a:rPr>
              <a:t> </a:t>
            </a:r>
            <a:r>
              <a:rPr sz="3600" b="1" spc="-20" dirty="0">
                <a:solidFill>
                  <a:srgbClr val="BB8542"/>
                </a:solidFill>
                <a:latin typeface="Arial"/>
                <a:cs typeface="Arial"/>
              </a:rPr>
              <a:t>CHANGE </a:t>
            </a:r>
            <a:r>
              <a:rPr sz="3600" b="1" spc="-985" dirty="0">
                <a:solidFill>
                  <a:srgbClr val="BB8542"/>
                </a:solidFill>
                <a:latin typeface="Arial"/>
                <a:cs typeface="Arial"/>
              </a:rPr>
              <a:t> </a:t>
            </a:r>
            <a:r>
              <a:rPr sz="3600" b="1" dirty="0">
                <a:latin typeface="Arial"/>
                <a:cs typeface="Arial"/>
              </a:rPr>
              <a:t>METHODOLOGY</a:t>
            </a:r>
            <a:endParaRPr sz="3600">
              <a:latin typeface="Arial"/>
              <a:cs typeface="Arial"/>
            </a:endParaRPr>
          </a:p>
        </p:txBody>
      </p:sp>
      <p:sp>
        <p:nvSpPr>
          <p:cNvPr id="7" name="object 7"/>
          <p:cNvSpPr txBox="1"/>
          <p:nvPr/>
        </p:nvSpPr>
        <p:spPr>
          <a:xfrm>
            <a:off x="3222117" y="3571113"/>
            <a:ext cx="2590165"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Initial</a:t>
            </a:r>
            <a:r>
              <a:rPr sz="1800" spc="-55" dirty="0">
                <a:latin typeface="Arial MT"/>
                <a:cs typeface="Arial MT"/>
              </a:rPr>
              <a:t> </a:t>
            </a:r>
            <a:r>
              <a:rPr sz="1800" spc="-5" dirty="0">
                <a:latin typeface="Arial MT"/>
                <a:cs typeface="Arial MT"/>
              </a:rPr>
              <a:t>review</a:t>
            </a:r>
            <a:r>
              <a:rPr sz="1800" spc="-45" dirty="0">
                <a:latin typeface="Arial MT"/>
                <a:cs typeface="Arial MT"/>
              </a:rPr>
              <a:t> </a:t>
            </a:r>
            <a:r>
              <a:rPr sz="1800" dirty="0">
                <a:latin typeface="Arial MT"/>
                <a:cs typeface="Arial MT"/>
              </a:rPr>
              <a:t>by</a:t>
            </a:r>
            <a:r>
              <a:rPr sz="1800" spc="-5" dirty="0">
                <a:latin typeface="Arial MT"/>
                <a:cs typeface="Arial MT"/>
              </a:rPr>
              <a:t> </a:t>
            </a:r>
            <a:r>
              <a:rPr sz="1800" b="1" dirty="0">
                <a:latin typeface="Arial"/>
                <a:cs typeface="Arial"/>
              </a:rPr>
              <a:t>CoTCCC</a:t>
            </a:r>
            <a:endParaRPr sz="1800">
              <a:latin typeface="Arial"/>
              <a:cs typeface="Arial"/>
            </a:endParaRPr>
          </a:p>
          <a:p>
            <a:pPr marL="12700">
              <a:lnSpc>
                <a:spcPct val="100000"/>
              </a:lnSpc>
            </a:pPr>
            <a:r>
              <a:rPr sz="1800" dirty="0">
                <a:latin typeface="Arial MT"/>
                <a:cs typeface="Arial MT"/>
              </a:rPr>
              <a:t>Subject</a:t>
            </a:r>
            <a:r>
              <a:rPr sz="1800" spc="-60" dirty="0">
                <a:latin typeface="Arial MT"/>
                <a:cs typeface="Arial MT"/>
              </a:rPr>
              <a:t> </a:t>
            </a:r>
            <a:r>
              <a:rPr sz="1800" spc="-5" dirty="0">
                <a:latin typeface="Arial MT"/>
                <a:cs typeface="Arial MT"/>
              </a:rPr>
              <a:t>Matter</a:t>
            </a:r>
            <a:r>
              <a:rPr sz="1800" spc="-10" dirty="0">
                <a:latin typeface="Arial MT"/>
                <a:cs typeface="Arial MT"/>
              </a:rPr>
              <a:t> </a:t>
            </a:r>
            <a:r>
              <a:rPr sz="1800" spc="-5" dirty="0">
                <a:latin typeface="Arial MT"/>
                <a:cs typeface="Arial MT"/>
              </a:rPr>
              <a:t>Expert(s)</a:t>
            </a:r>
            <a:endParaRPr sz="1800">
              <a:latin typeface="Arial MT"/>
              <a:cs typeface="Arial MT"/>
            </a:endParaRPr>
          </a:p>
        </p:txBody>
      </p:sp>
      <p:sp>
        <p:nvSpPr>
          <p:cNvPr id="8" name="object 8"/>
          <p:cNvSpPr txBox="1"/>
          <p:nvPr/>
        </p:nvSpPr>
        <p:spPr>
          <a:xfrm>
            <a:off x="3453765" y="4123182"/>
            <a:ext cx="1994535" cy="1775460"/>
          </a:xfrm>
          <a:prstGeom prst="rect">
            <a:avLst/>
          </a:prstGeom>
        </p:spPr>
        <p:txBody>
          <a:bodyPr vert="horz" wrap="square" lIns="0" tIns="137795" rIns="0" bIns="0" rtlCol="0">
            <a:spAutoFit/>
          </a:bodyPr>
          <a:lstStyle/>
          <a:p>
            <a:pPr marL="12700">
              <a:lnSpc>
                <a:spcPct val="100000"/>
              </a:lnSpc>
              <a:spcBef>
                <a:spcPts val="1085"/>
              </a:spcBef>
            </a:pPr>
            <a:r>
              <a:rPr sz="1800" dirty="0">
                <a:latin typeface="Arial MT"/>
                <a:cs typeface="Arial MT"/>
              </a:rPr>
              <a:t>Consider</a:t>
            </a:r>
            <a:r>
              <a:rPr sz="1800" spc="-70" dirty="0">
                <a:latin typeface="Arial MT"/>
                <a:cs typeface="Arial MT"/>
              </a:rPr>
              <a:t> </a:t>
            </a:r>
            <a:r>
              <a:rPr sz="1800" dirty="0">
                <a:latin typeface="Arial MT"/>
                <a:cs typeface="Arial MT"/>
              </a:rPr>
              <a:t>further</a:t>
            </a:r>
            <a:endParaRPr sz="1800">
              <a:latin typeface="Arial MT"/>
              <a:cs typeface="Arial MT"/>
            </a:endParaRPr>
          </a:p>
          <a:p>
            <a:pPr marL="12700" marR="689610">
              <a:lnSpc>
                <a:spcPct val="100000"/>
              </a:lnSpc>
              <a:spcBef>
                <a:spcPts val="980"/>
              </a:spcBef>
            </a:pPr>
            <a:r>
              <a:rPr sz="1800" dirty="0">
                <a:latin typeface="Arial MT"/>
                <a:cs typeface="Arial MT"/>
              </a:rPr>
              <a:t>Collect</a:t>
            </a:r>
            <a:r>
              <a:rPr sz="1800" spc="-100" dirty="0">
                <a:latin typeface="Arial MT"/>
                <a:cs typeface="Arial MT"/>
              </a:rPr>
              <a:t> </a:t>
            </a:r>
            <a:r>
              <a:rPr sz="1800" dirty="0">
                <a:latin typeface="Arial MT"/>
                <a:cs typeface="Arial MT"/>
              </a:rPr>
              <a:t>more </a:t>
            </a:r>
            <a:r>
              <a:rPr sz="1800" spc="-484" dirty="0">
                <a:latin typeface="Arial MT"/>
                <a:cs typeface="Arial MT"/>
              </a:rPr>
              <a:t> </a:t>
            </a:r>
            <a:r>
              <a:rPr sz="1800" dirty="0">
                <a:latin typeface="Arial MT"/>
                <a:cs typeface="Arial MT"/>
              </a:rPr>
              <a:t>information</a:t>
            </a:r>
            <a:endParaRPr sz="1800">
              <a:latin typeface="Arial MT"/>
              <a:cs typeface="Arial MT"/>
            </a:endParaRPr>
          </a:p>
          <a:p>
            <a:pPr marL="12700">
              <a:lnSpc>
                <a:spcPct val="100000"/>
              </a:lnSpc>
              <a:spcBef>
                <a:spcPts val="1010"/>
              </a:spcBef>
            </a:pPr>
            <a:r>
              <a:rPr sz="1800" dirty="0">
                <a:latin typeface="Arial MT"/>
                <a:cs typeface="Arial MT"/>
              </a:rPr>
              <a:t>Hold</a:t>
            </a:r>
            <a:r>
              <a:rPr sz="1800" spc="-35" dirty="0">
                <a:latin typeface="Arial MT"/>
                <a:cs typeface="Arial MT"/>
              </a:rPr>
              <a:t> </a:t>
            </a:r>
            <a:r>
              <a:rPr sz="1800" dirty="0">
                <a:latin typeface="Arial MT"/>
                <a:cs typeface="Arial MT"/>
              </a:rPr>
              <a:t>off</a:t>
            </a:r>
            <a:r>
              <a:rPr sz="1800" spc="-30" dirty="0">
                <a:latin typeface="Arial MT"/>
                <a:cs typeface="Arial MT"/>
              </a:rPr>
              <a:t> </a:t>
            </a:r>
            <a:r>
              <a:rPr sz="1800" dirty="0">
                <a:latin typeface="Arial MT"/>
                <a:cs typeface="Arial MT"/>
              </a:rPr>
              <a:t>on</a:t>
            </a:r>
            <a:r>
              <a:rPr sz="1800" spc="-35" dirty="0">
                <a:latin typeface="Arial MT"/>
                <a:cs typeface="Arial MT"/>
              </a:rPr>
              <a:t> </a:t>
            </a:r>
            <a:r>
              <a:rPr sz="1800" dirty="0">
                <a:latin typeface="Arial MT"/>
                <a:cs typeface="Arial MT"/>
              </a:rPr>
              <a:t>moving</a:t>
            </a:r>
            <a:endParaRPr sz="1800">
              <a:latin typeface="Arial MT"/>
              <a:cs typeface="Arial MT"/>
            </a:endParaRPr>
          </a:p>
          <a:p>
            <a:pPr marL="12700">
              <a:lnSpc>
                <a:spcPct val="100000"/>
              </a:lnSpc>
            </a:pPr>
            <a:r>
              <a:rPr sz="1800" spc="-5" dirty="0">
                <a:latin typeface="Arial MT"/>
                <a:cs typeface="Arial MT"/>
              </a:rPr>
              <a:t>forward</a:t>
            </a:r>
            <a:r>
              <a:rPr sz="1800" spc="-20" dirty="0">
                <a:latin typeface="Arial MT"/>
                <a:cs typeface="Arial MT"/>
              </a:rPr>
              <a:t> </a:t>
            </a:r>
            <a:r>
              <a:rPr sz="1800" dirty="0">
                <a:latin typeface="Arial MT"/>
                <a:cs typeface="Arial MT"/>
              </a:rPr>
              <a:t>for</a:t>
            </a:r>
            <a:r>
              <a:rPr sz="1800" spc="-45" dirty="0">
                <a:latin typeface="Arial MT"/>
                <a:cs typeface="Arial MT"/>
              </a:rPr>
              <a:t> </a:t>
            </a:r>
            <a:r>
              <a:rPr sz="1800" dirty="0">
                <a:latin typeface="Arial MT"/>
                <a:cs typeface="Arial MT"/>
              </a:rPr>
              <a:t>the</a:t>
            </a:r>
            <a:r>
              <a:rPr sz="1800" spc="-35" dirty="0">
                <a:latin typeface="Arial MT"/>
                <a:cs typeface="Arial MT"/>
              </a:rPr>
              <a:t> </a:t>
            </a:r>
            <a:r>
              <a:rPr sz="1800" dirty="0">
                <a:latin typeface="Arial MT"/>
                <a:cs typeface="Arial MT"/>
              </a:rPr>
              <a:t>time</a:t>
            </a:r>
            <a:endParaRPr sz="1800">
              <a:latin typeface="Arial MT"/>
              <a:cs typeface="Arial MT"/>
            </a:endParaRPr>
          </a:p>
        </p:txBody>
      </p:sp>
      <p:sp>
        <p:nvSpPr>
          <p:cNvPr id="9" name="object 9"/>
          <p:cNvSpPr txBox="1"/>
          <p:nvPr/>
        </p:nvSpPr>
        <p:spPr>
          <a:xfrm>
            <a:off x="6169533" y="3571113"/>
            <a:ext cx="2670175"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CoTCCC</a:t>
            </a:r>
            <a:r>
              <a:rPr sz="1800" dirty="0">
                <a:latin typeface="Arial MT"/>
                <a:cs typeface="Arial MT"/>
              </a:rPr>
              <a:t>-appointed</a:t>
            </a:r>
            <a:r>
              <a:rPr sz="1800" spc="-114" dirty="0">
                <a:latin typeface="Arial MT"/>
                <a:cs typeface="Arial MT"/>
              </a:rPr>
              <a:t> </a:t>
            </a:r>
            <a:r>
              <a:rPr sz="1800" dirty="0">
                <a:latin typeface="Arial MT"/>
                <a:cs typeface="Arial MT"/>
              </a:rPr>
              <a:t>panel </a:t>
            </a:r>
            <a:r>
              <a:rPr sz="1800" spc="-484" dirty="0">
                <a:latin typeface="Arial MT"/>
                <a:cs typeface="Arial MT"/>
              </a:rPr>
              <a:t> </a:t>
            </a:r>
            <a:r>
              <a:rPr sz="1800" dirty="0">
                <a:latin typeface="Arial MT"/>
                <a:cs typeface="Arial MT"/>
              </a:rPr>
              <a:t>research</a:t>
            </a:r>
            <a:r>
              <a:rPr sz="1800" spc="-45" dirty="0">
                <a:latin typeface="Arial MT"/>
                <a:cs typeface="Arial MT"/>
              </a:rPr>
              <a:t> </a:t>
            </a:r>
            <a:r>
              <a:rPr sz="1800" dirty="0">
                <a:latin typeface="Arial MT"/>
                <a:cs typeface="Arial MT"/>
              </a:rPr>
              <a:t>and</a:t>
            </a:r>
            <a:r>
              <a:rPr sz="1800" spc="-40" dirty="0">
                <a:latin typeface="Arial MT"/>
                <a:cs typeface="Arial MT"/>
              </a:rPr>
              <a:t> </a:t>
            </a:r>
            <a:r>
              <a:rPr sz="1800" spc="-5" dirty="0">
                <a:latin typeface="Arial MT"/>
                <a:cs typeface="Arial MT"/>
              </a:rPr>
              <a:t>review</a:t>
            </a:r>
            <a:endParaRPr sz="1800">
              <a:latin typeface="Arial MT"/>
              <a:cs typeface="Arial MT"/>
            </a:endParaRPr>
          </a:p>
        </p:txBody>
      </p:sp>
      <p:sp>
        <p:nvSpPr>
          <p:cNvPr id="10" name="object 10"/>
          <p:cNvSpPr txBox="1"/>
          <p:nvPr/>
        </p:nvSpPr>
        <p:spPr>
          <a:xfrm>
            <a:off x="6401180" y="4123182"/>
            <a:ext cx="2376170" cy="1775460"/>
          </a:xfrm>
          <a:prstGeom prst="rect">
            <a:avLst/>
          </a:prstGeom>
        </p:spPr>
        <p:txBody>
          <a:bodyPr vert="horz" wrap="square" lIns="0" tIns="137795" rIns="0" bIns="0" rtlCol="0">
            <a:spAutoFit/>
          </a:bodyPr>
          <a:lstStyle/>
          <a:p>
            <a:pPr marL="12700">
              <a:lnSpc>
                <a:spcPct val="100000"/>
              </a:lnSpc>
              <a:spcBef>
                <a:spcPts val="1085"/>
              </a:spcBef>
            </a:pPr>
            <a:r>
              <a:rPr sz="1800" dirty="0">
                <a:latin typeface="Arial MT"/>
                <a:cs typeface="Arial MT"/>
              </a:rPr>
              <a:t>Literature</a:t>
            </a:r>
            <a:r>
              <a:rPr sz="1800" spc="-75" dirty="0">
                <a:latin typeface="Arial MT"/>
                <a:cs typeface="Arial MT"/>
              </a:rPr>
              <a:t> </a:t>
            </a:r>
            <a:r>
              <a:rPr sz="1800" spc="-5" dirty="0">
                <a:latin typeface="Arial MT"/>
                <a:cs typeface="Arial MT"/>
              </a:rPr>
              <a:t>reviews</a:t>
            </a:r>
            <a:endParaRPr sz="1800">
              <a:latin typeface="Arial MT"/>
              <a:cs typeface="Arial MT"/>
            </a:endParaRPr>
          </a:p>
          <a:p>
            <a:pPr marL="12700" marR="432434">
              <a:lnSpc>
                <a:spcPct val="100000"/>
              </a:lnSpc>
              <a:spcBef>
                <a:spcPts val="980"/>
              </a:spcBef>
            </a:pPr>
            <a:r>
              <a:rPr sz="1800" dirty="0">
                <a:latin typeface="Arial MT"/>
                <a:cs typeface="Arial MT"/>
              </a:rPr>
              <a:t>Focused</a:t>
            </a:r>
            <a:r>
              <a:rPr sz="1800" spc="-90" dirty="0">
                <a:latin typeface="Arial MT"/>
                <a:cs typeface="Arial MT"/>
              </a:rPr>
              <a:t> </a:t>
            </a:r>
            <a:r>
              <a:rPr sz="1800" dirty="0">
                <a:latin typeface="Arial MT"/>
                <a:cs typeface="Arial MT"/>
              </a:rPr>
              <a:t>additional </a:t>
            </a:r>
            <a:r>
              <a:rPr sz="1800" spc="-484" dirty="0">
                <a:latin typeface="Arial MT"/>
                <a:cs typeface="Arial MT"/>
              </a:rPr>
              <a:t> </a:t>
            </a:r>
            <a:r>
              <a:rPr sz="1800" dirty="0">
                <a:latin typeface="Arial MT"/>
                <a:cs typeface="Arial MT"/>
              </a:rPr>
              <a:t>research</a:t>
            </a:r>
            <a:endParaRPr sz="1800">
              <a:latin typeface="Arial MT"/>
              <a:cs typeface="Arial MT"/>
            </a:endParaRPr>
          </a:p>
          <a:p>
            <a:pPr marL="12700">
              <a:lnSpc>
                <a:spcPct val="100000"/>
              </a:lnSpc>
              <a:spcBef>
                <a:spcPts val="1010"/>
              </a:spcBef>
            </a:pPr>
            <a:r>
              <a:rPr sz="1800" dirty="0">
                <a:latin typeface="Arial MT"/>
                <a:cs typeface="Arial MT"/>
              </a:rPr>
              <a:t>Coordination</a:t>
            </a:r>
            <a:r>
              <a:rPr sz="1800" spc="-80" dirty="0">
                <a:latin typeface="Arial MT"/>
                <a:cs typeface="Arial MT"/>
              </a:rPr>
              <a:t> </a:t>
            </a:r>
            <a:r>
              <a:rPr sz="1800" spc="-10" dirty="0">
                <a:latin typeface="Arial MT"/>
                <a:cs typeface="Arial MT"/>
              </a:rPr>
              <a:t>with </a:t>
            </a:r>
            <a:r>
              <a:rPr sz="1800" dirty="0">
                <a:latin typeface="Arial MT"/>
                <a:cs typeface="Arial MT"/>
              </a:rPr>
              <a:t>other</a:t>
            </a:r>
            <a:endParaRPr sz="1800">
              <a:latin typeface="Arial MT"/>
              <a:cs typeface="Arial MT"/>
            </a:endParaRPr>
          </a:p>
          <a:p>
            <a:pPr marL="12700">
              <a:lnSpc>
                <a:spcPct val="100000"/>
              </a:lnSpc>
            </a:pPr>
            <a:r>
              <a:rPr sz="1800" dirty="0">
                <a:latin typeface="Arial MT"/>
                <a:cs typeface="Arial MT"/>
              </a:rPr>
              <a:t>subject</a:t>
            </a:r>
            <a:r>
              <a:rPr sz="1800" spc="-90" dirty="0">
                <a:latin typeface="Arial MT"/>
                <a:cs typeface="Arial MT"/>
              </a:rPr>
              <a:t> </a:t>
            </a:r>
            <a:r>
              <a:rPr sz="1800" dirty="0">
                <a:latin typeface="Arial MT"/>
                <a:cs typeface="Arial MT"/>
              </a:rPr>
              <a:t>matter</a:t>
            </a:r>
            <a:r>
              <a:rPr sz="1800" spc="-45" dirty="0">
                <a:latin typeface="Arial MT"/>
                <a:cs typeface="Arial MT"/>
              </a:rPr>
              <a:t> </a:t>
            </a:r>
            <a:r>
              <a:rPr sz="1800" spc="-5" dirty="0">
                <a:latin typeface="Arial MT"/>
                <a:cs typeface="Arial MT"/>
              </a:rPr>
              <a:t>experts</a:t>
            </a:r>
            <a:endParaRPr sz="1800">
              <a:latin typeface="Arial MT"/>
              <a:cs typeface="Arial MT"/>
            </a:endParaRPr>
          </a:p>
        </p:txBody>
      </p:sp>
      <p:sp>
        <p:nvSpPr>
          <p:cNvPr id="11" name="object 11"/>
          <p:cNvSpPr txBox="1"/>
          <p:nvPr/>
        </p:nvSpPr>
        <p:spPr>
          <a:xfrm>
            <a:off x="9082785" y="3571113"/>
            <a:ext cx="2294255"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Findings</a:t>
            </a:r>
            <a:r>
              <a:rPr sz="1800" spc="-70" dirty="0">
                <a:latin typeface="Arial MT"/>
                <a:cs typeface="Arial MT"/>
              </a:rPr>
              <a:t> </a:t>
            </a:r>
            <a:r>
              <a:rPr sz="1800" dirty="0">
                <a:latin typeface="Arial MT"/>
                <a:cs typeface="Arial MT"/>
              </a:rPr>
              <a:t>presented</a:t>
            </a:r>
            <a:r>
              <a:rPr sz="1800" spc="-75" dirty="0">
                <a:latin typeface="Arial MT"/>
                <a:cs typeface="Arial MT"/>
              </a:rPr>
              <a:t> </a:t>
            </a:r>
            <a:r>
              <a:rPr sz="1800" dirty="0">
                <a:latin typeface="Arial MT"/>
                <a:cs typeface="Arial MT"/>
              </a:rPr>
              <a:t>to</a:t>
            </a:r>
            <a:endParaRPr sz="1800">
              <a:latin typeface="Arial MT"/>
              <a:cs typeface="Arial MT"/>
            </a:endParaRPr>
          </a:p>
          <a:p>
            <a:pPr marL="12700">
              <a:lnSpc>
                <a:spcPct val="100000"/>
              </a:lnSpc>
            </a:pPr>
            <a:r>
              <a:rPr sz="1800" b="1" spc="-5" dirty="0">
                <a:latin typeface="Arial"/>
                <a:cs typeface="Arial"/>
              </a:rPr>
              <a:t>CoTCCC</a:t>
            </a:r>
            <a:r>
              <a:rPr sz="1800" b="1" spc="-60" dirty="0">
                <a:latin typeface="Arial"/>
                <a:cs typeface="Arial"/>
              </a:rPr>
              <a:t> </a:t>
            </a:r>
            <a:r>
              <a:rPr sz="1800" spc="5" dirty="0">
                <a:latin typeface="Arial MT"/>
                <a:cs typeface="Arial MT"/>
              </a:rPr>
              <a:t>membership</a:t>
            </a:r>
            <a:endParaRPr sz="1800">
              <a:latin typeface="Arial MT"/>
              <a:cs typeface="Arial MT"/>
            </a:endParaRPr>
          </a:p>
        </p:txBody>
      </p:sp>
      <p:sp>
        <p:nvSpPr>
          <p:cNvPr id="12" name="object 12"/>
          <p:cNvSpPr txBox="1"/>
          <p:nvPr/>
        </p:nvSpPr>
        <p:spPr>
          <a:xfrm>
            <a:off x="9314433" y="4248150"/>
            <a:ext cx="1847214" cy="2199640"/>
          </a:xfrm>
          <a:prstGeom prst="rect">
            <a:avLst/>
          </a:prstGeom>
        </p:spPr>
        <p:txBody>
          <a:bodyPr vert="horz" wrap="square" lIns="0" tIns="12700" rIns="0" bIns="0" rtlCol="0">
            <a:spAutoFit/>
          </a:bodyPr>
          <a:lstStyle/>
          <a:p>
            <a:pPr marL="12700" marR="95250">
              <a:lnSpc>
                <a:spcPct val="100000"/>
              </a:lnSpc>
              <a:spcBef>
                <a:spcPts val="100"/>
              </a:spcBef>
            </a:pPr>
            <a:r>
              <a:rPr sz="1800" spc="-5" dirty="0">
                <a:latin typeface="Arial MT"/>
                <a:cs typeface="Arial MT"/>
              </a:rPr>
              <a:t>Materials</a:t>
            </a:r>
            <a:r>
              <a:rPr sz="1800" spc="-50" dirty="0">
                <a:latin typeface="Arial MT"/>
                <a:cs typeface="Arial MT"/>
              </a:rPr>
              <a:t> </a:t>
            </a:r>
            <a:r>
              <a:rPr sz="1800" dirty="0">
                <a:latin typeface="Arial MT"/>
                <a:cs typeface="Arial MT"/>
              </a:rPr>
              <a:t>studied </a:t>
            </a:r>
            <a:r>
              <a:rPr sz="1800" spc="-484" dirty="0">
                <a:latin typeface="Arial MT"/>
                <a:cs typeface="Arial MT"/>
              </a:rPr>
              <a:t> </a:t>
            </a:r>
            <a:r>
              <a:rPr sz="1800" dirty="0">
                <a:latin typeface="Arial MT"/>
                <a:cs typeface="Arial MT"/>
              </a:rPr>
              <a:t>in</a:t>
            </a:r>
            <a:r>
              <a:rPr sz="1800" spc="-25" dirty="0">
                <a:latin typeface="Arial MT"/>
                <a:cs typeface="Arial MT"/>
              </a:rPr>
              <a:t> </a:t>
            </a:r>
            <a:r>
              <a:rPr sz="1800" dirty="0">
                <a:latin typeface="Arial MT"/>
                <a:cs typeface="Arial MT"/>
              </a:rPr>
              <a:t>advance</a:t>
            </a:r>
            <a:endParaRPr sz="1800">
              <a:latin typeface="Arial MT"/>
              <a:cs typeface="Arial MT"/>
            </a:endParaRPr>
          </a:p>
          <a:p>
            <a:pPr marL="12700" marR="420370">
              <a:lnSpc>
                <a:spcPct val="100000"/>
              </a:lnSpc>
              <a:spcBef>
                <a:spcPts val="985"/>
              </a:spcBef>
            </a:pPr>
            <a:r>
              <a:rPr sz="1800" spc="-5" dirty="0">
                <a:latin typeface="Arial MT"/>
                <a:cs typeface="Arial MT"/>
              </a:rPr>
              <a:t>De</a:t>
            </a:r>
            <a:r>
              <a:rPr sz="1800" spc="5" dirty="0">
                <a:latin typeface="Arial MT"/>
                <a:cs typeface="Arial MT"/>
              </a:rPr>
              <a:t>l</a:t>
            </a:r>
            <a:r>
              <a:rPr sz="1800" dirty="0">
                <a:latin typeface="Arial MT"/>
                <a:cs typeface="Arial MT"/>
              </a:rPr>
              <a:t>ibe</a:t>
            </a:r>
            <a:r>
              <a:rPr sz="1800" spc="-5" dirty="0">
                <a:latin typeface="Arial MT"/>
                <a:cs typeface="Arial MT"/>
              </a:rPr>
              <a:t>r</a:t>
            </a:r>
            <a:r>
              <a:rPr sz="1800" dirty="0">
                <a:latin typeface="Arial MT"/>
                <a:cs typeface="Arial MT"/>
              </a:rPr>
              <a:t>at</a:t>
            </a:r>
            <a:r>
              <a:rPr sz="1800" spc="10" dirty="0">
                <a:latin typeface="Arial MT"/>
                <a:cs typeface="Arial MT"/>
              </a:rPr>
              <a:t>i</a:t>
            </a:r>
            <a:r>
              <a:rPr sz="1800" dirty="0">
                <a:latin typeface="Arial MT"/>
                <a:cs typeface="Arial MT"/>
              </a:rPr>
              <a:t>on</a:t>
            </a:r>
            <a:r>
              <a:rPr sz="1800" spc="10" dirty="0">
                <a:latin typeface="Arial MT"/>
                <a:cs typeface="Arial MT"/>
              </a:rPr>
              <a:t>s</a:t>
            </a:r>
            <a:r>
              <a:rPr sz="1800" dirty="0">
                <a:latin typeface="Arial MT"/>
                <a:cs typeface="Arial MT"/>
              </a:rPr>
              <a:t>/  discussions</a:t>
            </a:r>
            <a:endParaRPr sz="1800">
              <a:latin typeface="Arial MT"/>
              <a:cs typeface="Arial MT"/>
            </a:endParaRPr>
          </a:p>
          <a:p>
            <a:pPr marL="12700" marR="5080">
              <a:lnSpc>
                <a:spcPct val="100000"/>
              </a:lnSpc>
              <a:spcBef>
                <a:spcPts val="1005"/>
              </a:spcBef>
            </a:pPr>
            <a:r>
              <a:rPr sz="1800" dirty="0">
                <a:latin typeface="Arial MT"/>
                <a:cs typeface="Arial MT"/>
              </a:rPr>
              <a:t>Vote on need to </a:t>
            </a:r>
            <a:r>
              <a:rPr sz="1800" spc="5" dirty="0">
                <a:latin typeface="Arial MT"/>
                <a:cs typeface="Arial MT"/>
              </a:rPr>
              <a:t> </a:t>
            </a:r>
            <a:r>
              <a:rPr sz="1800" dirty="0">
                <a:latin typeface="Arial MT"/>
                <a:cs typeface="Arial MT"/>
              </a:rPr>
              <a:t>change and final </a:t>
            </a:r>
            <a:r>
              <a:rPr sz="1800" spc="5" dirty="0">
                <a:latin typeface="Arial MT"/>
                <a:cs typeface="Arial MT"/>
              </a:rPr>
              <a:t> </a:t>
            </a:r>
            <a:r>
              <a:rPr sz="1800" spc="-5" dirty="0">
                <a:latin typeface="Arial MT"/>
                <a:cs typeface="Arial MT"/>
              </a:rPr>
              <a:t>recommendations</a:t>
            </a:r>
            <a:endParaRPr sz="1800">
              <a:latin typeface="Arial MT"/>
              <a:cs typeface="Arial MT"/>
            </a:endParaRPr>
          </a:p>
        </p:txBody>
      </p:sp>
      <p:sp>
        <p:nvSpPr>
          <p:cNvPr id="13" name="object 13"/>
          <p:cNvSpPr/>
          <p:nvPr/>
        </p:nvSpPr>
        <p:spPr>
          <a:xfrm>
            <a:off x="500633" y="4239767"/>
            <a:ext cx="114300" cy="307975"/>
          </a:xfrm>
          <a:custGeom>
            <a:avLst/>
            <a:gdLst/>
            <a:ahLst/>
            <a:cxnLst/>
            <a:rect l="l" t="t" r="r" b="b"/>
            <a:pathLst>
              <a:path w="114300" h="307975">
                <a:moveTo>
                  <a:pt x="0" y="307593"/>
                </a:moveTo>
                <a:lnTo>
                  <a:pt x="114300" y="307593"/>
                </a:lnTo>
                <a:lnTo>
                  <a:pt x="114300" y="0"/>
                </a:lnTo>
                <a:lnTo>
                  <a:pt x="0" y="0"/>
                </a:lnTo>
                <a:lnTo>
                  <a:pt x="0" y="307593"/>
                </a:lnTo>
                <a:close/>
              </a:path>
            </a:pathLst>
          </a:custGeom>
          <a:solidFill>
            <a:srgbClr val="CD9146"/>
          </a:solidFill>
        </p:spPr>
        <p:txBody>
          <a:bodyPr wrap="square" lIns="0" tIns="0" rIns="0" bIns="0" rtlCol="0"/>
          <a:lstStyle/>
          <a:p>
            <a:endParaRPr/>
          </a:p>
        </p:txBody>
      </p:sp>
      <p:sp>
        <p:nvSpPr>
          <p:cNvPr id="14" name="object 14"/>
          <p:cNvSpPr/>
          <p:nvPr/>
        </p:nvSpPr>
        <p:spPr>
          <a:xfrm>
            <a:off x="500633" y="4663440"/>
            <a:ext cx="114300" cy="307975"/>
          </a:xfrm>
          <a:custGeom>
            <a:avLst/>
            <a:gdLst/>
            <a:ahLst/>
            <a:cxnLst/>
            <a:rect l="l" t="t" r="r" b="b"/>
            <a:pathLst>
              <a:path w="114300" h="307975">
                <a:moveTo>
                  <a:pt x="0" y="307594"/>
                </a:moveTo>
                <a:lnTo>
                  <a:pt x="114300" y="307594"/>
                </a:lnTo>
                <a:lnTo>
                  <a:pt x="114300" y="0"/>
                </a:lnTo>
                <a:lnTo>
                  <a:pt x="0" y="0"/>
                </a:lnTo>
                <a:lnTo>
                  <a:pt x="0" y="307594"/>
                </a:lnTo>
                <a:close/>
              </a:path>
            </a:pathLst>
          </a:custGeom>
          <a:solidFill>
            <a:srgbClr val="CD9146"/>
          </a:solidFill>
        </p:spPr>
        <p:txBody>
          <a:bodyPr wrap="square" lIns="0" tIns="0" rIns="0" bIns="0" rtlCol="0"/>
          <a:lstStyle/>
          <a:p>
            <a:endParaRPr/>
          </a:p>
        </p:txBody>
      </p:sp>
      <p:sp>
        <p:nvSpPr>
          <p:cNvPr id="15" name="object 15"/>
          <p:cNvSpPr/>
          <p:nvPr/>
        </p:nvSpPr>
        <p:spPr>
          <a:xfrm>
            <a:off x="500633" y="5062728"/>
            <a:ext cx="114300" cy="307975"/>
          </a:xfrm>
          <a:custGeom>
            <a:avLst/>
            <a:gdLst/>
            <a:ahLst/>
            <a:cxnLst/>
            <a:rect l="l" t="t" r="r" b="b"/>
            <a:pathLst>
              <a:path w="114300" h="307975">
                <a:moveTo>
                  <a:pt x="0" y="307594"/>
                </a:moveTo>
                <a:lnTo>
                  <a:pt x="114300" y="307594"/>
                </a:lnTo>
                <a:lnTo>
                  <a:pt x="114300" y="0"/>
                </a:lnTo>
                <a:lnTo>
                  <a:pt x="0" y="0"/>
                </a:lnTo>
                <a:lnTo>
                  <a:pt x="0" y="307594"/>
                </a:lnTo>
                <a:close/>
              </a:path>
            </a:pathLst>
          </a:custGeom>
          <a:solidFill>
            <a:srgbClr val="CD9146"/>
          </a:solidFill>
        </p:spPr>
        <p:txBody>
          <a:bodyPr wrap="square" lIns="0" tIns="0" rIns="0" bIns="0" rtlCol="0"/>
          <a:lstStyle/>
          <a:p>
            <a:endParaRPr/>
          </a:p>
        </p:txBody>
      </p:sp>
      <p:sp>
        <p:nvSpPr>
          <p:cNvPr id="16" name="object 16"/>
          <p:cNvSpPr/>
          <p:nvPr/>
        </p:nvSpPr>
        <p:spPr>
          <a:xfrm>
            <a:off x="500633" y="5486400"/>
            <a:ext cx="114300" cy="500380"/>
          </a:xfrm>
          <a:custGeom>
            <a:avLst/>
            <a:gdLst/>
            <a:ahLst/>
            <a:cxnLst/>
            <a:rect l="l" t="t" r="r" b="b"/>
            <a:pathLst>
              <a:path w="114300" h="500379">
                <a:moveTo>
                  <a:pt x="0" y="500113"/>
                </a:moveTo>
                <a:lnTo>
                  <a:pt x="114300" y="500113"/>
                </a:lnTo>
                <a:lnTo>
                  <a:pt x="114300" y="0"/>
                </a:lnTo>
                <a:lnTo>
                  <a:pt x="0" y="0"/>
                </a:lnTo>
                <a:lnTo>
                  <a:pt x="0" y="500113"/>
                </a:lnTo>
                <a:close/>
              </a:path>
            </a:pathLst>
          </a:custGeom>
          <a:solidFill>
            <a:srgbClr val="CD9146"/>
          </a:solidFill>
        </p:spPr>
        <p:txBody>
          <a:bodyPr wrap="square" lIns="0" tIns="0" rIns="0" bIns="0" rtlCol="0"/>
          <a:lstStyle/>
          <a:p>
            <a:endParaRPr/>
          </a:p>
        </p:txBody>
      </p:sp>
      <p:sp>
        <p:nvSpPr>
          <p:cNvPr id="17" name="object 17"/>
          <p:cNvSpPr/>
          <p:nvPr/>
        </p:nvSpPr>
        <p:spPr>
          <a:xfrm>
            <a:off x="3246882" y="4264152"/>
            <a:ext cx="114300" cy="307975"/>
          </a:xfrm>
          <a:custGeom>
            <a:avLst/>
            <a:gdLst/>
            <a:ahLst/>
            <a:cxnLst/>
            <a:rect l="l" t="t" r="r" b="b"/>
            <a:pathLst>
              <a:path w="114300" h="307975">
                <a:moveTo>
                  <a:pt x="0" y="307594"/>
                </a:moveTo>
                <a:lnTo>
                  <a:pt x="114300" y="307594"/>
                </a:lnTo>
                <a:lnTo>
                  <a:pt x="114300" y="0"/>
                </a:lnTo>
                <a:lnTo>
                  <a:pt x="0" y="0"/>
                </a:lnTo>
                <a:lnTo>
                  <a:pt x="0" y="307594"/>
                </a:lnTo>
                <a:close/>
              </a:path>
            </a:pathLst>
          </a:custGeom>
          <a:solidFill>
            <a:srgbClr val="CD9146"/>
          </a:solidFill>
        </p:spPr>
        <p:txBody>
          <a:bodyPr wrap="square" lIns="0" tIns="0" rIns="0" bIns="0" rtlCol="0"/>
          <a:lstStyle/>
          <a:p>
            <a:endParaRPr/>
          </a:p>
        </p:txBody>
      </p:sp>
      <p:sp>
        <p:nvSpPr>
          <p:cNvPr id="18" name="object 18"/>
          <p:cNvSpPr/>
          <p:nvPr/>
        </p:nvSpPr>
        <p:spPr>
          <a:xfrm>
            <a:off x="3246882" y="4687823"/>
            <a:ext cx="114300" cy="500380"/>
          </a:xfrm>
          <a:custGeom>
            <a:avLst/>
            <a:gdLst/>
            <a:ahLst/>
            <a:cxnLst/>
            <a:rect l="l" t="t" r="r" b="b"/>
            <a:pathLst>
              <a:path w="114300" h="500379">
                <a:moveTo>
                  <a:pt x="0" y="500125"/>
                </a:moveTo>
                <a:lnTo>
                  <a:pt x="114300" y="500125"/>
                </a:lnTo>
                <a:lnTo>
                  <a:pt x="114300" y="0"/>
                </a:lnTo>
                <a:lnTo>
                  <a:pt x="0" y="0"/>
                </a:lnTo>
                <a:lnTo>
                  <a:pt x="0" y="500125"/>
                </a:lnTo>
                <a:close/>
              </a:path>
            </a:pathLst>
          </a:custGeom>
          <a:solidFill>
            <a:srgbClr val="CD9146"/>
          </a:solidFill>
        </p:spPr>
        <p:txBody>
          <a:bodyPr wrap="square" lIns="0" tIns="0" rIns="0" bIns="0" rtlCol="0"/>
          <a:lstStyle/>
          <a:p>
            <a:endParaRPr/>
          </a:p>
        </p:txBody>
      </p:sp>
      <p:sp>
        <p:nvSpPr>
          <p:cNvPr id="19" name="object 19"/>
          <p:cNvSpPr/>
          <p:nvPr/>
        </p:nvSpPr>
        <p:spPr>
          <a:xfrm>
            <a:off x="6191250" y="4264152"/>
            <a:ext cx="114300" cy="307975"/>
          </a:xfrm>
          <a:custGeom>
            <a:avLst/>
            <a:gdLst/>
            <a:ahLst/>
            <a:cxnLst/>
            <a:rect l="l" t="t" r="r" b="b"/>
            <a:pathLst>
              <a:path w="114300" h="307975">
                <a:moveTo>
                  <a:pt x="0" y="307594"/>
                </a:moveTo>
                <a:lnTo>
                  <a:pt x="114300" y="307594"/>
                </a:lnTo>
                <a:lnTo>
                  <a:pt x="114300" y="0"/>
                </a:lnTo>
                <a:lnTo>
                  <a:pt x="0" y="0"/>
                </a:lnTo>
                <a:lnTo>
                  <a:pt x="0" y="307594"/>
                </a:lnTo>
                <a:close/>
              </a:path>
            </a:pathLst>
          </a:custGeom>
          <a:solidFill>
            <a:srgbClr val="CD9146"/>
          </a:solidFill>
        </p:spPr>
        <p:txBody>
          <a:bodyPr wrap="square" lIns="0" tIns="0" rIns="0" bIns="0" rtlCol="0"/>
          <a:lstStyle/>
          <a:p>
            <a:endParaRPr/>
          </a:p>
        </p:txBody>
      </p:sp>
      <p:sp>
        <p:nvSpPr>
          <p:cNvPr id="20" name="object 20"/>
          <p:cNvSpPr/>
          <p:nvPr/>
        </p:nvSpPr>
        <p:spPr>
          <a:xfrm>
            <a:off x="6191250" y="4687823"/>
            <a:ext cx="114300" cy="500380"/>
          </a:xfrm>
          <a:custGeom>
            <a:avLst/>
            <a:gdLst/>
            <a:ahLst/>
            <a:cxnLst/>
            <a:rect l="l" t="t" r="r" b="b"/>
            <a:pathLst>
              <a:path w="114300" h="500379">
                <a:moveTo>
                  <a:pt x="0" y="500125"/>
                </a:moveTo>
                <a:lnTo>
                  <a:pt x="114300" y="500125"/>
                </a:lnTo>
                <a:lnTo>
                  <a:pt x="114300" y="0"/>
                </a:lnTo>
                <a:lnTo>
                  <a:pt x="0" y="0"/>
                </a:lnTo>
                <a:lnTo>
                  <a:pt x="0" y="500125"/>
                </a:lnTo>
                <a:close/>
              </a:path>
            </a:pathLst>
          </a:custGeom>
          <a:solidFill>
            <a:srgbClr val="CD9146"/>
          </a:solidFill>
        </p:spPr>
        <p:txBody>
          <a:bodyPr wrap="square" lIns="0" tIns="0" rIns="0" bIns="0" rtlCol="0"/>
          <a:lstStyle/>
          <a:p>
            <a:endParaRPr/>
          </a:p>
        </p:txBody>
      </p:sp>
      <p:sp>
        <p:nvSpPr>
          <p:cNvPr id="21" name="object 21"/>
          <p:cNvSpPr/>
          <p:nvPr/>
        </p:nvSpPr>
        <p:spPr>
          <a:xfrm>
            <a:off x="6191250" y="5370576"/>
            <a:ext cx="114300" cy="500380"/>
          </a:xfrm>
          <a:custGeom>
            <a:avLst/>
            <a:gdLst/>
            <a:ahLst/>
            <a:cxnLst/>
            <a:rect l="l" t="t" r="r" b="b"/>
            <a:pathLst>
              <a:path w="114300" h="500379">
                <a:moveTo>
                  <a:pt x="0" y="500113"/>
                </a:moveTo>
                <a:lnTo>
                  <a:pt x="114300" y="500113"/>
                </a:lnTo>
                <a:lnTo>
                  <a:pt x="114300" y="0"/>
                </a:lnTo>
                <a:lnTo>
                  <a:pt x="0" y="0"/>
                </a:lnTo>
                <a:lnTo>
                  <a:pt x="0" y="500113"/>
                </a:lnTo>
                <a:close/>
              </a:path>
            </a:pathLst>
          </a:custGeom>
          <a:solidFill>
            <a:srgbClr val="CD9146"/>
          </a:solidFill>
        </p:spPr>
        <p:txBody>
          <a:bodyPr wrap="square" lIns="0" tIns="0" rIns="0" bIns="0" rtlCol="0"/>
          <a:lstStyle/>
          <a:p>
            <a:endParaRPr/>
          </a:p>
        </p:txBody>
      </p:sp>
      <p:sp>
        <p:nvSpPr>
          <p:cNvPr id="22" name="object 22"/>
          <p:cNvSpPr/>
          <p:nvPr/>
        </p:nvSpPr>
        <p:spPr>
          <a:xfrm>
            <a:off x="9114281" y="4291584"/>
            <a:ext cx="114300" cy="500380"/>
          </a:xfrm>
          <a:custGeom>
            <a:avLst/>
            <a:gdLst/>
            <a:ahLst/>
            <a:cxnLst/>
            <a:rect l="l" t="t" r="r" b="b"/>
            <a:pathLst>
              <a:path w="114300" h="500379">
                <a:moveTo>
                  <a:pt x="0" y="500126"/>
                </a:moveTo>
                <a:lnTo>
                  <a:pt x="114300" y="500126"/>
                </a:lnTo>
                <a:lnTo>
                  <a:pt x="114300" y="0"/>
                </a:lnTo>
                <a:lnTo>
                  <a:pt x="0" y="0"/>
                </a:lnTo>
                <a:lnTo>
                  <a:pt x="0" y="500126"/>
                </a:lnTo>
                <a:close/>
              </a:path>
            </a:pathLst>
          </a:custGeom>
          <a:solidFill>
            <a:srgbClr val="CD9146"/>
          </a:solidFill>
        </p:spPr>
        <p:txBody>
          <a:bodyPr wrap="square" lIns="0" tIns="0" rIns="0" bIns="0" rtlCol="0"/>
          <a:lstStyle/>
          <a:p>
            <a:endParaRPr/>
          </a:p>
        </p:txBody>
      </p:sp>
      <p:sp>
        <p:nvSpPr>
          <p:cNvPr id="23" name="object 23"/>
          <p:cNvSpPr/>
          <p:nvPr/>
        </p:nvSpPr>
        <p:spPr>
          <a:xfrm>
            <a:off x="9114281" y="4971288"/>
            <a:ext cx="114300" cy="500380"/>
          </a:xfrm>
          <a:custGeom>
            <a:avLst/>
            <a:gdLst/>
            <a:ahLst/>
            <a:cxnLst/>
            <a:rect l="l" t="t" r="r" b="b"/>
            <a:pathLst>
              <a:path w="114300" h="500379">
                <a:moveTo>
                  <a:pt x="0" y="500125"/>
                </a:moveTo>
                <a:lnTo>
                  <a:pt x="114300" y="500125"/>
                </a:lnTo>
                <a:lnTo>
                  <a:pt x="114300" y="0"/>
                </a:lnTo>
                <a:lnTo>
                  <a:pt x="0" y="0"/>
                </a:lnTo>
                <a:lnTo>
                  <a:pt x="0" y="500125"/>
                </a:lnTo>
                <a:close/>
              </a:path>
            </a:pathLst>
          </a:custGeom>
          <a:solidFill>
            <a:srgbClr val="CD9146"/>
          </a:solidFill>
        </p:spPr>
        <p:txBody>
          <a:bodyPr wrap="square" lIns="0" tIns="0" rIns="0" bIns="0" rtlCol="0"/>
          <a:lstStyle/>
          <a:p>
            <a:endParaRPr/>
          </a:p>
        </p:txBody>
      </p:sp>
      <p:sp>
        <p:nvSpPr>
          <p:cNvPr id="24" name="object 24"/>
          <p:cNvSpPr/>
          <p:nvPr/>
        </p:nvSpPr>
        <p:spPr>
          <a:xfrm>
            <a:off x="9114281" y="5657088"/>
            <a:ext cx="114300" cy="727075"/>
          </a:xfrm>
          <a:custGeom>
            <a:avLst/>
            <a:gdLst/>
            <a:ahLst/>
            <a:cxnLst/>
            <a:rect l="l" t="t" r="r" b="b"/>
            <a:pathLst>
              <a:path w="114300" h="727075">
                <a:moveTo>
                  <a:pt x="0" y="726579"/>
                </a:moveTo>
                <a:lnTo>
                  <a:pt x="114300" y="726579"/>
                </a:lnTo>
                <a:lnTo>
                  <a:pt x="114300" y="0"/>
                </a:lnTo>
                <a:lnTo>
                  <a:pt x="0" y="0"/>
                </a:lnTo>
                <a:lnTo>
                  <a:pt x="0" y="726579"/>
                </a:lnTo>
                <a:close/>
              </a:path>
            </a:pathLst>
          </a:custGeom>
          <a:solidFill>
            <a:srgbClr val="CD9146"/>
          </a:solidFill>
        </p:spPr>
        <p:txBody>
          <a:bodyPr wrap="square" lIns="0" tIns="0" rIns="0" bIns="0" rtlCol="0"/>
          <a:lstStyle/>
          <a:p>
            <a:endParaRPr/>
          </a:p>
        </p:txBody>
      </p:sp>
      <p:pic>
        <p:nvPicPr>
          <p:cNvPr id="25" name="object 25"/>
          <p:cNvPicPr/>
          <p:nvPr/>
        </p:nvPicPr>
        <p:blipFill>
          <a:blip r:embed="rId4" cstate="print"/>
          <a:stretch>
            <a:fillRect/>
          </a:stretch>
        </p:blipFill>
        <p:spPr>
          <a:xfrm>
            <a:off x="962312" y="1961582"/>
            <a:ext cx="1370637" cy="1313227"/>
          </a:xfrm>
          <a:prstGeom prst="rect">
            <a:avLst/>
          </a:prstGeom>
        </p:spPr>
      </p:pic>
      <p:pic>
        <p:nvPicPr>
          <p:cNvPr id="26" name="object 26"/>
          <p:cNvPicPr/>
          <p:nvPr/>
        </p:nvPicPr>
        <p:blipFill>
          <a:blip r:embed="rId5" cstate="print"/>
          <a:stretch>
            <a:fillRect/>
          </a:stretch>
        </p:blipFill>
        <p:spPr>
          <a:xfrm>
            <a:off x="3756442" y="2089555"/>
            <a:ext cx="1259259" cy="1216939"/>
          </a:xfrm>
          <a:prstGeom prst="rect">
            <a:avLst/>
          </a:prstGeom>
        </p:spPr>
      </p:pic>
      <p:pic>
        <p:nvPicPr>
          <p:cNvPr id="27" name="object 27"/>
          <p:cNvPicPr/>
          <p:nvPr/>
        </p:nvPicPr>
        <p:blipFill>
          <a:blip r:embed="rId6" cstate="print"/>
          <a:stretch>
            <a:fillRect/>
          </a:stretch>
        </p:blipFill>
        <p:spPr>
          <a:xfrm>
            <a:off x="6180867" y="1938182"/>
            <a:ext cx="1940324" cy="1295725"/>
          </a:xfrm>
          <a:prstGeom prst="rect">
            <a:avLst/>
          </a:prstGeom>
        </p:spPr>
      </p:pic>
      <p:pic>
        <p:nvPicPr>
          <p:cNvPr id="28" name="object 28"/>
          <p:cNvPicPr/>
          <p:nvPr/>
        </p:nvPicPr>
        <p:blipFill>
          <a:blip r:embed="rId7" cstate="print"/>
          <a:stretch>
            <a:fillRect/>
          </a:stretch>
        </p:blipFill>
        <p:spPr>
          <a:xfrm>
            <a:off x="9257211" y="1752374"/>
            <a:ext cx="1648871" cy="1597071"/>
          </a:xfrm>
          <a:prstGeom prst="rect">
            <a:avLst/>
          </a:prstGeom>
        </p:spPr>
      </p:pic>
      <p:sp>
        <p:nvSpPr>
          <p:cNvPr id="29" name="object 29"/>
          <p:cNvSpPr/>
          <p:nvPr/>
        </p:nvSpPr>
        <p:spPr>
          <a:xfrm>
            <a:off x="3246882" y="5370576"/>
            <a:ext cx="114300" cy="500380"/>
          </a:xfrm>
          <a:custGeom>
            <a:avLst/>
            <a:gdLst/>
            <a:ahLst/>
            <a:cxnLst/>
            <a:rect l="l" t="t" r="r" b="b"/>
            <a:pathLst>
              <a:path w="114300" h="500379">
                <a:moveTo>
                  <a:pt x="0" y="500113"/>
                </a:moveTo>
                <a:lnTo>
                  <a:pt x="114300" y="500113"/>
                </a:lnTo>
                <a:lnTo>
                  <a:pt x="114300" y="0"/>
                </a:lnTo>
                <a:lnTo>
                  <a:pt x="0" y="0"/>
                </a:lnTo>
                <a:lnTo>
                  <a:pt x="0" y="500113"/>
                </a:lnTo>
                <a:close/>
              </a:path>
            </a:pathLst>
          </a:custGeom>
          <a:solidFill>
            <a:srgbClr val="CD9146"/>
          </a:solidFill>
        </p:spPr>
        <p:txBody>
          <a:bodyPr wrap="square" lIns="0" tIns="0" rIns="0" bIns="0" rtlCol="0"/>
          <a:lstStyle/>
          <a:p>
            <a:endParaRP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35</a:t>
            </a:fld>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graphicFrame>
        <p:nvGraphicFramePr>
          <p:cNvPr id="4" name="object 4"/>
          <p:cNvGraphicFramePr>
            <a:graphicFrameLocks noGrp="1"/>
          </p:cNvGraphicFramePr>
          <p:nvPr/>
        </p:nvGraphicFramePr>
        <p:xfrm>
          <a:off x="1080109" y="1874964"/>
          <a:ext cx="10667365" cy="4420970"/>
        </p:xfrm>
        <a:graphic>
          <a:graphicData uri="http://schemas.openxmlformats.org/drawingml/2006/table">
            <a:tbl>
              <a:tblPr firstRow="1" bandRow="1">
                <a:tableStyleId>{2D5ABB26-0587-4C30-8999-92F81FD0307C}</a:tableStyleId>
              </a:tblPr>
              <a:tblGrid>
                <a:gridCol w="1027430">
                  <a:extLst>
                    <a:ext uri="{9D8B030D-6E8A-4147-A177-3AD203B41FA5}">
                      <a16:colId xmlns:a16="http://schemas.microsoft.com/office/drawing/2014/main" val="20000"/>
                    </a:ext>
                  </a:extLst>
                </a:gridCol>
                <a:gridCol w="5436235">
                  <a:extLst>
                    <a:ext uri="{9D8B030D-6E8A-4147-A177-3AD203B41FA5}">
                      <a16:colId xmlns:a16="http://schemas.microsoft.com/office/drawing/2014/main" val="20001"/>
                    </a:ext>
                  </a:extLst>
                </a:gridCol>
                <a:gridCol w="4203700">
                  <a:extLst>
                    <a:ext uri="{9D8B030D-6E8A-4147-A177-3AD203B41FA5}">
                      <a16:colId xmlns:a16="http://schemas.microsoft.com/office/drawing/2014/main" val="20002"/>
                    </a:ext>
                  </a:extLst>
                </a:gridCol>
              </a:tblGrid>
              <a:tr h="743203">
                <a:tc>
                  <a:txBody>
                    <a:bodyPr/>
                    <a:lstStyle/>
                    <a:p>
                      <a:pPr marL="128270" marR="121920" indent="51435">
                        <a:lnSpc>
                          <a:spcPct val="100000"/>
                        </a:lnSpc>
                        <a:spcBef>
                          <a:spcPts val="1175"/>
                        </a:spcBef>
                      </a:pPr>
                      <a:r>
                        <a:rPr sz="1400" b="1" spc="-20" dirty="0">
                          <a:latin typeface="Arial"/>
                          <a:cs typeface="Arial"/>
                        </a:rPr>
                        <a:t>Level</a:t>
                      </a:r>
                      <a:r>
                        <a:rPr sz="1400" b="1" spc="15" dirty="0">
                          <a:latin typeface="Arial"/>
                          <a:cs typeface="Arial"/>
                        </a:rPr>
                        <a:t> </a:t>
                      </a:r>
                      <a:r>
                        <a:rPr sz="1400" b="1" spc="-15" dirty="0">
                          <a:latin typeface="Arial"/>
                          <a:cs typeface="Arial"/>
                        </a:rPr>
                        <a:t>of </a:t>
                      </a:r>
                      <a:r>
                        <a:rPr sz="1400" b="1" spc="-10" dirty="0">
                          <a:latin typeface="Arial"/>
                          <a:cs typeface="Arial"/>
                        </a:rPr>
                        <a:t> </a:t>
                      </a:r>
                      <a:r>
                        <a:rPr sz="1400" b="1" spc="5" dirty="0">
                          <a:latin typeface="Arial"/>
                          <a:cs typeface="Arial"/>
                        </a:rPr>
                        <a:t>E</a:t>
                      </a:r>
                      <a:r>
                        <a:rPr sz="1400" b="1" spc="-35" dirty="0">
                          <a:latin typeface="Arial"/>
                          <a:cs typeface="Arial"/>
                        </a:rPr>
                        <a:t>v</a:t>
                      </a:r>
                      <a:r>
                        <a:rPr sz="1400" b="1" dirty="0">
                          <a:latin typeface="Arial"/>
                          <a:cs typeface="Arial"/>
                        </a:rPr>
                        <a:t>i</a:t>
                      </a:r>
                      <a:r>
                        <a:rPr sz="1400" b="1" spc="-15" dirty="0">
                          <a:latin typeface="Arial"/>
                          <a:cs typeface="Arial"/>
                        </a:rPr>
                        <a:t>d</a:t>
                      </a:r>
                      <a:r>
                        <a:rPr sz="1400" b="1" spc="-10" dirty="0">
                          <a:latin typeface="Arial"/>
                          <a:cs typeface="Arial"/>
                        </a:rPr>
                        <a:t>e</a:t>
                      </a:r>
                      <a:r>
                        <a:rPr sz="1400" b="1" spc="-15" dirty="0">
                          <a:latin typeface="Arial"/>
                          <a:cs typeface="Arial"/>
                        </a:rPr>
                        <a:t>n</a:t>
                      </a:r>
                      <a:r>
                        <a:rPr sz="1400" b="1" spc="-10" dirty="0">
                          <a:latin typeface="Arial"/>
                          <a:cs typeface="Arial"/>
                        </a:rPr>
                        <a:t>c</a:t>
                      </a:r>
                      <a:r>
                        <a:rPr sz="1400" b="1" dirty="0">
                          <a:latin typeface="Arial"/>
                          <a:cs typeface="Arial"/>
                        </a:rPr>
                        <a:t>e</a:t>
                      </a:r>
                      <a:endParaRPr sz="1400">
                        <a:latin typeface="Arial"/>
                        <a:cs typeface="Arial"/>
                      </a:endParaRPr>
                    </a:p>
                  </a:txBody>
                  <a:tcPr marL="0" marR="0" marT="14922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pPr>
                      <a:endParaRPr sz="1750">
                        <a:latin typeface="Times New Roman"/>
                        <a:cs typeface="Times New Roman"/>
                      </a:endParaRPr>
                    </a:p>
                    <a:p>
                      <a:pPr marL="339090">
                        <a:lnSpc>
                          <a:spcPct val="100000"/>
                        </a:lnSpc>
                      </a:pPr>
                      <a:r>
                        <a:rPr sz="1400" b="1" spc="-15" dirty="0">
                          <a:latin typeface="Arial"/>
                          <a:cs typeface="Arial"/>
                        </a:rPr>
                        <a:t>AHA</a:t>
                      </a:r>
                      <a:r>
                        <a:rPr sz="1400" b="1" spc="50" dirty="0">
                          <a:latin typeface="Arial"/>
                          <a:cs typeface="Arial"/>
                        </a:rPr>
                        <a:t> </a:t>
                      </a:r>
                      <a:r>
                        <a:rPr sz="1400" b="1" spc="-15" dirty="0">
                          <a:latin typeface="Arial"/>
                          <a:cs typeface="Arial"/>
                        </a:rPr>
                        <a:t>Recommendation</a:t>
                      </a:r>
                      <a:r>
                        <a:rPr sz="1400" b="1" spc="85" dirty="0">
                          <a:latin typeface="Arial"/>
                          <a:cs typeface="Arial"/>
                        </a:rPr>
                        <a:t> </a:t>
                      </a:r>
                      <a:r>
                        <a:rPr sz="1400" b="1" spc="-20" dirty="0">
                          <a:latin typeface="Arial"/>
                          <a:cs typeface="Arial"/>
                        </a:rPr>
                        <a:t>System</a:t>
                      </a:r>
                      <a:r>
                        <a:rPr sz="1400" b="1" spc="85" dirty="0">
                          <a:latin typeface="Arial"/>
                          <a:cs typeface="Arial"/>
                        </a:rPr>
                        <a:t> </a:t>
                      </a:r>
                      <a:r>
                        <a:rPr sz="1400" b="1" spc="-15" dirty="0">
                          <a:latin typeface="Arial"/>
                          <a:cs typeface="Arial"/>
                        </a:rPr>
                        <a:t>Terminology</a:t>
                      </a:r>
                      <a:r>
                        <a:rPr sz="1400" b="1" spc="65" dirty="0">
                          <a:latin typeface="Arial"/>
                          <a:cs typeface="Arial"/>
                        </a:rPr>
                        <a:t> </a:t>
                      </a:r>
                      <a:r>
                        <a:rPr sz="1400" b="1" spc="-15" dirty="0">
                          <a:latin typeface="Arial"/>
                          <a:cs typeface="Arial"/>
                        </a:rPr>
                        <a:t>Explanation</a:t>
                      </a:r>
                      <a:endParaRPr sz="140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pPr>
                      <a:endParaRPr sz="1750">
                        <a:latin typeface="Times New Roman"/>
                        <a:cs typeface="Times New Roman"/>
                      </a:endParaRPr>
                    </a:p>
                    <a:p>
                      <a:pPr marR="49530" algn="ctr">
                        <a:lnSpc>
                          <a:spcPct val="100000"/>
                        </a:lnSpc>
                      </a:pPr>
                      <a:r>
                        <a:rPr sz="1400" b="1" spc="-15" dirty="0">
                          <a:latin typeface="Arial"/>
                          <a:cs typeface="Arial"/>
                        </a:rPr>
                        <a:t>Why</a:t>
                      </a:r>
                      <a:r>
                        <a:rPr sz="1400" b="1" spc="10" dirty="0">
                          <a:latin typeface="Arial"/>
                          <a:cs typeface="Arial"/>
                        </a:rPr>
                        <a:t> </a:t>
                      </a:r>
                      <a:r>
                        <a:rPr sz="1400" b="1" spc="-15" dirty="0">
                          <a:latin typeface="Arial"/>
                          <a:cs typeface="Arial"/>
                        </a:rPr>
                        <a:t>the</a:t>
                      </a:r>
                      <a:r>
                        <a:rPr sz="1400" b="1" spc="15" dirty="0">
                          <a:latin typeface="Arial"/>
                          <a:cs typeface="Arial"/>
                        </a:rPr>
                        <a:t> </a:t>
                      </a:r>
                      <a:r>
                        <a:rPr sz="1400" b="1" spc="-15" dirty="0">
                          <a:latin typeface="Arial"/>
                          <a:cs typeface="Arial"/>
                        </a:rPr>
                        <a:t>AHA</a:t>
                      </a:r>
                      <a:r>
                        <a:rPr sz="1400" b="1" spc="50" dirty="0">
                          <a:latin typeface="Arial"/>
                          <a:cs typeface="Arial"/>
                        </a:rPr>
                        <a:t> </a:t>
                      </a:r>
                      <a:r>
                        <a:rPr sz="1400" b="1" spc="-15" dirty="0">
                          <a:latin typeface="Arial"/>
                          <a:cs typeface="Arial"/>
                        </a:rPr>
                        <a:t>Classification</a:t>
                      </a:r>
                      <a:r>
                        <a:rPr sz="1400" b="1" spc="80" dirty="0">
                          <a:latin typeface="Arial"/>
                          <a:cs typeface="Arial"/>
                        </a:rPr>
                        <a:t> </a:t>
                      </a:r>
                      <a:r>
                        <a:rPr sz="1400" b="1" spc="-20" dirty="0">
                          <a:latin typeface="Arial"/>
                          <a:cs typeface="Arial"/>
                        </a:rPr>
                        <a:t>System?</a:t>
                      </a:r>
                      <a:endParaRPr sz="140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744982">
                <a:tc>
                  <a:txBody>
                    <a:bodyPr/>
                    <a:lstStyle/>
                    <a:p>
                      <a:pPr>
                        <a:lnSpc>
                          <a:spcPct val="100000"/>
                        </a:lnSpc>
                        <a:spcBef>
                          <a:spcPts val="40"/>
                        </a:spcBef>
                      </a:pPr>
                      <a:endParaRPr sz="1800">
                        <a:latin typeface="Times New Roman"/>
                        <a:cs typeface="Times New Roman"/>
                      </a:endParaRPr>
                    </a:p>
                    <a:p>
                      <a:pPr marL="3175" algn="ctr">
                        <a:lnSpc>
                          <a:spcPct val="100000"/>
                        </a:lnSpc>
                      </a:pPr>
                      <a:r>
                        <a:rPr sz="1300" b="1" dirty="0">
                          <a:latin typeface="Arial"/>
                          <a:cs typeface="Arial"/>
                        </a:rPr>
                        <a:t>A</a:t>
                      </a:r>
                      <a:endParaRPr sz="13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a:lnSpc>
                          <a:spcPct val="100000"/>
                        </a:lnSpc>
                        <a:spcBef>
                          <a:spcPts val="5"/>
                        </a:spcBef>
                      </a:pPr>
                      <a:endParaRPr sz="1150">
                        <a:latin typeface="Times New Roman"/>
                        <a:cs typeface="Times New Roman"/>
                      </a:endParaRPr>
                    </a:p>
                    <a:p>
                      <a:pPr marL="257175" marR="814069">
                        <a:lnSpc>
                          <a:spcPct val="100000"/>
                        </a:lnSpc>
                      </a:pPr>
                      <a:r>
                        <a:rPr sz="1300" spc="-5" dirty="0">
                          <a:latin typeface="Arial MT"/>
                          <a:cs typeface="Arial MT"/>
                        </a:rPr>
                        <a:t>Evidence</a:t>
                      </a:r>
                      <a:r>
                        <a:rPr sz="1300" spc="25" dirty="0">
                          <a:latin typeface="Arial MT"/>
                          <a:cs typeface="Arial MT"/>
                        </a:rPr>
                        <a:t> </a:t>
                      </a:r>
                      <a:r>
                        <a:rPr sz="1300" spc="-5" dirty="0">
                          <a:latin typeface="Arial MT"/>
                          <a:cs typeface="Arial MT"/>
                        </a:rPr>
                        <a:t>from</a:t>
                      </a:r>
                      <a:r>
                        <a:rPr sz="1300" spc="25" dirty="0">
                          <a:latin typeface="Arial MT"/>
                          <a:cs typeface="Arial MT"/>
                        </a:rPr>
                        <a:t> </a:t>
                      </a:r>
                      <a:r>
                        <a:rPr sz="1300" dirty="0">
                          <a:latin typeface="Arial MT"/>
                          <a:cs typeface="Arial MT"/>
                        </a:rPr>
                        <a:t>multiple</a:t>
                      </a:r>
                      <a:r>
                        <a:rPr sz="1300" spc="-25" dirty="0">
                          <a:latin typeface="Arial MT"/>
                          <a:cs typeface="Arial MT"/>
                        </a:rPr>
                        <a:t> </a:t>
                      </a:r>
                      <a:r>
                        <a:rPr sz="1300" spc="-10" dirty="0">
                          <a:latin typeface="Arial MT"/>
                          <a:cs typeface="Arial MT"/>
                        </a:rPr>
                        <a:t>randomized</a:t>
                      </a:r>
                      <a:r>
                        <a:rPr sz="1300" spc="70" dirty="0">
                          <a:latin typeface="Arial MT"/>
                          <a:cs typeface="Arial MT"/>
                        </a:rPr>
                        <a:t> </a:t>
                      </a:r>
                      <a:r>
                        <a:rPr sz="1300" dirty="0">
                          <a:latin typeface="Arial MT"/>
                          <a:cs typeface="Arial MT"/>
                        </a:rPr>
                        <a:t>clinical</a:t>
                      </a:r>
                      <a:r>
                        <a:rPr sz="1300" spc="-25" dirty="0">
                          <a:latin typeface="Arial MT"/>
                          <a:cs typeface="Arial MT"/>
                        </a:rPr>
                        <a:t> </a:t>
                      </a:r>
                      <a:r>
                        <a:rPr sz="1300" spc="5" dirty="0">
                          <a:latin typeface="Arial MT"/>
                          <a:cs typeface="Arial MT"/>
                        </a:rPr>
                        <a:t>trials</a:t>
                      </a:r>
                      <a:r>
                        <a:rPr sz="1300" spc="-45" dirty="0">
                          <a:latin typeface="Arial MT"/>
                          <a:cs typeface="Arial MT"/>
                        </a:rPr>
                        <a:t> </a:t>
                      </a:r>
                      <a:r>
                        <a:rPr sz="1300" spc="-5" dirty="0">
                          <a:latin typeface="Arial MT"/>
                          <a:cs typeface="Arial MT"/>
                        </a:rPr>
                        <a:t>(RCT)</a:t>
                      </a:r>
                      <a:r>
                        <a:rPr sz="1300" spc="30" dirty="0">
                          <a:latin typeface="Arial MT"/>
                          <a:cs typeface="Arial MT"/>
                        </a:rPr>
                        <a:t> </a:t>
                      </a:r>
                      <a:r>
                        <a:rPr sz="1300" dirty="0">
                          <a:latin typeface="Arial MT"/>
                          <a:cs typeface="Arial MT"/>
                        </a:rPr>
                        <a:t>with </a:t>
                      </a:r>
                      <a:r>
                        <a:rPr sz="1300" spc="-350" dirty="0">
                          <a:latin typeface="Arial MT"/>
                          <a:cs typeface="Arial MT"/>
                        </a:rPr>
                        <a:t> </a:t>
                      </a:r>
                      <a:r>
                        <a:rPr sz="1300" spc="-10" dirty="0">
                          <a:latin typeface="Arial MT"/>
                          <a:cs typeface="Arial MT"/>
                        </a:rPr>
                        <a:t>concordant</a:t>
                      </a:r>
                      <a:r>
                        <a:rPr sz="1300" spc="95" dirty="0">
                          <a:latin typeface="Arial MT"/>
                          <a:cs typeface="Arial MT"/>
                        </a:rPr>
                        <a:t> </a:t>
                      </a:r>
                      <a:r>
                        <a:rPr sz="1300" spc="-5" dirty="0">
                          <a:latin typeface="Arial MT"/>
                          <a:cs typeface="Arial MT"/>
                        </a:rPr>
                        <a:t>results</a:t>
                      </a:r>
                      <a:r>
                        <a:rPr sz="1300" spc="25" dirty="0">
                          <a:latin typeface="Arial MT"/>
                          <a:cs typeface="Arial MT"/>
                        </a:rPr>
                        <a:t> </a:t>
                      </a:r>
                      <a:r>
                        <a:rPr sz="1300" spc="-5" dirty="0">
                          <a:latin typeface="Arial MT"/>
                          <a:cs typeface="Arial MT"/>
                        </a:rPr>
                        <a:t>or from</a:t>
                      </a:r>
                      <a:r>
                        <a:rPr sz="1300" spc="35" dirty="0">
                          <a:latin typeface="Arial MT"/>
                          <a:cs typeface="Arial MT"/>
                        </a:rPr>
                        <a:t> </a:t>
                      </a:r>
                      <a:r>
                        <a:rPr sz="1300" b="1" spc="-10" dirty="0">
                          <a:latin typeface="Arial"/>
                          <a:cs typeface="Arial"/>
                        </a:rPr>
                        <a:t>HIGH-QUALITY</a:t>
                      </a:r>
                      <a:r>
                        <a:rPr sz="1300" b="1" spc="105" dirty="0">
                          <a:latin typeface="Arial"/>
                          <a:cs typeface="Arial"/>
                        </a:rPr>
                        <a:t> </a:t>
                      </a:r>
                      <a:r>
                        <a:rPr sz="1300" spc="-5" dirty="0">
                          <a:latin typeface="Arial MT"/>
                          <a:cs typeface="Arial MT"/>
                        </a:rPr>
                        <a:t>meta-analyses.</a:t>
                      </a:r>
                      <a:endParaRPr sz="1300">
                        <a:latin typeface="Arial MT"/>
                        <a:cs typeface="Arial MT"/>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258445" marR="327025">
                        <a:lnSpc>
                          <a:spcPct val="100000"/>
                        </a:lnSpc>
                        <a:spcBef>
                          <a:spcPts val="720"/>
                        </a:spcBef>
                        <a:buChar char="•"/>
                        <a:tabLst>
                          <a:tab pos="368935" algn="l"/>
                        </a:tabLst>
                      </a:pPr>
                      <a:r>
                        <a:rPr sz="1400" spc="-5" dirty="0">
                          <a:latin typeface="Arial MT"/>
                          <a:cs typeface="Arial MT"/>
                        </a:rPr>
                        <a:t>The</a:t>
                      </a:r>
                      <a:r>
                        <a:rPr sz="1400" spc="-15" dirty="0">
                          <a:latin typeface="Arial MT"/>
                          <a:cs typeface="Arial MT"/>
                        </a:rPr>
                        <a:t> </a:t>
                      </a:r>
                      <a:r>
                        <a:rPr sz="1400" spc="-10" dirty="0">
                          <a:latin typeface="Arial MT"/>
                          <a:cs typeface="Arial MT"/>
                        </a:rPr>
                        <a:t>level</a:t>
                      </a:r>
                      <a:r>
                        <a:rPr sz="1400" spc="15" dirty="0">
                          <a:latin typeface="Arial MT"/>
                          <a:cs typeface="Arial MT"/>
                        </a:rPr>
                        <a:t> </a:t>
                      </a:r>
                      <a:r>
                        <a:rPr sz="1400" spc="-10" dirty="0">
                          <a:latin typeface="Arial MT"/>
                          <a:cs typeface="Arial MT"/>
                        </a:rPr>
                        <a:t>of</a:t>
                      </a:r>
                      <a:r>
                        <a:rPr sz="1400" spc="5" dirty="0">
                          <a:latin typeface="Arial MT"/>
                          <a:cs typeface="Arial MT"/>
                        </a:rPr>
                        <a:t> </a:t>
                      </a:r>
                      <a:r>
                        <a:rPr sz="1400" spc="-10" dirty="0">
                          <a:latin typeface="Arial MT"/>
                          <a:cs typeface="Arial MT"/>
                        </a:rPr>
                        <a:t>evidence</a:t>
                      </a:r>
                      <a:r>
                        <a:rPr sz="1400" spc="35" dirty="0">
                          <a:latin typeface="Arial MT"/>
                          <a:cs typeface="Arial MT"/>
                        </a:rPr>
                        <a:t> </a:t>
                      </a:r>
                      <a:r>
                        <a:rPr sz="1400" spc="-10" dirty="0">
                          <a:latin typeface="Arial MT"/>
                          <a:cs typeface="Arial MT"/>
                        </a:rPr>
                        <a:t>recommendations </a:t>
                      </a:r>
                      <a:r>
                        <a:rPr sz="1400" spc="-5" dirty="0">
                          <a:latin typeface="Arial MT"/>
                          <a:cs typeface="Arial MT"/>
                        </a:rPr>
                        <a:t> </a:t>
                      </a:r>
                      <a:r>
                        <a:rPr sz="1400" spc="-10" dirty="0">
                          <a:latin typeface="Arial MT"/>
                          <a:cs typeface="Arial MT"/>
                        </a:rPr>
                        <a:t>allow</a:t>
                      </a:r>
                      <a:r>
                        <a:rPr sz="1400" spc="15" dirty="0">
                          <a:latin typeface="Arial MT"/>
                          <a:cs typeface="Arial MT"/>
                        </a:rPr>
                        <a:t> </a:t>
                      </a:r>
                      <a:r>
                        <a:rPr sz="1400" spc="-15" dirty="0">
                          <a:latin typeface="Arial MT"/>
                          <a:cs typeface="Arial MT"/>
                        </a:rPr>
                        <a:t>readers</a:t>
                      </a:r>
                      <a:r>
                        <a:rPr sz="1400" spc="40" dirty="0">
                          <a:latin typeface="Arial MT"/>
                          <a:cs typeface="Arial MT"/>
                        </a:rPr>
                        <a:t> </a:t>
                      </a:r>
                      <a:r>
                        <a:rPr sz="1400" spc="-5" dirty="0">
                          <a:latin typeface="Arial MT"/>
                          <a:cs typeface="Arial MT"/>
                        </a:rPr>
                        <a:t>to</a:t>
                      </a:r>
                      <a:r>
                        <a:rPr sz="1400" spc="5" dirty="0">
                          <a:latin typeface="Arial MT"/>
                          <a:cs typeface="Arial MT"/>
                        </a:rPr>
                        <a:t> </a:t>
                      </a:r>
                      <a:r>
                        <a:rPr sz="1400" spc="-5" dirty="0">
                          <a:latin typeface="Arial MT"/>
                          <a:cs typeface="Arial MT"/>
                        </a:rPr>
                        <a:t>quickly </a:t>
                      </a:r>
                      <a:r>
                        <a:rPr sz="1400" spc="-10" dirty="0">
                          <a:latin typeface="Arial MT"/>
                          <a:cs typeface="Arial MT"/>
                        </a:rPr>
                        <a:t>glean</a:t>
                      </a:r>
                      <a:r>
                        <a:rPr sz="1400" spc="5" dirty="0">
                          <a:latin typeface="Arial MT"/>
                          <a:cs typeface="Arial MT"/>
                        </a:rPr>
                        <a:t> </a:t>
                      </a:r>
                      <a:r>
                        <a:rPr sz="1400" spc="-10" dirty="0">
                          <a:latin typeface="Arial MT"/>
                          <a:cs typeface="Arial MT"/>
                        </a:rPr>
                        <a:t>information</a:t>
                      </a:r>
                      <a:r>
                        <a:rPr sz="1400" spc="35" dirty="0">
                          <a:latin typeface="Arial MT"/>
                          <a:cs typeface="Arial MT"/>
                        </a:rPr>
                        <a:t> </a:t>
                      </a:r>
                      <a:r>
                        <a:rPr sz="1400" spc="-10" dirty="0">
                          <a:latin typeface="Arial MT"/>
                          <a:cs typeface="Arial MT"/>
                        </a:rPr>
                        <a:t>on </a:t>
                      </a:r>
                      <a:r>
                        <a:rPr sz="1400" spc="-5" dirty="0">
                          <a:latin typeface="Arial MT"/>
                          <a:cs typeface="Arial MT"/>
                        </a:rPr>
                        <a:t> </a:t>
                      </a:r>
                      <a:r>
                        <a:rPr sz="1400" spc="-10" dirty="0">
                          <a:latin typeface="Arial MT"/>
                          <a:cs typeface="Arial MT"/>
                        </a:rPr>
                        <a:t>the</a:t>
                      </a:r>
                      <a:r>
                        <a:rPr sz="1400" spc="5" dirty="0">
                          <a:latin typeface="Arial MT"/>
                          <a:cs typeface="Arial MT"/>
                        </a:rPr>
                        <a:t> </a:t>
                      </a:r>
                      <a:r>
                        <a:rPr sz="1400" spc="-10" dirty="0">
                          <a:latin typeface="Arial MT"/>
                          <a:cs typeface="Arial MT"/>
                        </a:rPr>
                        <a:t>strength,</a:t>
                      </a:r>
                      <a:r>
                        <a:rPr sz="1400" spc="35" dirty="0">
                          <a:latin typeface="Arial MT"/>
                          <a:cs typeface="Arial MT"/>
                        </a:rPr>
                        <a:t> </a:t>
                      </a:r>
                      <a:r>
                        <a:rPr sz="1400" spc="-15" dirty="0">
                          <a:latin typeface="Arial MT"/>
                          <a:cs typeface="Arial MT"/>
                        </a:rPr>
                        <a:t>certainty,</a:t>
                      </a:r>
                      <a:r>
                        <a:rPr sz="1400" spc="85" dirty="0">
                          <a:latin typeface="Arial MT"/>
                          <a:cs typeface="Arial MT"/>
                        </a:rPr>
                        <a:t> </a:t>
                      </a:r>
                      <a:r>
                        <a:rPr sz="1400" spc="-10" dirty="0">
                          <a:latin typeface="Arial MT"/>
                          <a:cs typeface="Arial MT"/>
                        </a:rPr>
                        <a:t>and</a:t>
                      </a:r>
                      <a:r>
                        <a:rPr sz="1400" spc="5" dirty="0">
                          <a:latin typeface="Arial MT"/>
                          <a:cs typeface="Arial MT"/>
                        </a:rPr>
                        <a:t> </a:t>
                      </a:r>
                      <a:r>
                        <a:rPr sz="1400" spc="-10" dirty="0">
                          <a:latin typeface="Arial MT"/>
                          <a:cs typeface="Arial MT"/>
                        </a:rPr>
                        <a:t>quality</a:t>
                      </a:r>
                      <a:r>
                        <a:rPr sz="1400" spc="35" dirty="0">
                          <a:latin typeface="Arial MT"/>
                          <a:cs typeface="Arial MT"/>
                        </a:rPr>
                        <a:t> </a:t>
                      </a:r>
                      <a:r>
                        <a:rPr sz="1400" spc="-10" dirty="0">
                          <a:latin typeface="Arial MT"/>
                          <a:cs typeface="Arial MT"/>
                        </a:rPr>
                        <a:t>of evidence </a:t>
                      </a:r>
                      <a:r>
                        <a:rPr sz="1400" spc="-375" dirty="0">
                          <a:latin typeface="Arial MT"/>
                          <a:cs typeface="Arial MT"/>
                        </a:rPr>
                        <a:t> </a:t>
                      </a:r>
                      <a:r>
                        <a:rPr sz="1400" spc="-10" dirty="0">
                          <a:latin typeface="Arial MT"/>
                          <a:cs typeface="Arial MT"/>
                        </a:rPr>
                        <a:t>supporting</a:t>
                      </a:r>
                      <a:r>
                        <a:rPr sz="1400" spc="55" dirty="0">
                          <a:latin typeface="Arial MT"/>
                          <a:cs typeface="Arial MT"/>
                        </a:rPr>
                        <a:t> </a:t>
                      </a:r>
                      <a:r>
                        <a:rPr sz="1400" spc="-10" dirty="0">
                          <a:latin typeface="Arial MT"/>
                          <a:cs typeface="Arial MT"/>
                        </a:rPr>
                        <a:t>each</a:t>
                      </a:r>
                      <a:r>
                        <a:rPr sz="1400" spc="5" dirty="0">
                          <a:latin typeface="Arial MT"/>
                          <a:cs typeface="Arial MT"/>
                        </a:rPr>
                        <a:t> </a:t>
                      </a:r>
                      <a:r>
                        <a:rPr sz="1400" spc="-10" dirty="0">
                          <a:latin typeface="Arial MT"/>
                          <a:cs typeface="Arial MT"/>
                        </a:rPr>
                        <a:t>recommendation.</a:t>
                      </a:r>
                      <a:endParaRPr sz="1400">
                        <a:latin typeface="Arial MT"/>
                        <a:cs typeface="Arial MT"/>
                      </a:endParaRPr>
                    </a:p>
                    <a:p>
                      <a:pPr>
                        <a:lnSpc>
                          <a:spcPct val="100000"/>
                        </a:lnSpc>
                        <a:spcBef>
                          <a:spcPts val="30"/>
                        </a:spcBef>
                        <a:buChar char="•"/>
                      </a:pPr>
                      <a:endParaRPr sz="1850">
                        <a:latin typeface="Times New Roman"/>
                        <a:cs typeface="Times New Roman"/>
                      </a:endParaRPr>
                    </a:p>
                    <a:p>
                      <a:pPr marL="258445" marR="528955">
                        <a:lnSpc>
                          <a:spcPct val="100000"/>
                        </a:lnSpc>
                        <a:spcBef>
                          <a:spcPts val="5"/>
                        </a:spcBef>
                        <a:buChar char="•"/>
                        <a:tabLst>
                          <a:tab pos="368935" algn="l"/>
                        </a:tabLst>
                      </a:pPr>
                      <a:r>
                        <a:rPr sz="1400" spc="-5" dirty="0">
                          <a:latin typeface="Arial MT"/>
                          <a:cs typeface="Arial MT"/>
                        </a:rPr>
                        <a:t>A </a:t>
                      </a:r>
                      <a:r>
                        <a:rPr sz="1400" spc="-10" dirty="0">
                          <a:latin typeface="Arial MT"/>
                          <a:cs typeface="Arial MT"/>
                        </a:rPr>
                        <a:t>recommendation</a:t>
                      </a:r>
                      <a:r>
                        <a:rPr sz="1400" spc="25" dirty="0">
                          <a:latin typeface="Arial MT"/>
                          <a:cs typeface="Arial MT"/>
                        </a:rPr>
                        <a:t> </a:t>
                      </a:r>
                      <a:r>
                        <a:rPr sz="1400" spc="-10" dirty="0">
                          <a:latin typeface="Arial MT"/>
                          <a:cs typeface="Arial MT"/>
                        </a:rPr>
                        <a:t>with</a:t>
                      </a:r>
                      <a:r>
                        <a:rPr sz="1400" spc="25" dirty="0">
                          <a:latin typeface="Arial MT"/>
                          <a:cs typeface="Arial MT"/>
                        </a:rPr>
                        <a:t> </a:t>
                      </a:r>
                      <a:r>
                        <a:rPr sz="1400" spc="-10" dirty="0">
                          <a:latin typeface="Arial MT"/>
                          <a:cs typeface="Arial MT"/>
                        </a:rPr>
                        <a:t>Level</a:t>
                      </a:r>
                      <a:r>
                        <a:rPr sz="1400" spc="10" dirty="0">
                          <a:latin typeface="Arial MT"/>
                          <a:cs typeface="Arial MT"/>
                        </a:rPr>
                        <a:t> </a:t>
                      </a:r>
                      <a:r>
                        <a:rPr sz="1400" spc="-10" dirty="0">
                          <a:latin typeface="Arial MT"/>
                          <a:cs typeface="Arial MT"/>
                        </a:rPr>
                        <a:t>of</a:t>
                      </a:r>
                      <a:r>
                        <a:rPr sz="1400" spc="5" dirty="0">
                          <a:latin typeface="Arial MT"/>
                          <a:cs typeface="Arial MT"/>
                        </a:rPr>
                        <a:t> </a:t>
                      </a:r>
                      <a:r>
                        <a:rPr sz="1400" spc="-10" dirty="0">
                          <a:latin typeface="Arial MT"/>
                          <a:cs typeface="Arial MT"/>
                        </a:rPr>
                        <a:t>Evidence </a:t>
                      </a:r>
                      <a:r>
                        <a:rPr sz="1400" spc="-375" dirty="0">
                          <a:latin typeface="Arial MT"/>
                          <a:cs typeface="Arial MT"/>
                        </a:rPr>
                        <a:t> </a:t>
                      </a:r>
                      <a:r>
                        <a:rPr sz="1400" spc="-10" dirty="0">
                          <a:latin typeface="Arial MT"/>
                          <a:cs typeface="Arial MT"/>
                        </a:rPr>
                        <a:t>(LOE)</a:t>
                      </a:r>
                      <a:r>
                        <a:rPr sz="1400" spc="5" dirty="0">
                          <a:latin typeface="Arial MT"/>
                          <a:cs typeface="Arial MT"/>
                        </a:rPr>
                        <a:t> </a:t>
                      </a:r>
                      <a:r>
                        <a:rPr sz="1400" spc="-10" dirty="0">
                          <a:latin typeface="Arial MT"/>
                          <a:cs typeface="Arial MT"/>
                        </a:rPr>
                        <a:t>C</a:t>
                      </a:r>
                      <a:r>
                        <a:rPr sz="1400" spc="20" dirty="0">
                          <a:latin typeface="Arial MT"/>
                          <a:cs typeface="Arial MT"/>
                        </a:rPr>
                        <a:t> </a:t>
                      </a:r>
                      <a:r>
                        <a:rPr sz="1400" spc="-15" dirty="0">
                          <a:latin typeface="Arial MT"/>
                          <a:cs typeface="Arial MT"/>
                        </a:rPr>
                        <a:t>does</a:t>
                      </a:r>
                      <a:r>
                        <a:rPr sz="1400" spc="15" dirty="0">
                          <a:latin typeface="Arial MT"/>
                          <a:cs typeface="Arial MT"/>
                        </a:rPr>
                        <a:t> </a:t>
                      </a:r>
                      <a:r>
                        <a:rPr sz="1400" spc="-15" dirty="0">
                          <a:latin typeface="Arial MT"/>
                          <a:cs typeface="Arial MT"/>
                        </a:rPr>
                        <a:t>not</a:t>
                      </a:r>
                      <a:r>
                        <a:rPr sz="1400" spc="5" dirty="0">
                          <a:latin typeface="Arial MT"/>
                          <a:cs typeface="Arial MT"/>
                        </a:rPr>
                        <a:t> </a:t>
                      </a:r>
                      <a:r>
                        <a:rPr sz="1400" spc="-5" dirty="0">
                          <a:latin typeface="Arial MT"/>
                          <a:cs typeface="Arial MT"/>
                        </a:rPr>
                        <a:t>imply </a:t>
                      </a:r>
                      <a:r>
                        <a:rPr sz="1400" spc="-10" dirty="0">
                          <a:latin typeface="Arial MT"/>
                          <a:cs typeface="Arial MT"/>
                        </a:rPr>
                        <a:t>that</a:t>
                      </a:r>
                      <a:r>
                        <a:rPr sz="1400" spc="10" dirty="0">
                          <a:latin typeface="Arial MT"/>
                          <a:cs typeface="Arial MT"/>
                        </a:rPr>
                        <a:t> </a:t>
                      </a:r>
                      <a:r>
                        <a:rPr sz="1400" spc="-10" dirty="0">
                          <a:latin typeface="Arial MT"/>
                          <a:cs typeface="Arial MT"/>
                        </a:rPr>
                        <a:t>the </a:t>
                      </a:r>
                      <a:r>
                        <a:rPr sz="1400" spc="-5" dirty="0">
                          <a:latin typeface="Arial MT"/>
                          <a:cs typeface="Arial MT"/>
                        </a:rPr>
                        <a:t> </a:t>
                      </a:r>
                      <a:r>
                        <a:rPr sz="1400" spc="-10" dirty="0">
                          <a:latin typeface="Arial MT"/>
                          <a:cs typeface="Arial MT"/>
                        </a:rPr>
                        <a:t>recommendation</a:t>
                      </a:r>
                      <a:r>
                        <a:rPr sz="1400" spc="30" dirty="0">
                          <a:latin typeface="Arial MT"/>
                          <a:cs typeface="Arial MT"/>
                        </a:rPr>
                        <a:t> </a:t>
                      </a:r>
                      <a:r>
                        <a:rPr sz="1400" spc="-5" dirty="0">
                          <a:latin typeface="Arial MT"/>
                          <a:cs typeface="Arial MT"/>
                        </a:rPr>
                        <a:t>is </a:t>
                      </a:r>
                      <a:r>
                        <a:rPr sz="1400" spc="-10" dirty="0">
                          <a:latin typeface="Arial MT"/>
                          <a:cs typeface="Arial MT"/>
                        </a:rPr>
                        <a:t>weak.</a:t>
                      </a:r>
                      <a:endParaRPr sz="1400">
                        <a:latin typeface="Arial MT"/>
                        <a:cs typeface="Arial MT"/>
                      </a:endParaRPr>
                    </a:p>
                    <a:p>
                      <a:pPr>
                        <a:lnSpc>
                          <a:spcPct val="100000"/>
                        </a:lnSpc>
                        <a:spcBef>
                          <a:spcPts val="15"/>
                        </a:spcBef>
                        <a:buChar char="•"/>
                      </a:pPr>
                      <a:endParaRPr sz="1450">
                        <a:latin typeface="Times New Roman"/>
                        <a:cs typeface="Times New Roman"/>
                      </a:endParaRPr>
                    </a:p>
                    <a:p>
                      <a:pPr marL="258445" marR="367030">
                        <a:lnSpc>
                          <a:spcPct val="100000"/>
                        </a:lnSpc>
                        <a:buSzPct val="92857"/>
                        <a:buChar char="•"/>
                        <a:tabLst>
                          <a:tab pos="362585" algn="l"/>
                        </a:tabLst>
                      </a:pPr>
                      <a:r>
                        <a:rPr sz="1400" spc="-10" dirty="0">
                          <a:latin typeface="Arial MT"/>
                          <a:cs typeface="Arial MT"/>
                        </a:rPr>
                        <a:t>Although,</a:t>
                      </a:r>
                      <a:r>
                        <a:rPr sz="1400" spc="25" dirty="0">
                          <a:latin typeface="Arial MT"/>
                          <a:cs typeface="Arial MT"/>
                        </a:rPr>
                        <a:t> </a:t>
                      </a:r>
                      <a:r>
                        <a:rPr sz="1400" spc="-5" dirty="0">
                          <a:latin typeface="Arial MT"/>
                          <a:cs typeface="Arial MT"/>
                        </a:rPr>
                        <a:t>RCTs</a:t>
                      </a:r>
                      <a:r>
                        <a:rPr sz="1400" spc="-10" dirty="0">
                          <a:latin typeface="Arial MT"/>
                          <a:cs typeface="Arial MT"/>
                        </a:rPr>
                        <a:t> </a:t>
                      </a:r>
                      <a:r>
                        <a:rPr sz="1400" spc="-15" dirty="0">
                          <a:latin typeface="Arial MT"/>
                          <a:cs typeface="Arial MT"/>
                        </a:rPr>
                        <a:t>are</a:t>
                      </a:r>
                      <a:r>
                        <a:rPr sz="1400" spc="5" dirty="0">
                          <a:latin typeface="Arial MT"/>
                          <a:cs typeface="Arial MT"/>
                        </a:rPr>
                        <a:t> </a:t>
                      </a:r>
                      <a:r>
                        <a:rPr sz="1400" spc="-10" dirty="0">
                          <a:latin typeface="Arial MT"/>
                          <a:cs typeface="Arial MT"/>
                        </a:rPr>
                        <a:t>unavailable,</a:t>
                      </a:r>
                      <a:r>
                        <a:rPr sz="1400" spc="50" dirty="0">
                          <a:latin typeface="Arial MT"/>
                          <a:cs typeface="Arial MT"/>
                        </a:rPr>
                        <a:t> </a:t>
                      </a:r>
                      <a:r>
                        <a:rPr sz="1400" spc="-10" dirty="0">
                          <a:latin typeface="Arial MT"/>
                          <a:cs typeface="Arial MT"/>
                        </a:rPr>
                        <a:t>there</a:t>
                      </a:r>
                      <a:r>
                        <a:rPr sz="1400" spc="5" dirty="0">
                          <a:latin typeface="Arial MT"/>
                          <a:cs typeface="Arial MT"/>
                        </a:rPr>
                        <a:t> </a:t>
                      </a:r>
                      <a:r>
                        <a:rPr sz="1400" spc="-5" dirty="0">
                          <a:latin typeface="Arial MT"/>
                          <a:cs typeface="Arial MT"/>
                        </a:rPr>
                        <a:t>may </a:t>
                      </a:r>
                      <a:r>
                        <a:rPr sz="1400" dirty="0">
                          <a:latin typeface="Arial MT"/>
                          <a:cs typeface="Arial MT"/>
                        </a:rPr>
                        <a:t> </a:t>
                      </a:r>
                      <a:r>
                        <a:rPr sz="1400" spc="-10" dirty="0">
                          <a:latin typeface="Arial MT"/>
                          <a:cs typeface="Arial MT"/>
                        </a:rPr>
                        <a:t>be</a:t>
                      </a:r>
                      <a:r>
                        <a:rPr sz="1400" spc="5" dirty="0">
                          <a:latin typeface="Arial MT"/>
                          <a:cs typeface="Arial MT"/>
                        </a:rPr>
                        <a:t> </a:t>
                      </a:r>
                      <a:r>
                        <a:rPr sz="1400" spc="-5" dirty="0">
                          <a:latin typeface="Arial MT"/>
                          <a:cs typeface="Arial MT"/>
                        </a:rPr>
                        <a:t>a</a:t>
                      </a:r>
                      <a:r>
                        <a:rPr sz="1400" spc="-15" dirty="0">
                          <a:latin typeface="Arial MT"/>
                          <a:cs typeface="Arial MT"/>
                        </a:rPr>
                        <a:t> </a:t>
                      </a:r>
                      <a:r>
                        <a:rPr sz="1400" spc="-10" dirty="0">
                          <a:latin typeface="Arial MT"/>
                          <a:cs typeface="Arial MT"/>
                        </a:rPr>
                        <a:t>very</a:t>
                      </a:r>
                      <a:r>
                        <a:rPr sz="1400" spc="10" dirty="0">
                          <a:latin typeface="Arial MT"/>
                          <a:cs typeface="Arial MT"/>
                        </a:rPr>
                        <a:t> </a:t>
                      </a:r>
                      <a:r>
                        <a:rPr sz="1400" spc="-10" dirty="0">
                          <a:latin typeface="Arial MT"/>
                          <a:cs typeface="Arial MT"/>
                        </a:rPr>
                        <a:t>clear</a:t>
                      </a:r>
                      <a:r>
                        <a:rPr sz="1400" spc="10" dirty="0">
                          <a:latin typeface="Arial MT"/>
                          <a:cs typeface="Arial MT"/>
                        </a:rPr>
                        <a:t> </a:t>
                      </a:r>
                      <a:r>
                        <a:rPr sz="1400" spc="-5" dirty="0">
                          <a:latin typeface="Arial MT"/>
                          <a:cs typeface="Arial MT"/>
                        </a:rPr>
                        <a:t>clinical</a:t>
                      </a:r>
                      <a:r>
                        <a:rPr sz="1400" spc="35" dirty="0">
                          <a:latin typeface="Arial MT"/>
                          <a:cs typeface="Arial MT"/>
                        </a:rPr>
                        <a:t> </a:t>
                      </a:r>
                      <a:r>
                        <a:rPr sz="1400" spc="-10" dirty="0">
                          <a:latin typeface="Arial MT"/>
                          <a:cs typeface="Arial MT"/>
                        </a:rPr>
                        <a:t>consensus</a:t>
                      </a:r>
                      <a:r>
                        <a:rPr sz="1400" spc="35" dirty="0">
                          <a:latin typeface="Arial MT"/>
                          <a:cs typeface="Arial MT"/>
                        </a:rPr>
                        <a:t> </a:t>
                      </a:r>
                      <a:r>
                        <a:rPr sz="1400" spc="-10" dirty="0">
                          <a:latin typeface="Arial MT"/>
                          <a:cs typeface="Arial MT"/>
                        </a:rPr>
                        <a:t>that</a:t>
                      </a:r>
                      <a:r>
                        <a:rPr sz="1400" spc="5" dirty="0">
                          <a:latin typeface="Arial MT"/>
                          <a:cs typeface="Arial MT"/>
                        </a:rPr>
                        <a:t> </a:t>
                      </a:r>
                      <a:r>
                        <a:rPr sz="1400" spc="-5" dirty="0">
                          <a:latin typeface="Arial MT"/>
                          <a:cs typeface="Arial MT"/>
                        </a:rPr>
                        <a:t>a </a:t>
                      </a:r>
                      <a:r>
                        <a:rPr sz="1400" dirty="0">
                          <a:latin typeface="Arial MT"/>
                          <a:cs typeface="Arial MT"/>
                        </a:rPr>
                        <a:t> </a:t>
                      </a:r>
                      <a:r>
                        <a:rPr sz="1400" spc="-10" dirty="0">
                          <a:latin typeface="Arial MT"/>
                          <a:cs typeface="Arial MT"/>
                        </a:rPr>
                        <a:t>particular</a:t>
                      </a:r>
                      <a:r>
                        <a:rPr sz="1400" spc="30" dirty="0">
                          <a:latin typeface="Arial MT"/>
                          <a:cs typeface="Arial MT"/>
                        </a:rPr>
                        <a:t> </a:t>
                      </a:r>
                      <a:r>
                        <a:rPr sz="1400" spc="-10" dirty="0">
                          <a:latin typeface="Arial MT"/>
                          <a:cs typeface="Arial MT"/>
                        </a:rPr>
                        <a:t>test</a:t>
                      </a:r>
                      <a:r>
                        <a:rPr sz="1400" spc="10" dirty="0">
                          <a:latin typeface="Arial MT"/>
                          <a:cs typeface="Arial MT"/>
                        </a:rPr>
                        <a:t> </a:t>
                      </a:r>
                      <a:r>
                        <a:rPr sz="1400" spc="-10" dirty="0">
                          <a:latin typeface="Arial MT"/>
                          <a:cs typeface="Arial MT"/>
                        </a:rPr>
                        <a:t>or</a:t>
                      </a:r>
                      <a:r>
                        <a:rPr sz="1400" spc="15" dirty="0">
                          <a:latin typeface="Arial MT"/>
                          <a:cs typeface="Arial MT"/>
                        </a:rPr>
                        <a:t> </a:t>
                      </a:r>
                      <a:r>
                        <a:rPr sz="1400" spc="-15" dirty="0">
                          <a:latin typeface="Arial MT"/>
                          <a:cs typeface="Arial MT"/>
                        </a:rPr>
                        <a:t>therapy</a:t>
                      </a:r>
                      <a:r>
                        <a:rPr sz="1400" spc="40" dirty="0">
                          <a:latin typeface="Arial MT"/>
                          <a:cs typeface="Arial MT"/>
                        </a:rPr>
                        <a:t> </a:t>
                      </a:r>
                      <a:r>
                        <a:rPr sz="1400" spc="-5" dirty="0">
                          <a:latin typeface="Arial MT"/>
                          <a:cs typeface="Arial MT"/>
                        </a:rPr>
                        <a:t>is</a:t>
                      </a:r>
                      <a:r>
                        <a:rPr sz="1400" dirty="0">
                          <a:latin typeface="Arial MT"/>
                          <a:cs typeface="Arial MT"/>
                        </a:rPr>
                        <a:t> </a:t>
                      </a:r>
                      <a:r>
                        <a:rPr sz="1400" spc="-10" dirty="0">
                          <a:latin typeface="Arial MT"/>
                          <a:cs typeface="Arial MT"/>
                        </a:rPr>
                        <a:t>useful</a:t>
                      </a:r>
                      <a:r>
                        <a:rPr sz="1400" spc="20" dirty="0">
                          <a:latin typeface="Arial MT"/>
                          <a:cs typeface="Arial MT"/>
                        </a:rPr>
                        <a:t> </a:t>
                      </a:r>
                      <a:r>
                        <a:rPr sz="1400" spc="-10" dirty="0">
                          <a:latin typeface="Arial MT"/>
                          <a:cs typeface="Arial MT"/>
                        </a:rPr>
                        <a:t>or</a:t>
                      </a:r>
                      <a:r>
                        <a:rPr sz="1400" spc="15" dirty="0">
                          <a:latin typeface="Arial MT"/>
                          <a:cs typeface="Arial MT"/>
                        </a:rPr>
                        <a:t> </a:t>
                      </a:r>
                      <a:r>
                        <a:rPr sz="1400" spc="-10" dirty="0">
                          <a:latin typeface="Arial MT"/>
                          <a:cs typeface="Arial MT"/>
                        </a:rPr>
                        <a:t>effective.</a:t>
                      </a:r>
                      <a:endParaRPr sz="1400">
                        <a:latin typeface="Arial MT"/>
                        <a:cs typeface="Arial MT"/>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782701">
                <a:tc>
                  <a:txBody>
                    <a:bodyPr/>
                    <a:lstStyle/>
                    <a:p>
                      <a:pPr>
                        <a:lnSpc>
                          <a:spcPct val="100000"/>
                        </a:lnSpc>
                        <a:spcBef>
                          <a:spcPts val="15"/>
                        </a:spcBef>
                      </a:pPr>
                      <a:endParaRPr sz="1950">
                        <a:latin typeface="Times New Roman"/>
                        <a:cs typeface="Times New Roman"/>
                      </a:endParaRPr>
                    </a:p>
                    <a:p>
                      <a:pPr marR="359410" algn="r">
                        <a:lnSpc>
                          <a:spcPct val="100000"/>
                        </a:lnSpc>
                        <a:spcBef>
                          <a:spcPts val="5"/>
                        </a:spcBef>
                      </a:pPr>
                      <a:r>
                        <a:rPr sz="1300" b="1" spc="-5" dirty="0">
                          <a:latin typeface="Arial"/>
                          <a:cs typeface="Arial"/>
                        </a:rPr>
                        <a:t>B-R</a:t>
                      </a:r>
                      <a:endParaRPr sz="1300">
                        <a:latin typeface="Arial"/>
                        <a:cs typeface="Arial"/>
                      </a:endParaRPr>
                    </a:p>
                  </a:txBody>
                  <a:tcPr marL="0" marR="0" marT="190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57175" marR="287655">
                        <a:lnSpc>
                          <a:spcPct val="100000"/>
                        </a:lnSpc>
                        <a:spcBef>
                          <a:spcPts val="700"/>
                        </a:spcBef>
                      </a:pPr>
                      <a:r>
                        <a:rPr sz="1300" spc="-5" dirty="0">
                          <a:latin typeface="Arial MT"/>
                          <a:cs typeface="Arial MT"/>
                        </a:rPr>
                        <a:t>Evidence</a:t>
                      </a:r>
                      <a:r>
                        <a:rPr sz="1300" spc="20" dirty="0">
                          <a:latin typeface="Arial MT"/>
                          <a:cs typeface="Arial MT"/>
                        </a:rPr>
                        <a:t> </a:t>
                      </a:r>
                      <a:r>
                        <a:rPr sz="1300" spc="-5" dirty="0">
                          <a:latin typeface="Arial MT"/>
                          <a:cs typeface="Arial MT"/>
                        </a:rPr>
                        <a:t>from</a:t>
                      </a:r>
                      <a:r>
                        <a:rPr sz="1300" spc="25" dirty="0">
                          <a:latin typeface="Arial MT"/>
                          <a:cs typeface="Arial MT"/>
                        </a:rPr>
                        <a:t> </a:t>
                      </a:r>
                      <a:r>
                        <a:rPr sz="1300" spc="-5" dirty="0">
                          <a:latin typeface="Arial MT"/>
                          <a:cs typeface="Arial MT"/>
                        </a:rPr>
                        <a:t>moderate-quality</a:t>
                      </a:r>
                      <a:r>
                        <a:rPr sz="1300" spc="55" dirty="0">
                          <a:latin typeface="Arial MT"/>
                          <a:cs typeface="Arial MT"/>
                        </a:rPr>
                        <a:t> </a:t>
                      </a:r>
                      <a:r>
                        <a:rPr sz="1300" dirty="0">
                          <a:latin typeface="Arial MT"/>
                          <a:cs typeface="Arial MT"/>
                        </a:rPr>
                        <a:t>trials,</a:t>
                      </a:r>
                      <a:r>
                        <a:rPr sz="1300" spc="-25" dirty="0">
                          <a:latin typeface="Arial MT"/>
                          <a:cs typeface="Arial MT"/>
                        </a:rPr>
                        <a:t> </a:t>
                      </a:r>
                      <a:r>
                        <a:rPr sz="1300" spc="-5" dirty="0">
                          <a:latin typeface="Arial MT"/>
                          <a:cs typeface="Arial MT"/>
                        </a:rPr>
                        <a:t>or</a:t>
                      </a:r>
                      <a:r>
                        <a:rPr sz="1300" spc="5" dirty="0">
                          <a:latin typeface="Arial MT"/>
                          <a:cs typeface="Arial MT"/>
                        </a:rPr>
                        <a:t> </a:t>
                      </a:r>
                      <a:r>
                        <a:rPr sz="1300" spc="-5" dirty="0">
                          <a:latin typeface="Arial MT"/>
                          <a:cs typeface="Arial MT"/>
                        </a:rPr>
                        <a:t>a</a:t>
                      </a:r>
                      <a:r>
                        <a:rPr sz="1300" dirty="0">
                          <a:latin typeface="Arial MT"/>
                          <a:cs typeface="Arial MT"/>
                        </a:rPr>
                        <a:t> </a:t>
                      </a:r>
                      <a:r>
                        <a:rPr sz="1300" spc="-5" dirty="0">
                          <a:latin typeface="Arial MT"/>
                          <a:cs typeface="Arial MT"/>
                        </a:rPr>
                        <a:t>meta-analysis</a:t>
                      </a:r>
                      <a:r>
                        <a:rPr sz="1300" spc="25" dirty="0">
                          <a:latin typeface="Arial MT"/>
                          <a:cs typeface="Arial MT"/>
                        </a:rPr>
                        <a:t> </a:t>
                      </a:r>
                      <a:r>
                        <a:rPr sz="1300" spc="-5" dirty="0">
                          <a:latin typeface="Arial MT"/>
                          <a:cs typeface="Arial MT"/>
                        </a:rPr>
                        <a:t>of </a:t>
                      </a:r>
                      <a:r>
                        <a:rPr sz="1300" dirty="0">
                          <a:latin typeface="Arial MT"/>
                          <a:cs typeface="Arial MT"/>
                        </a:rPr>
                        <a:t> </a:t>
                      </a:r>
                      <a:r>
                        <a:rPr sz="1300" spc="-5" dirty="0">
                          <a:latin typeface="Arial MT"/>
                          <a:cs typeface="Arial MT"/>
                        </a:rPr>
                        <a:t>moderate</a:t>
                      </a:r>
                      <a:r>
                        <a:rPr sz="1300" spc="40" dirty="0">
                          <a:latin typeface="Arial MT"/>
                          <a:cs typeface="Arial MT"/>
                        </a:rPr>
                        <a:t> </a:t>
                      </a:r>
                      <a:r>
                        <a:rPr sz="1300" dirty="0">
                          <a:latin typeface="Arial MT"/>
                          <a:cs typeface="Arial MT"/>
                        </a:rPr>
                        <a:t>quality</a:t>
                      </a:r>
                      <a:r>
                        <a:rPr sz="1300" spc="-5" dirty="0">
                          <a:latin typeface="Arial MT"/>
                          <a:cs typeface="Arial MT"/>
                        </a:rPr>
                        <a:t> (RCT)</a:t>
                      </a:r>
                      <a:r>
                        <a:rPr sz="1300" spc="25" dirty="0">
                          <a:latin typeface="Arial MT"/>
                          <a:cs typeface="Arial MT"/>
                        </a:rPr>
                        <a:t> </a:t>
                      </a:r>
                      <a:r>
                        <a:rPr sz="1300" dirty="0">
                          <a:latin typeface="Arial MT"/>
                          <a:cs typeface="Arial MT"/>
                        </a:rPr>
                        <a:t>followed</a:t>
                      </a:r>
                      <a:r>
                        <a:rPr sz="1300" spc="-30" dirty="0">
                          <a:latin typeface="Arial MT"/>
                          <a:cs typeface="Arial MT"/>
                        </a:rPr>
                        <a:t> </a:t>
                      </a:r>
                      <a:r>
                        <a:rPr sz="1300" spc="-5" dirty="0">
                          <a:latin typeface="Arial MT"/>
                          <a:cs typeface="Arial MT"/>
                        </a:rPr>
                        <a:t>by</a:t>
                      </a:r>
                      <a:r>
                        <a:rPr sz="1300" dirty="0">
                          <a:latin typeface="Arial MT"/>
                          <a:cs typeface="Arial MT"/>
                        </a:rPr>
                        <a:t> </a:t>
                      </a:r>
                      <a:r>
                        <a:rPr sz="1300" spc="-5" dirty="0">
                          <a:latin typeface="Arial MT"/>
                          <a:cs typeface="Arial MT"/>
                        </a:rPr>
                        <a:t>an</a:t>
                      </a:r>
                      <a:r>
                        <a:rPr sz="1300" spc="15" dirty="0">
                          <a:latin typeface="Arial MT"/>
                          <a:cs typeface="Arial MT"/>
                        </a:rPr>
                        <a:t> </a:t>
                      </a:r>
                      <a:r>
                        <a:rPr sz="1300" spc="-5" dirty="0">
                          <a:latin typeface="Arial MT"/>
                          <a:cs typeface="Arial MT"/>
                        </a:rPr>
                        <a:t>R</a:t>
                      </a:r>
                      <a:r>
                        <a:rPr sz="1300" dirty="0">
                          <a:latin typeface="Arial MT"/>
                          <a:cs typeface="Arial MT"/>
                        </a:rPr>
                        <a:t> </a:t>
                      </a:r>
                      <a:r>
                        <a:rPr sz="1300" spc="-5" dirty="0">
                          <a:latin typeface="Arial MT"/>
                          <a:cs typeface="Arial MT"/>
                        </a:rPr>
                        <a:t>to </a:t>
                      </a:r>
                      <a:r>
                        <a:rPr sz="1300" spc="-10" dirty="0">
                          <a:latin typeface="Arial MT"/>
                          <a:cs typeface="Arial MT"/>
                        </a:rPr>
                        <a:t>denote</a:t>
                      </a:r>
                      <a:r>
                        <a:rPr sz="1300" spc="90" dirty="0">
                          <a:latin typeface="Arial MT"/>
                          <a:cs typeface="Arial MT"/>
                        </a:rPr>
                        <a:t> </a:t>
                      </a:r>
                      <a:r>
                        <a:rPr sz="1300" b="1" spc="-10" dirty="0">
                          <a:latin typeface="Arial"/>
                          <a:cs typeface="Arial"/>
                        </a:rPr>
                        <a:t>RANDOMIZED </a:t>
                      </a:r>
                      <a:r>
                        <a:rPr sz="1300" b="1" spc="-345" dirty="0">
                          <a:latin typeface="Arial"/>
                          <a:cs typeface="Arial"/>
                        </a:rPr>
                        <a:t> </a:t>
                      </a:r>
                      <a:r>
                        <a:rPr sz="1300" spc="-5" dirty="0">
                          <a:latin typeface="Arial MT"/>
                          <a:cs typeface="Arial MT"/>
                        </a:rPr>
                        <a:t>studies</a:t>
                      </a:r>
                      <a:endParaRPr sz="1300">
                        <a:latin typeface="Arial MT"/>
                        <a:cs typeface="Arial MT"/>
                      </a:endParaRPr>
                    </a:p>
                  </a:txBody>
                  <a:tcPr marL="0" marR="0" marT="889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782701">
                <a:tc>
                  <a:txBody>
                    <a:bodyPr/>
                    <a:lstStyle/>
                    <a:p>
                      <a:pPr>
                        <a:lnSpc>
                          <a:spcPct val="100000"/>
                        </a:lnSpc>
                        <a:spcBef>
                          <a:spcPts val="20"/>
                        </a:spcBef>
                      </a:pPr>
                      <a:endParaRPr sz="1950">
                        <a:latin typeface="Times New Roman"/>
                        <a:cs typeface="Times New Roman"/>
                      </a:endParaRPr>
                    </a:p>
                    <a:p>
                      <a:pPr marR="302260" algn="r">
                        <a:lnSpc>
                          <a:spcPct val="100000"/>
                        </a:lnSpc>
                      </a:pPr>
                      <a:r>
                        <a:rPr sz="1300" b="1" spc="-5" dirty="0">
                          <a:latin typeface="Arial"/>
                          <a:cs typeface="Arial"/>
                        </a:rPr>
                        <a:t>B-NR</a:t>
                      </a:r>
                      <a:endParaRPr sz="13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57175" marR="475615">
                        <a:lnSpc>
                          <a:spcPct val="100000"/>
                        </a:lnSpc>
                        <a:spcBef>
                          <a:spcPts val="705"/>
                        </a:spcBef>
                      </a:pPr>
                      <a:r>
                        <a:rPr sz="1300" spc="-5" dirty="0">
                          <a:latin typeface="Arial MT"/>
                          <a:cs typeface="Arial MT"/>
                        </a:rPr>
                        <a:t>Evidence</a:t>
                      </a:r>
                      <a:r>
                        <a:rPr sz="1300" spc="20" dirty="0">
                          <a:latin typeface="Arial MT"/>
                          <a:cs typeface="Arial MT"/>
                        </a:rPr>
                        <a:t> </a:t>
                      </a:r>
                      <a:r>
                        <a:rPr sz="1300" spc="-5" dirty="0">
                          <a:latin typeface="Arial MT"/>
                          <a:cs typeface="Arial MT"/>
                        </a:rPr>
                        <a:t>from</a:t>
                      </a:r>
                      <a:r>
                        <a:rPr sz="1300" spc="25" dirty="0">
                          <a:latin typeface="Arial MT"/>
                          <a:cs typeface="Arial MT"/>
                        </a:rPr>
                        <a:t> </a:t>
                      </a:r>
                      <a:r>
                        <a:rPr sz="1300" spc="-5" dirty="0">
                          <a:latin typeface="Arial MT"/>
                          <a:cs typeface="Arial MT"/>
                        </a:rPr>
                        <a:t>moderate-quality</a:t>
                      </a:r>
                      <a:r>
                        <a:rPr sz="1300" spc="55" dirty="0">
                          <a:latin typeface="Arial MT"/>
                          <a:cs typeface="Arial MT"/>
                        </a:rPr>
                        <a:t> </a:t>
                      </a:r>
                      <a:r>
                        <a:rPr sz="1300" dirty="0">
                          <a:latin typeface="Arial MT"/>
                          <a:cs typeface="Arial MT"/>
                        </a:rPr>
                        <a:t>trials,</a:t>
                      </a:r>
                      <a:r>
                        <a:rPr sz="1300" spc="-20" dirty="0">
                          <a:latin typeface="Arial MT"/>
                          <a:cs typeface="Arial MT"/>
                        </a:rPr>
                        <a:t> </a:t>
                      </a:r>
                      <a:r>
                        <a:rPr sz="1300" spc="-5" dirty="0">
                          <a:latin typeface="Arial MT"/>
                          <a:cs typeface="Arial MT"/>
                        </a:rPr>
                        <a:t>or</a:t>
                      </a:r>
                      <a:r>
                        <a:rPr sz="1300" spc="5" dirty="0">
                          <a:latin typeface="Arial MT"/>
                          <a:cs typeface="Arial MT"/>
                        </a:rPr>
                        <a:t> </a:t>
                      </a:r>
                      <a:r>
                        <a:rPr sz="1300" spc="-5" dirty="0">
                          <a:latin typeface="Arial MT"/>
                          <a:cs typeface="Arial MT"/>
                        </a:rPr>
                        <a:t>a</a:t>
                      </a:r>
                      <a:r>
                        <a:rPr sz="1300" dirty="0">
                          <a:latin typeface="Arial MT"/>
                          <a:cs typeface="Arial MT"/>
                        </a:rPr>
                        <a:t> </a:t>
                      </a:r>
                      <a:r>
                        <a:rPr sz="1300" spc="-5" dirty="0">
                          <a:latin typeface="Arial MT"/>
                          <a:cs typeface="Arial MT"/>
                        </a:rPr>
                        <a:t>meta-analysis</a:t>
                      </a:r>
                      <a:r>
                        <a:rPr sz="1300" spc="25" dirty="0">
                          <a:latin typeface="Arial MT"/>
                          <a:cs typeface="Arial MT"/>
                        </a:rPr>
                        <a:t> </a:t>
                      </a:r>
                      <a:r>
                        <a:rPr sz="1300" spc="-5" dirty="0">
                          <a:latin typeface="Arial MT"/>
                          <a:cs typeface="Arial MT"/>
                        </a:rPr>
                        <a:t>of </a:t>
                      </a:r>
                      <a:r>
                        <a:rPr sz="1300" dirty="0">
                          <a:latin typeface="Arial MT"/>
                          <a:cs typeface="Arial MT"/>
                        </a:rPr>
                        <a:t> </a:t>
                      </a:r>
                      <a:r>
                        <a:rPr sz="1300" spc="-5" dirty="0">
                          <a:latin typeface="Arial MT"/>
                          <a:cs typeface="Arial MT"/>
                        </a:rPr>
                        <a:t>moderate</a:t>
                      </a:r>
                      <a:r>
                        <a:rPr sz="1300" spc="40" dirty="0">
                          <a:latin typeface="Arial MT"/>
                          <a:cs typeface="Arial MT"/>
                        </a:rPr>
                        <a:t> </a:t>
                      </a:r>
                      <a:r>
                        <a:rPr sz="1300" dirty="0">
                          <a:latin typeface="Arial MT"/>
                          <a:cs typeface="Arial MT"/>
                        </a:rPr>
                        <a:t>quality followed</a:t>
                      </a:r>
                      <a:r>
                        <a:rPr sz="1300" spc="-25" dirty="0">
                          <a:latin typeface="Arial MT"/>
                          <a:cs typeface="Arial MT"/>
                        </a:rPr>
                        <a:t> </a:t>
                      </a:r>
                      <a:r>
                        <a:rPr sz="1300" spc="-5" dirty="0">
                          <a:latin typeface="Arial MT"/>
                          <a:cs typeface="Arial MT"/>
                        </a:rPr>
                        <a:t>by</a:t>
                      </a:r>
                      <a:r>
                        <a:rPr sz="1300" dirty="0">
                          <a:latin typeface="Arial MT"/>
                          <a:cs typeface="Arial MT"/>
                        </a:rPr>
                        <a:t> </a:t>
                      </a:r>
                      <a:r>
                        <a:rPr sz="1300" spc="-5" dirty="0">
                          <a:latin typeface="Arial MT"/>
                          <a:cs typeface="Arial MT"/>
                        </a:rPr>
                        <a:t>NR to</a:t>
                      </a:r>
                      <a:r>
                        <a:rPr sz="1300" spc="20" dirty="0">
                          <a:latin typeface="Arial MT"/>
                          <a:cs typeface="Arial MT"/>
                        </a:rPr>
                        <a:t> </a:t>
                      </a:r>
                      <a:r>
                        <a:rPr sz="1300" spc="-10" dirty="0">
                          <a:latin typeface="Arial MT"/>
                          <a:cs typeface="Arial MT"/>
                        </a:rPr>
                        <a:t>denote</a:t>
                      </a:r>
                      <a:r>
                        <a:rPr sz="1300" spc="60" dirty="0">
                          <a:latin typeface="Arial MT"/>
                          <a:cs typeface="Arial MT"/>
                        </a:rPr>
                        <a:t> </a:t>
                      </a:r>
                      <a:r>
                        <a:rPr sz="1300" b="1" spc="-10" dirty="0">
                          <a:latin typeface="Arial"/>
                          <a:cs typeface="Arial"/>
                        </a:rPr>
                        <a:t>NON-RANDOMIZED </a:t>
                      </a:r>
                      <a:r>
                        <a:rPr sz="1300" b="1" spc="-345" dirty="0">
                          <a:latin typeface="Arial"/>
                          <a:cs typeface="Arial"/>
                        </a:rPr>
                        <a:t> </a:t>
                      </a:r>
                      <a:r>
                        <a:rPr sz="1300" spc="-5" dirty="0">
                          <a:latin typeface="Arial MT"/>
                          <a:cs typeface="Arial MT"/>
                        </a:rPr>
                        <a:t>studies</a:t>
                      </a:r>
                      <a:endParaRPr sz="1300">
                        <a:latin typeface="Arial MT"/>
                        <a:cs typeface="Arial MT"/>
                      </a:endParaRPr>
                    </a:p>
                  </a:txBody>
                  <a:tcPr marL="0" marR="0" marT="895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584708">
                <a:tc>
                  <a:txBody>
                    <a:bodyPr/>
                    <a:lstStyle/>
                    <a:p>
                      <a:pPr>
                        <a:lnSpc>
                          <a:spcPct val="100000"/>
                        </a:lnSpc>
                        <a:spcBef>
                          <a:spcPts val="45"/>
                        </a:spcBef>
                      </a:pPr>
                      <a:endParaRPr sz="1250">
                        <a:latin typeface="Times New Roman"/>
                        <a:cs typeface="Times New Roman"/>
                      </a:endParaRPr>
                    </a:p>
                    <a:p>
                      <a:pPr marR="310515" algn="r">
                        <a:lnSpc>
                          <a:spcPct val="100000"/>
                        </a:lnSpc>
                        <a:spcBef>
                          <a:spcPts val="5"/>
                        </a:spcBef>
                      </a:pPr>
                      <a:r>
                        <a:rPr sz="1300" b="1" spc="-5" dirty="0">
                          <a:latin typeface="Arial"/>
                          <a:cs typeface="Arial"/>
                        </a:rPr>
                        <a:t>C-LD</a:t>
                      </a:r>
                      <a:endParaRPr sz="1300">
                        <a:latin typeface="Arial"/>
                        <a:cs typeface="Arial"/>
                      </a:endParaRPr>
                    </a:p>
                  </a:txBody>
                  <a:tcPr marL="0" marR="0" marT="57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57175">
                        <a:lnSpc>
                          <a:spcPct val="100000"/>
                        </a:lnSpc>
                        <a:spcBef>
                          <a:spcPts val="705"/>
                        </a:spcBef>
                      </a:pPr>
                      <a:r>
                        <a:rPr sz="1300" spc="-10" dirty="0">
                          <a:latin typeface="Arial MT"/>
                          <a:cs typeface="Arial MT"/>
                        </a:rPr>
                        <a:t>There</a:t>
                      </a:r>
                      <a:r>
                        <a:rPr sz="1300" spc="40" dirty="0">
                          <a:latin typeface="Arial MT"/>
                          <a:cs typeface="Arial MT"/>
                        </a:rPr>
                        <a:t> </a:t>
                      </a:r>
                      <a:r>
                        <a:rPr sz="1300" spc="5" dirty="0">
                          <a:latin typeface="Arial MT"/>
                          <a:cs typeface="Arial MT"/>
                        </a:rPr>
                        <a:t>is</a:t>
                      </a:r>
                      <a:r>
                        <a:rPr sz="1300" spc="-25" dirty="0">
                          <a:latin typeface="Arial MT"/>
                          <a:cs typeface="Arial MT"/>
                        </a:rPr>
                        <a:t> </a:t>
                      </a:r>
                      <a:r>
                        <a:rPr sz="1300" spc="-15" dirty="0">
                          <a:latin typeface="Arial MT"/>
                          <a:cs typeface="Arial MT"/>
                        </a:rPr>
                        <a:t>no</a:t>
                      </a:r>
                      <a:r>
                        <a:rPr sz="1300" spc="40" dirty="0">
                          <a:latin typeface="Arial MT"/>
                          <a:cs typeface="Arial MT"/>
                        </a:rPr>
                        <a:t> </a:t>
                      </a:r>
                      <a:r>
                        <a:rPr sz="1300" spc="-10" dirty="0">
                          <a:latin typeface="Arial MT"/>
                          <a:cs typeface="Arial MT"/>
                        </a:rPr>
                        <a:t>convincing</a:t>
                      </a:r>
                      <a:r>
                        <a:rPr sz="1300" spc="45" dirty="0">
                          <a:latin typeface="Arial MT"/>
                          <a:cs typeface="Arial MT"/>
                        </a:rPr>
                        <a:t> </a:t>
                      </a:r>
                      <a:r>
                        <a:rPr sz="1300" spc="-5" dirty="0">
                          <a:latin typeface="Arial MT"/>
                          <a:cs typeface="Arial MT"/>
                        </a:rPr>
                        <a:t>evidence</a:t>
                      </a:r>
                      <a:r>
                        <a:rPr sz="1300" spc="45" dirty="0">
                          <a:latin typeface="Arial MT"/>
                          <a:cs typeface="Arial MT"/>
                        </a:rPr>
                        <a:t> </a:t>
                      </a:r>
                      <a:r>
                        <a:rPr sz="1300" spc="-15" dirty="0">
                          <a:latin typeface="Arial MT"/>
                          <a:cs typeface="Arial MT"/>
                        </a:rPr>
                        <a:t>and</a:t>
                      </a:r>
                      <a:r>
                        <a:rPr sz="1300" spc="25" dirty="0">
                          <a:latin typeface="Arial MT"/>
                          <a:cs typeface="Arial MT"/>
                        </a:rPr>
                        <a:t> </a:t>
                      </a:r>
                      <a:r>
                        <a:rPr sz="1300" spc="5" dirty="0">
                          <a:latin typeface="Arial MT"/>
                          <a:cs typeface="Arial MT"/>
                        </a:rPr>
                        <a:t>is</a:t>
                      </a:r>
                      <a:r>
                        <a:rPr sz="1300" spc="-5" dirty="0">
                          <a:latin typeface="Arial MT"/>
                          <a:cs typeface="Arial MT"/>
                        </a:rPr>
                        <a:t> </a:t>
                      </a:r>
                      <a:r>
                        <a:rPr sz="1300" dirty="0">
                          <a:latin typeface="Arial MT"/>
                          <a:cs typeface="Arial MT"/>
                        </a:rPr>
                        <a:t>followed</a:t>
                      </a:r>
                      <a:r>
                        <a:rPr sz="1300" spc="-25" dirty="0">
                          <a:latin typeface="Arial MT"/>
                          <a:cs typeface="Arial MT"/>
                        </a:rPr>
                        <a:t> </a:t>
                      </a:r>
                      <a:r>
                        <a:rPr sz="1300" spc="-5" dirty="0">
                          <a:latin typeface="Arial MT"/>
                          <a:cs typeface="Arial MT"/>
                        </a:rPr>
                        <a:t>by LD</a:t>
                      </a:r>
                      <a:r>
                        <a:rPr sz="1300" dirty="0">
                          <a:latin typeface="Arial MT"/>
                          <a:cs typeface="Arial MT"/>
                        </a:rPr>
                        <a:t> </a:t>
                      </a:r>
                      <a:r>
                        <a:rPr sz="1300" spc="-5" dirty="0">
                          <a:latin typeface="Arial MT"/>
                          <a:cs typeface="Arial MT"/>
                        </a:rPr>
                        <a:t>to</a:t>
                      </a:r>
                      <a:r>
                        <a:rPr sz="1300" spc="20" dirty="0">
                          <a:latin typeface="Arial MT"/>
                          <a:cs typeface="Arial MT"/>
                        </a:rPr>
                        <a:t> </a:t>
                      </a:r>
                      <a:r>
                        <a:rPr sz="1300" dirty="0">
                          <a:latin typeface="Arial MT"/>
                          <a:cs typeface="Arial MT"/>
                        </a:rPr>
                        <a:t>indicate</a:t>
                      </a:r>
                      <a:endParaRPr sz="1300">
                        <a:latin typeface="Arial MT"/>
                        <a:cs typeface="Arial MT"/>
                      </a:endParaRPr>
                    </a:p>
                    <a:p>
                      <a:pPr marL="257175">
                        <a:lnSpc>
                          <a:spcPct val="100000"/>
                        </a:lnSpc>
                      </a:pPr>
                      <a:r>
                        <a:rPr sz="1300" b="1" spc="-10" dirty="0">
                          <a:latin typeface="Arial"/>
                          <a:cs typeface="Arial"/>
                        </a:rPr>
                        <a:t>LIMITED</a:t>
                      </a:r>
                      <a:r>
                        <a:rPr sz="1300" b="1" dirty="0">
                          <a:latin typeface="Arial"/>
                          <a:cs typeface="Arial"/>
                        </a:rPr>
                        <a:t> </a:t>
                      </a:r>
                      <a:r>
                        <a:rPr sz="1300" b="1" spc="-15" dirty="0">
                          <a:latin typeface="Arial"/>
                          <a:cs typeface="Arial"/>
                        </a:rPr>
                        <a:t>DATA</a:t>
                      </a:r>
                      <a:endParaRPr sz="1300">
                        <a:latin typeface="Arial"/>
                        <a:cs typeface="Arial"/>
                      </a:endParaRPr>
                    </a:p>
                  </a:txBody>
                  <a:tcPr marL="0" marR="0" marT="895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782675">
                <a:tc>
                  <a:txBody>
                    <a:bodyPr/>
                    <a:lstStyle/>
                    <a:p>
                      <a:pPr>
                        <a:lnSpc>
                          <a:spcPct val="100000"/>
                        </a:lnSpc>
                        <a:spcBef>
                          <a:spcPts val="25"/>
                        </a:spcBef>
                      </a:pPr>
                      <a:endParaRPr sz="1950">
                        <a:latin typeface="Times New Roman"/>
                        <a:cs typeface="Times New Roman"/>
                      </a:endParaRPr>
                    </a:p>
                    <a:p>
                      <a:pPr marR="301625" algn="r">
                        <a:lnSpc>
                          <a:spcPct val="100000"/>
                        </a:lnSpc>
                      </a:pPr>
                      <a:r>
                        <a:rPr sz="1300" b="1" spc="-5" dirty="0">
                          <a:latin typeface="Arial"/>
                          <a:cs typeface="Arial"/>
                        </a:rPr>
                        <a:t>C-EO</a:t>
                      </a:r>
                      <a:endParaRPr sz="1300">
                        <a:latin typeface="Arial"/>
                        <a:cs typeface="Arial"/>
                      </a:endParaRPr>
                    </a:p>
                  </a:txBody>
                  <a:tcPr marL="0" marR="0" marT="317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57175" marR="765175">
                        <a:lnSpc>
                          <a:spcPct val="100000"/>
                        </a:lnSpc>
                        <a:spcBef>
                          <a:spcPts val="705"/>
                        </a:spcBef>
                      </a:pPr>
                      <a:r>
                        <a:rPr sz="1300" spc="-10" dirty="0">
                          <a:latin typeface="Arial MT"/>
                          <a:cs typeface="Arial MT"/>
                        </a:rPr>
                        <a:t>There</a:t>
                      </a:r>
                      <a:r>
                        <a:rPr sz="1300" spc="45" dirty="0">
                          <a:latin typeface="Arial MT"/>
                          <a:cs typeface="Arial MT"/>
                        </a:rPr>
                        <a:t> </a:t>
                      </a:r>
                      <a:r>
                        <a:rPr sz="1300" spc="5" dirty="0">
                          <a:latin typeface="Arial MT"/>
                          <a:cs typeface="Arial MT"/>
                        </a:rPr>
                        <a:t>is</a:t>
                      </a:r>
                      <a:r>
                        <a:rPr sz="1300" spc="-30" dirty="0">
                          <a:latin typeface="Arial MT"/>
                          <a:cs typeface="Arial MT"/>
                        </a:rPr>
                        <a:t> </a:t>
                      </a:r>
                      <a:r>
                        <a:rPr sz="1300" spc="-15" dirty="0">
                          <a:latin typeface="Arial MT"/>
                          <a:cs typeface="Arial MT"/>
                        </a:rPr>
                        <a:t>no</a:t>
                      </a:r>
                      <a:r>
                        <a:rPr sz="1300" spc="50" dirty="0">
                          <a:latin typeface="Arial MT"/>
                          <a:cs typeface="Arial MT"/>
                        </a:rPr>
                        <a:t> </a:t>
                      </a:r>
                      <a:r>
                        <a:rPr sz="1300" spc="-10" dirty="0">
                          <a:latin typeface="Arial MT"/>
                          <a:cs typeface="Arial MT"/>
                        </a:rPr>
                        <a:t>convincing</a:t>
                      </a:r>
                      <a:r>
                        <a:rPr sz="1300" spc="45" dirty="0">
                          <a:latin typeface="Arial MT"/>
                          <a:cs typeface="Arial MT"/>
                        </a:rPr>
                        <a:t> </a:t>
                      </a:r>
                      <a:r>
                        <a:rPr sz="1300" spc="-5" dirty="0">
                          <a:latin typeface="Arial MT"/>
                          <a:cs typeface="Arial MT"/>
                        </a:rPr>
                        <a:t>evidence</a:t>
                      </a:r>
                      <a:r>
                        <a:rPr sz="1300" spc="45" dirty="0">
                          <a:latin typeface="Arial MT"/>
                          <a:cs typeface="Arial MT"/>
                        </a:rPr>
                        <a:t> </a:t>
                      </a:r>
                      <a:r>
                        <a:rPr sz="1300" spc="-15" dirty="0">
                          <a:latin typeface="Arial MT"/>
                          <a:cs typeface="Arial MT"/>
                        </a:rPr>
                        <a:t>and</a:t>
                      </a:r>
                      <a:r>
                        <a:rPr sz="1300" spc="25" dirty="0">
                          <a:latin typeface="Arial MT"/>
                          <a:cs typeface="Arial MT"/>
                        </a:rPr>
                        <a:t> </a:t>
                      </a:r>
                      <a:r>
                        <a:rPr sz="1300" spc="5" dirty="0">
                          <a:latin typeface="Arial MT"/>
                          <a:cs typeface="Arial MT"/>
                        </a:rPr>
                        <a:t>is</a:t>
                      </a:r>
                      <a:r>
                        <a:rPr sz="1300" dirty="0">
                          <a:latin typeface="Arial MT"/>
                          <a:cs typeface="Arial MT"/>
                        </a:rPr>
                        <a:t> followed</a:t>
                      </a:r>
                      <a:r>
                        <a:rPr sz="1300" spc="-30" dirty="0">
                          <a:latin typeface="Arial MT"/>
                          <a:cs typeface="Arial MT"/>
                        </a:rPr>
                        <a:t> </a:t>
                      </a:r>
                      <a:r>
                        <a:rPr sz="1300" spc="-5" dirty="0">
                          <a:latin typeface="Arial MT"/>
                          <a:cs typeface="Arial MT"/>
                        </a:rPr>
                        <a:t>by</a:t>
                      </a:r>
                      <a:r>
                        <a:rPr sz="1300" dirty="0">
                          <a:latin typeface="Arial MT"/>
                          <a:cs typeface="Arial MT"/>
                        </a:rPr>
                        <a:t> </a:t>
                      </a:r>
                      <a:r>
                        <a:rPr sz="1300" spc="-5" dirty="0">
                          <a:latin typeface="Arial MT"/>
                          <a:cs typeface="Arial MT"/>
                        </a:rPr>
                        <a:t>EO</a:t>
                      </a:r>
                      <a:r>
                        <a:rPr sz="1300" dirty="0">
                          <a:latin typeface="Arial MT"/>
                          <a:cs typeface="Arial MT"/>
                        </a:rPr>
                        <a:t> </a:t>
                      </a:r>
                      <a:r>
                        <a:rPr sz="1300" spc="5" dirty="0">
                          <a:latin typeface="Arial MT"/>
                          <a:cs typeface="Arial MT"/>
                        </a:rPr>
                        <a:t>if</a:t>
                      </a:r>
                      <a:r>
                        <a:rPr sz="1300" spc="-25" dirty="0">
                          <a:latin typeface="Arial MT"/>
                          <a:cs typeface="Arial MT"/>
                        </a:rPr>
                        <a:t> </a:t>
                      </a:r>
                      <a:r>
                        <a:rPr sz="1300" spc="-15" dirty="0">
                          <a:latin typeface="Arial MT"/>
                          <a:cs typeface="Arial MT"/>
                        </a:rPr>
                        <a:t>the </a:t>
                      </a:r>
                      <a:r>
                        <a:rPr sz="1300" spc="-345" dirty="0">
                          <a:latin typeface="Arial MT"/>
                          <a:cs typeface="Arial MT"/>
                        </a:rPr>
                        <a:t> </a:t>
                      </a:r>
                      <a:r>
                        <a:rPr sz="1300" spc="-15" dirty="0">
                          <a:latin typeface="Arial MT"/>
                          <a:cs typeface="Arial MT"/>
                        </a:rPr>
                        <a:t>consensus</a:t>
                      </a:r>
                      <a:r>
                        <a:rPr sz="1300" spc="-10" dirty="0">
                          <a:latin typeface="Arial MT"/>
                          <a:cs typeface="Arial MT"/>
                        </a:rPr>
                        <a:t> </a:t>
                      </a:r>
                      <a:r>
                        <a:rPr sz="1300" spc="5" dirty="0">
                          <a:latin typeface="Arial MT"/>
                          <a:cs typeface="Arial MT"/>
                        </a:rPr>
                        <a:t>is </a:t>
                      </a:r>
                      <a:r>
                        <a:rPr sz="1300" spc="-5" dirty="0">
                          <a:latin typeface="Arial MT"/>
                          <a:cs typeface="Arial MT"/>
                        </a:rPr>
                        <a:t>based on </a:t>
                      </a:r>
                      <a:r>
                        <a:rPr sz="1300" b="1" spc="-5" dirty="0">
                          <a:latin typeface="Arial"/>
                          <a:cs typeface="Arial"/>
                        </a:rPr>
                        <a:t>EXPERT OPINION</a:t>
                      </a:r>
                      <a:r>
                        <a:rPr sz="1300" spc="-5" dirty="0">
                          <a:latin typeface="Arial MT"/>
                          <a:cs typeface="Arial MT"/>
                        </a:rPr>
                        <a:t>, case studies or </a:t>
                      </a:r>
                      <a:r>
                        <a:rPr sz="1300" dirty="0">
                          <a:latin typeface="Arial MT"/>
                          <a:cs typeface="Arial MT"/>
                        </a:rPr>
                        <a:t> </a:t>
                      </a:r>
                      <a:r>
                        <a:rPr sz="1300" spc="-10" dirty="0">
                          <a:latin typeface="Arial MT"/>
                          <a:cs typeface="Arial MT"/>
                        </a:rPr>
                        <a:t>standards</a:t>
                      </a:r>
                      <a:r>
                        <a:rPr sz="1300" spc="60" dirty="0">
                          <a:latin typeface="Arial MT"/>
                          <a:cs typeface="Arial MT"/>
                        </a:rPr>
                        <a:t> </a:t>
                      </a:r>
                      <a:r>
                        <a:rPr sz="1300" spc="-5" dirty="0">
                          <a:latin typeface="Arial MT"/>
                          <a:cs typeface="Arial MT"/>
                        </a:rPr>
                        <a:t>of care.</a:t>
                      </a:r>
                      <a:endParaRPr sz="1300">
                        <a:latin typeface="Arial MT"/>
                        <a:cs typeface="Arial MT"/>
                      </a:endParaRPr>
                    </a:p>
                  </a:txBody>
                  <a:tcPr marL="0" marR="0" marT="8953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36</a:t>
            </a:fld>
            <a:endParaRPr sz="1200"/>
          </a:p>
        </p:txBody>
      </p:sp>
      <p:sp>
        <p:nvSpPr>
          <p:cNvPr id="5" name="object 5"/>
          <p:cNvSpPr txBox="1"/>
          <p:nvPr/>
        </p:nvSpPr>
        <p:spPr>
          <a:xfrm>
            <a:off x="1172972" y="873963"/>
            <a:ext cx="10212070" cy="574675"/>
          </a:xfrm>
          <a:prstGeom prst="rect">
            <a:avLst/>
          </a:prstGeom>
        </p:spPr>
        <p:txBody>
          <a:bodyPr vert="horz" wrap="square" lIns="0" tIns="12700" rIns="0" bIns="0" rtlCol="0">
            <a:spAutoFit/>
          </a:bodyPr>
          <a:lstStyle/>
          <a:p>
            <a:pPr marL="12700">
              <a:lnSpc>
                <a:spcPct val="100000"/>
              </a:lnSpc>
              <a:spcBef>
                <a:spcPts val="100"/>
              </a:spcBef>
            </a:pPr>
            <a:r>
              <a:rPr sz="3600" b="1" spc="-15" dirty="0">
                <a:latin typeface="Arial"/>
                <a:cs typeface="Arial"/>
              </a:rPr>
              <a:t>ASSESSING</a:t>
            </a:r>
            <a:r>
              <a:rPr sz="3600" b="1" spc="90" dirty="0">
                <a:latin typeface="Arial"/>
                <a:cs typeface="Arial"/>
              </a:rPr>
              <a:t> </a:t>
            </a:r>
            <a:r>
              <a:rPr sz="3600" b="1" dirty="0">
                <a:latin typeface="Arial"/>
                <a:cs typeface="Arial"/>
              </a:rPr>
              <a:t>THE</a:t>
            </a:r>
            <a:r>
              <a:rPr sz="3600" b="1" spc="-25" dirty="0">
                <a:latin typeface="Arial"/>
                <a:cs typeface="Arial"/>
              </a:rPr>
              <a:t> </a:t>
            </a:r>
            <a:r>
              <a:rPr sz="3600" b="1" spc="-5" dirty="0">
                <a:latin typeface="Arial"/>
                <a:cs typeface="Arial"/>
              </a:rPr>
              <a:t>EVIDENCE</a:t>
            </a:r>
            <a:r>
              <a:rPr sz="3600" b="1" spc="10" dirty="0">
                <a:latin typeface="Arial"/>
                <a:cs typeface="Arial"/>
              </a:rPr>
              <a:t> </a:t>
            </a:r>
            <a:r>
              <a:rPr sz="3600" b="1" dirty="0">
                <a:latin typeface="Arial"/>
                <a:cs typeface="Arial"/>
              </a:rPr>
              <a:t>FOR</a:t>
            </a:r>
            <a:r>
              <a:rPr sz="3600" b="1" spc="-25" dirty="0">
                <a:latin typeface="Arial"/>
                <a:cs typeface="Arial"/>
              </a:rPr>
              <a:t> </a:t>
            </a:r>
            <a:r>
              <a:rPr sz="3600" b="1" dirty="0">
                <a:latin typeface="Arial"/>
                <a:cs typeface="Arial"/>
              </a:rPr>
              <a:t>GUIDELINES</a:t>
            </a:r>
            <a:endParaRPr sz="36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6176264" y="2566797"/>
            <a:ext cx="5120640" cy="3716020"/>
          </a:xfrm>
          <a:prstGeom prst="rect">
            <a:avLst/>
          </a:prstGeom>
        </p:spPr>
        <p:txBody>
          <a:bodyPr vert="horz" wrap="square" lIns="0" tIns="13335" rIns="0" bIns="0" rtlCol="0">
            <a:spAutoFit/>
          </a:bodyPr>
          <a:lstStyle/>
          <a:p>
            <a:pPr marL="12700" marR="196850">
              <a:lnSpc>
                <a:spcPct val="100000"/>
              </a:lnSpc>
              <a:spcBef>
                <a:spcPts val="105"/>
              </a:spcBef>
            </a:pPr>
            <a:r>
              <a:rPr sz="1600" spc="-5" dirty="0">
                <a:latin typeface="Arial MT"/>
                <a:cs typeface="Arial MT"/>
              </a:rPr>
              <a:t>Developing</a:t>
            </a:r>
            <a:r>
              <a:rPr sz="1600" spc="-20" dirty="0">
                <a:latin typeface="Arial MT"/>
                <a:cs typeface="Arial MT"/>
              </a:rPr>
              <a:t> </a:t>
            </a:r>
            <a:r>
              <a:rPr sz="1600" spc="-5" dirty="0">
                <a:latin typeface="Arial MT"/>
                <a:cs typeface="Arial MT"/>
              </a:rPr>
              <a:t>and</a:t>
            </a:r>
            <a:r>
              <a:rPr sz="1600" spc="10" dirty="0">
                <a:latin typeface="Arial MT"/>
                <a:cs typeface="Arial MT"/>
              </a:rPr>
              <a:t> </a:t>
            </a:r>
            <a:r>
              <a:rPr sz="1600" dirty="0">
                <a:latin typeface="Arial MT"/>
                <a:cs typeface="Arial MT"/>
              </a:rPr>
              <a:t>maintaining</a:t>
            </a:r>
            <a:r>
              <a:rPr sz="1600" spc="-60" dirty="0">
                <a:latin typeface="Arial MT"/>
                <a:cs typeface="Arial MT"/>
              </a:rPr>
              <a:t> </a:t>
            </a:r>
            <a:r>
              <a:rPr sz="1600" dirty="0">
                <a:latin typeface="Arial MT"/>
                <a:cs typeface="Arial MT"/>
              </a:rPr>
              <a:t>clinical</a:t>
            </a:r>
            <a:r>
              <a:rPr sz="1600" spc="-80" dirty="0">
                <a:latin typeface="Arial MT"/>
                <a:cs typeface="Arial MT"/>
              </a:rPr>
              <a:t> </a:t>
            </a:r>
            <a:r>
              <a:rPr sz="1600" dirty="0">
                <a:latin typeface="Arial MT"/>
                <a:cs typeface="Arial MT"/>
              </a:rPr>
              <a:t>practice</a:t>
            </a:r>
            <a:r>
              <a:rPr sz="1600" spc="-35" dirty="0">
                <a:latin typeface="Arial MT"/>
                <a:cs typeface="Arial MT"/>
              </a:rPr>
              <a:t> </a:t>
            </a:r>
            <a:r>
              <a:rPr sz="1600" spc="-5" dirty="0">
                <a:latin typeface="Arial MT"/>
                <a:cs typeface="Arial MT"/>
              </a:rPr>
              <a:t>guidelines </a:t>
            </a:r>
            <a:r>
              <a:rPr sz="1600" spc="-430" dirty="0">
                <a:latin typeface="Arial MT"/>
                <a:cs typeface="Arial MT"/>
              </a:rPr>
              <a:t> </a:t>
            </a:r>
            <a:r>
              <a:rPr sz="1600" dirty="0">
                <a:latin typeface="Arial MT"/>
                <a:cs typeface="Arial MT"/>
              </a:rPr>
              <a:t>(CPGs)</a:t>
            </a:r>
            <a:r>
              <a:rPr sz="1600" spc="-25" dirty="0">
                <a:latin typeface="Arial MT"/>
                <a:cs typeface="Arial MT"/>
              </a:rPr>
              <a:t> </a:t>
            </a:r>
            <a:r>
              <a:rPr sz="1600" spc="-5" dirty="0">
                <a:latin typeface="Arial MT"/>
                <a:cs typeface="Arial MT"/>
              </a:rPr>
              <a:t>and</a:t>
            </a:r>
            <a:r>
              <a:rPr sz="1600" dirty="0">
                <a:latin typeface="Arial MT"/>
                <a:cs typeface="Arial MT"/>
              </a:rPr>
              <a:t> TCCC</a:t>
            </a:r>
            <a:r>
              <a:rPr sz="1600" spc="-25" dirty="0">
                <a:latin typeface="Arial MT"/>
                <a:cs typeface="Arial MT"/>
              </a:rPr>
              <a:t> </a:t>
            </a:r>
            <a:r>
              <a:rPr sz="1600" spc="-5" dirty="0">
                <a:latin typeface="Arial MT"/>
                <a:cs typeface="Arial MT"/>
              </a:rPr>
              <a:t>Guidelines</a:t>
            </a:r>
            <a:endParaRPr sz="1600">
              <a:latin typeface="Arial MT"/>
              <a:cs typeface="Arial MT"/>
            </a:endParaRPr>
          </a:p>
          <a:p>
            <a:pPr marL="12700">
              <a:lnSpc>
                <a:spcPct val="100000"/>
              </a:lnSpc>
              <a:spcBef>
                <a:spcPts val="1010"/>
              </a:spcBef>
            </a:pPr>
            <a:r>
              <a:rPr sz="1600" dirty="0">
                <a:latin typeface="Arial MT"/>
                <a:cs typeface="Arial MT"/>
              </a:rPr>
              <a:t>Recommending</a:t>
            </a:r>
            <a:r>
              <a:rPr sz="1600" spc="-75" dirty="0">
                <a:latin typeface="Arial MT"/>
                <a:cs typeface="Arial MT"/>
              </a:rPr>
              <a:t> </a:t>
            </a:r>
            <a:r>
              <a:rPr sz="1600" dirty="0">
                <a:latin typeface="Arial MT"/>
                <a:cs typeface="Arial MT"/>
              </a:rPr>
              <a:t>combat</a:t>
            </a:r>
            <a:r>
              <a:rPr sz="1600" spc="-60" dirty="0">
                <a:latin typeface="Arial MT"/>
                <a:cs typeface="Arial MT"/>
              </a:rPr>
              <a:t> </a:t>
            </a:r>
            <a:r>
              <a:rPr sz="1600" dirty="0">
                <a:latin typeface="Arial MT"/>
                <a:cs typeface="Arial MT"/>
              </a:rPr>
              <a:t>casualty</a:t>
            </a:r>
            <a:r>
              <a:rPr sz="1600" spc="-55" dirty="0">
                <a:latin typeface="Arial MT"/>
                <a:cs typeface="Arial MT"/>
              </a:rPr>
              <a:t> </a:t>
            </a:r>
            <a:r>
              <a:rPr sz="1600" dirty="0">
                <a:latin typeface="Arial MT"/>
                <a:cs typeface="Arial MT"/>
              </a:rPr>
              <a:t>care</a:t>
            </a:r>
            <a:r>
              <a:rPr sz="1600" spc="-5" dirty="0">
                <a:latin typeface="Arial MT"/>
                <a:cs typeface="Arial MT"/>
              </a:rPr>
              <a:t> </a:t>
            </a:r>
            <a:r>
              <a:rPr sz="1600" dirty="0">
                <a:latin typeface="Arial MT"/>
                <a:cs typeface="Arial MT"/>
              </a:rPr>
              <a:t>training</a:t>
            </a:r>
            <a:endParaRPr sz="1600">
              <a:latin typeface="Arial MT"/>
              <a:cs typeface="Arial MT"/>
            </a:endParaRPr>
          </a:p>
          <a:p>
            <a:pPr marL="12700">
              <a:lnSpc>
                <a:spcPct val="100000"/>
              </a:lnSpc>
            </a:pPr>
            <a:r>
              <a:rPr sz="1600" dirty="0">
                <a:latin typeface="Arial MT"/>
                <a:cs typeface="Arial MT"/>
              </a:rPr>
              <a:t>requirements</a:t>
            </a:r>
            <a:endParaRPr sz="1600">
              <a:latin typeface="Arial MT"/>
              <a:cs typeface="Arial MT"/>
            </a:endParaRPr>
          </a:p>
          <a:p>
            <a:pPr marL="12700">
              <a:lnSpc>
                <a:spcPct val="100000"/>
              </a:lnSpc>
              <a:spcBef>
                <a:spcPts val="985"/>
              </a:spcBef>
            </a:pPr>
            <a:r>
              <a:rPr sz="1600" dirty="0">
                <a:latin typeface="Arial MT"/>
                <a:cs typeface="Arial MT"/>
              </a:rPr>
              <a:t>Evaluating</a:t>
            </a:r>
            <a:r>
              <a:rPr sz="1600" spc="-50" dirty="0">
                <a:latin typeface="Arial MT"/>
                <a:cs typeface="Arial MT"/>
              </a:rPr>
              <a:t> </a:t>
            </a:r>
            <a:r>
              <a:rPr sz="1600" spc="-5" dirty="0">
                <a:latin typeface="Arial MT"/>
                <a:cs typeface="Arial MT"/>
              </a:rPr>
              <a:t>and </a:t>
            </a:r>
            <a:r>
              <a:rPr sz="1600" dirty="0">
                <a:latin typeface="Arial MT"/>
                <a:cs typeface="Arial MT"/>
              </a:rPr>
              <a:t>recommending</a:t>
            </a:r>
            <a:r>
              <a:rPr sz="1600" spc="-95" dirty="0">
                <a:latin typeface="Arial MT"/>
                <a:cs typeface="Arial MT"/>
              </a:rPr>
              <a:t> </a:t>
            </a:r>
            <a:r>
              <a:rPr sz="1600" spc="-5" dirty="0">
                <a:latin typeface="Arial MT"/>
                <a:cs typeface="Arial MT"/>
              </a:rPr>
              <a:t>new </a:t>
            </a:r>
            <a:r>
              <a:rPr sz="1600" dirty="0">
                <a:latin typeface="Arial MT"/>
                <a:cs typeface="Arial MT"/>
              </a:rPr>
              <a:t>equipment</a:t>
            </a:r>
            <a:r>
              <a:rPr sz="1600" spc="-35" dirty="0">
                <a:latin typeface="Arial MT"/>
                <a:cs typeface="Arial MT"/>
              </a:rPr>
              <a:t> </a:t>
            </a:r>
            <a:r>
              <a:rPr sz="1600" spc="-5" dirty="0">
                <a:latin typeface="Arial MT"/>
                <a:cs typeface="Arial MT"/>
              </a:rPr>
              <a:t>or</a:t>
            </a:r>
            <a:endParaRPr sz="1600">
              <a:latin typeface="Arial MT"/>
              <a:cs typeface="Arial MT"/>
            </a:endParaRPr>
          </a:p>
          <a:p>
            <a:pPr marL="12700">
              <a:lnSpc>
                <a:spcPct val="100000"/>
              </a:lnSpc>
              <a:spcBef>
                <a:spcPts val="5"/>
              </a:spcBef>
            </a:pPr>
            <a:r>
              <a:rPr sz="1600" dirty="0">
                <a:latin typeface="Arial MT"/>
                <a:cs typeface="Arial MT"/>
              </a:rPr>
              <a:t>medical</a:t>
            </a:r>
            <a:r>
              <a:rPr sz="1600" spc="-80" dirty="0">
                <a:latin typeface="Arial MT"/>
                <a:cs typeface="Arial MT"/>
              </a:rPr>
              <a:t> </a:t>
            </a:r>
            <a:r>
              <a:rPr sz="1600" spc="-5" dirty="0">
                <a:latin typeface="Arial MT"/>
                <a:cs typeface="Arial MT"/>
              </a:rPr>
              <a:t>supplies</a:t>
            </a:r>
            <a:endParaRPr sz="1600">
              <a:latin typeface="Arial MT"/>
              <a:cs typeface="Arial MT"/>
            </a:endParaRPr>
          </a:p>
          <a:p>
            <a:pPr marL="12700">
              <a:lnSpc>
                <a:spcPct val="100000"/>
              </a:lnSpc>
              <a:spcBef>
                <a:spcPts val="1005"/>
              </a:spcBef>
            </a:pPr>
            <a:r>
              <a:rPr sz="1600" spc="-5" dirty="0">
                <a:latin typeface="Arial MT"/>
                <a:cs typeface="Arial MT"/>
              </a:rPr>
              <a:t>Providing</a:t>
            </a:r>
            <a:r>
              <a:rPr sz="1600" spc="-15" dirty="0">
                <a:latin typeface="Arial MT"/>
                <a:cs typeface="Arial MT"/>
              </a:rPr>
              <a:t> </a:t>
            </a:r>
            <a:r>
              <a:rPr sz="1600" dirty="0">
                <a:latin typeface="Arial MT"/>
                <a:cs typeface="Arial MT"/>
              </a:rPr>
              <a:t>units</a:t>
            </a:r>
            <a:r>
              <a:rPr sz="1600" spc="-25" dirty="0">
                <a:latin typeface="Arial MT"/>
                <a:cs typeface="Arial MT"/>
              </a:rPr>
              <a:t> </a:t>
            </a:r>
            <a:r>
              <a:rPr sz="1600" spc="-5" dirty="0">
                <a:latin typeface="Arial MT"/>
                <a:cs typeface="Arial MT"/>
              </a:rPr>
              <a:t>with</a:t>
            </a:r>
            <a:r>
              <a:rPr sz="1600" spc="5" dirty="0">
                <a:latin typeface="Arial MT"/>
                <a:cs typeface="Arial MT"/>
              </a:rPr>
              <a:t> </a:t>
            </a:r>
            <a:r>
              <a:rPr sz="1600" spc="-5" dirty="0">
                <a:latin typeface="Arial MT"/>
                <a:cs typeface="Arial MT"/>
              </a:rPr>
              <a:t>up-to-date</a:t>
            </a:r>
            <a:r>
              <a:rPr sz="1600" spc="5" dirty="0">
                <a:latin typeface="Arial MT"/>
                <a:cs typeface="Arial MT"/>
              </a:rPr>
              <a:t> </a:t>
            </a:r>
            <a:r>
              <a:rPr sz="1600" dirty="0">
                <a:latin typeface="Arial MT"/>
                <a:cs typeface="Arial MT"/>
              </a:rPr>
              <a:t>information</a:t>
            </a:r>
            <a:r>
              <a:rPr sz="1600" spc="-45" dirty="0">
                <a:latin typeface="Arial MT"/>
                <a:cs typeface="Arial MT"/>
              </a:rPr>
              <a:t> </a:t>
            </a:r>
            <a:r>
              <a:rPr sz="1600" spc="5" dirty="0">
                <a:latin typeface="Arial MT"/>
                <a:cs typeface="Arial MT"/>
              </a:rPr>
              <a:t>to</a:t>
            </a:r>
            <a:r>
              <a:rPr sz="1600" spc="-15" dirty="0">
                <a:latin typeface="Arial MT"/>
                <a:cs typeface="Arial MT"/>
              </a:rPr>
              <a:t> </a:t>
            </a:r>
            <a:r>
              <a:rPr sz="1600" spc="-5" dirty="0">
                <a:latin typeface="Arial MT"/>
                <a:cs typeface="Arial MT"/>
              </a:rPr>
              <a:t>help</a:t>
            </a:r>
            <a:r>
              <a:rPr sz="1600" spc="-15" dirty="0">
                <a:latin typeface="Arial MT"/>
                <a:cs typeface="Arial MT"/>
              </a:rPr>
              <a:t> </a:t>
            </a:r>
            <a:r>
              <a:rPr sz="1600" dirty="0">
                <a:latin typeface="Arial MT"/>
                <a:cs typeface="Arial MT"/>
              </a:rPr>
              <a:t>tailor</a:t>
            </a:r>
            <a:endParaRPr sz="1600">
              <a:latin typeface="Arial MT"/>
              <a:cs typeface="Arial MT"/>
            </a:endParaRPr>
          </a:p>
          <a:p>
            <a:pPr marL="12700">
              <a:lnSpc>
                <a:spcPct val="100000"/>
              </a:lnSpc>
            </a:pPr>
            <a:r>
              <a:rPr sz="1600" spc="-5" dirty="0">
                <a:latin typeface="Arial MT"/>
                <a:cs typeface="Arial MT"/>
              </a:rPr>
              <a:t>unit</a:t>
            </a:r>
            <a:r>
              <a:rPr sz="1600" spc="-15" dirty="0">
                <a:latin typeface="Arial MT"/>
                <a:cs typeface="Arial MT"/>
              </a:rPr>
              <a:t> </a:t>
            </a:r>
            <a:r>
              <a:rPr sz="1600" dirty="0">
                <a:latin typeface="Arial MT"/>
                <a:cs typeface="Arial MT"/>
              </a:rPr>
              <a:t>training</a:t>
            </a:r>
            <a:r>
              <a:rPr sz="1600" spc="-35"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procedures</a:t>
            </a:r>
            <a:endParaRPr sz="1600">
              <a:latin typeface="Arial MT"/>
              <a:cs typeface="Arial MT"/>
            </a:endParaRPr>
          </a:p>
          <a:p>
            <a:pPr marL="12700">
              <a:lnSpc>
                <a:spcPct val="100000"/>
              </a:lnSpc>
              <a:spcBef>
                <a:spcPts val="1010"/>
              </a:spcBef>
            </a:pPr>
            <a:r>
              <a:rPr sz="1600" dirty="0">
                <a:latin typeface="Arial MT"/>
                <a:cs typeface="Arial MT"/>
              </a:rPr>
              <a:t>Improving</a:t>
            </a:r>
            <a:r>
              <a:rPr sz="1600" spc="-45" dirty="0">
                <a:latin typeface="Arial MT"/>
                <a:cs typeface="Arial MT"/>
              </a:rPr>
              <a:t> </a:t>
            </a:r>
            <a:r>
              <a:rPr sz="1600" dirty="0">
                <a:latin typeface="Arial MT"/>
                <a:cs typeface="Arial MT"/>
              </a:rPr>
              <a:t>communication</a:t>
            </a:r>
            <a:r>
              <a:rPr sz="1600" spc="-70" dirty="0">
                <a:latin typeface="Arial MT"/>
                <a:cs typeface="Arial MT"/>
              </a:rPr>
              <a:t> </a:t>
            </a:r>
            <a:r>
              <a:rPr sz="1600" spc="-5" dirty="0">
                <a:latin typeface="Arial MT"/>
                <a:cs typeface="Arial MT"/>
              </a:rPr>
              <a:t>and</a:t>
            </a:r>
            <a:r>
              <a:rPr sz="1600" spc="10" dirty="0">
                <a:latin typeface="Arial MT"/>
                <a:cs typeface="Arial MT"/>
              </a:rPr>
              <a:t> </a:t>
            </a:r>
            <a:r>
              <a:rPr sz="1600" dirty="0">
                <a:latin typeface="Arial MT"/>
                <a:cs typeface="Arial MT"/>
              </a:rPr>
              <a:t>facilitating</a:t>
            </a:r>
            <a:r>
              <a:rPr sz="1600" spc="-90" dirty="0">
                <a:latin typeface="Arial MT"/>
                <a:cs typeface="Arial MT"/>
              </a:rPr>
              <a:t> </a:t>
            </a:r>
            <a:r>
              <a:rPr sz="1600" dirty="0">
                <a:latin typeface="Arial MT"/>
                <a:cs typeface="Arial MT"/>
              </a:rPr>
              <a:t>movement,</a:t>
            </a:r>
            <a:endParaRPr sz="1600">
              <a:latin typeface="Arial MT"/>
              <a:cs typeface="Arial MT"/>
            </a:endParaRPr>
          </a:p>
          <a:p>
            <a:pPr marL="12700">
              <a:lnSpc>
                <a:spcPct val="100000"/>
              </a:lnSpc>
            </a:pPr>
            <a:r>
              <a:rPr sz="1600" dirty="0">
                <a:latin typeface="Arial MT"/>
                <a:cs typeface="Arial MT"/>
              </a:rPr>
              <a:t>collection,</a:t>
            </a:r>
            <a:r>
              <a:rPr sz="1600" spc="-55" dirty="0">
                <a:latin typeface="Arial MT"/>
                <a:cs typeface="Arial MT"/>
              </a:rPr>
              <a:t> </a:t>
            </a:r>
            <a:r>
              <a:rPr sz="1600" spc="-5" dirty="0">
                <a:latin typeface="Arial MT"/>
                <a:cs typeface="Arial MT"/>
              </a:rPr>
              <a:t>and</a:t>
            </a:r>
            <a:r>
              <a:rPr sz="1600" spc="-25" dirty="0">
                <a:latin typeface="Arial MT"/>
                <a:cs typeface="Arial MT"/>
              </a:rPr>
              <a:t> </a:t>
            </a:r>
            <a:r>
              <a:rPr sz="1600" dirty="0">
                <a:latin typeface="Arial MT"/>
                <a:cs typeface="Arial MT"/>
              </a:rPr>
              <a:t>sharing</a:t>
            </a:r>
            <a:r>
              <a:rPr sz="1600" spc="-25" dirty="0">
                <a:latin typeface="Arial MT"/>
                <a:cs typeface="Arial MT"/>
              </a:rPr>
              <a:t> </a:t>
            </a:r>
            <a:r>
              <a:rPr sz="1600" spc="-5" dirty="0">
                <a:latin typeface="Arial MT"/>
                <a:cs typeface="Arial MT"/>
              </a:rPr>
              <a:t>of</a:t>
            </a:r>
            <a:r>
              <a:rPr sz="1600" spc="15" dirty="0">
                <a:latin typeface="Arial MT"/>
                <a:cs typeface="Arial MT"/>
              </a:rPr>
              <a:t> </a:t>
            </a:r>
            <a:r>
              <a:rPr sz="1600" dirty="0">
                <a:latin typeface="Arial MT"/>
                <a:cs typeface="Arial MT"/>
              </a:rPr>
              <a:t>theater</a:t>
            </a:r>
            <a:r>
              <a:rPr sz="1600" spc="-25" dirty="0">
                <a:latin typeface="Arial MT"/>
                <a:cs typeface="Arial MT"/>
              </a:rPr>
              <a:t> </a:t>
            </a:r>
            <a:r>
              <a:rPr sz="1600" dirty="0">
                <a:latin typeface="Arial MT"/>
                <a:cs typeface="Arial MT"/>
              </a:rPr>
              <a:t>combat</a:t>
            </a:r>
            <a:r>
              <a:rPr sz="1600" spc="-35" dirty="0">
                <a:latin typeface="Arial MT"/>
                <a:cs typeface="Arial MT"/>
              </a:rPr>
              <a:t> </a:t>
            </a:r>
            <a:r>
              <a:rPr sz="1600" dirty="0">
                <a:latin typeface="Arial MT"/>
                <a:cs typeface="Arial MT"/>
              </a:rPr>
              <a:t>casualty</a:t>
            </a:r>
            <a:r>
              <a:rPr sz="1600" spc="-50" dirty="0">
                <a:latin typeface="Arial MT"/>
                <a:cs typeface="Arial MT"/>
              </a:rPr>
              <a:t> </a:t>
            </a:r>
            <a:r>
              <a:rPr sz="1600" dirty="0">
                <a:latin typeface="Arial MT"/>
                <a:cs typeface="Arial MT"/>
              </a:rPr>
              <a:t>data</a:t>
            </a:r>
            <a:endParaRPr sz="1600">
              <a:latin typeface="Arial MT"/>
              <a:cs typeface="Arial MT"/>
            </a:endParaRPr>
          </a:p>
          <a:p>
            <a:pPr marL="12700">
              <a:lnSpc>
                <a:spcPct val="100000"/>
              </a:lnSpc>
              <a:spcBef>
                <a:spcPts val="990"/>
              </a:spcBef>
            </a:pPr>
            <a:r>
              <a:rPr sz="1600" spc="-5" dirty="0">
                <a:latin typeface="Arial MT"/>
                <a:cs typeface="Arial MT"/>
              </a:rPr>
              <a:t>Maintaining</a:t>
            </a:r>
            <a:r>
              <a:rPr sz="1600" spc="-20" dirty="0">
                <a:latin typeface="Arial MT"/>
                <a:cs typeface="Arial MT"/>
              </a:rPr>
              <a:t> </a:t>
            </a:r>
            <a:r>
              <a:rPr sz="1600" dirty="0">
                <a:latin typeface="Arial MT"/>
                <a:cs typeface="Arial MT"/>
              </a:rPr>
              <a:t>the</a:t>
            </a:r>
            <a:r>
              <a:rPr sz="1600" spc="-15" dirty="0">
                <a:latin typeface="Arial MT"/>
                <a:cs typeface="Arial MT"/>
              </a:rPr>
              <a:t> </a:t>
            </a:r>
            <a:r>
              <a:rPr sz="1600" dirty="0">
                <a:latin typeface="Arial MT"/>
                <a:cs typeface="Arial MT"/>
              </a:rPr>
              <a:t>Department</a:t>
            </a:r>
            <a:r>
              <a:rPr sz="1600" spc="-5" dirty="0">
                <a:latin typeface="Arial MT"/>
                <a:cs typeface="Arial MT"/>
              </a:rPr>
              <a:t> of</a:t>
            </a:r>
            <a:r>
              <a:rPr sz="1600" dirty="0">
                <a:latin typeface="Arial MT"/>
                <a:cs typeface="Arial MT"/>
              </a:rPr>
              <a:t> </a:t>
            </a:r>
            <a:r>
              <a:rPr sz="1600" spc="-5" dirty="0">
                <a:latin typeface="Arial MT"/>
                <a:cs typeface="Arial MT"/>
              </a:rPr>
              <a:t>Defense</a:t>
            </a:r>
            <a:r>
              <a:rPr sz="1600" spc="-20" dirty="0">
                <a:latin typeface="Arial MT"/>
                <a:cs typeface="Arial MT"/>
              </a:rPr>
              <a:t> </a:t>
            </a:r>
            <a:r>
              <a:rPr sz="1600" dirty="0">
                <a:latin typeface="Arial MT"/>
                <a:cs typeface="Arial MT"/>
              </a:rPr>
              <a:t>Trauma</a:t>
            </a:r>
            <a:r>
              <a:rPr sz="1600" spc="-40" dirty="0">
                <a:latin typeface="Arial MT"/>
                <a:cs typeface="Arial MT"/>
              </a:rPr>
              <a:t> </a:t>
            </a:r>
            <a:r>
              <a:rPr sz="1600" dirty="0">
                <a:latin typeface="Arial MT"/>
                <a:cs typeface="Arial MT"/>
              </a:rPr>
              <a:t>Registry</a:t>
            </a:r>
            <a:endParaRPr sz="1600">
              <a:latin typeface="Arial MT"/>
              <a:cs typeface="Arial MT"/>
            </a:endParaRPr>
          </a:p>
          <a:p>
            <a:pPr marL="12700">
              <a:lnSpc>
                <a:spcPct val="100000"/>
              </a:lnSpc>
              <a:spcBef>
                <a:spcPts val="1005"/>
              </a:spcBef>
            </a:pPr>
            <a:r>
              <a:rPr sz="1600" dirty="0">
                <a:latin typeface="Arial MT"/>
                <a:cs typeface="Arial MT"/>
              </a:rPr>
              <a:t>Improving</a:t>
            </a:r>
            <a:r>
              <a:rPr sz="1600" spc="-50" dirty="0">
                <a:latin typeface="Arial MT"/>
                <a:cs typeface="Arial MT"/>
              </a:rPr>
              <a:t> </a:t>
            </a:r>
            <a:r>
              <a:rPr sz="1600" dirty="0">
                <a:latin typeface="Arial MT"/>
                <a:cs typeface="Arial MT"/>
              </a:rPr>
              <a:t>the</a:t>
            </a:r>
            <a:r>
              <a:rPr sz="1600" spc="5" dirty="0">
                <a:latin typeface="Arial MT"/>
                <a:cs typeface="Arial MT"/>
              </a:rPr>
              <a:t> </a:t>
            </a:r>
            <a:r>
              <a:rPr sz="1600" spc="-5" dirty="0">
                <a:latin typeface="Arial MT"/>
                <a:cs typeface="Arial MT"/>
              </a:rPr>
              <a:t>organization</a:t>
            </a:r>
            <a:r>
              <a:rPr sz="1600" spc="-20" dirty="0">
                <a:latin typeface="Arial MT"/>
                <a:cs typeface="Arial MT"/>
              </a:rPr>
              <a:t> </a:t>
            </a:r>
            <a:r>
              <a:rPr sz="1600" spc="-5" dirty="0">
                <a:latin typeface="Arial MT"/>
                <a:cs typeface="Arial MT"/>
              </a:rPr>
              <a:t>and</a:t>
            </a:r>
            <a:r>
              <a:rPr sz="1600" spc="5" dirty="0">
                <a:latin typeface="Arial MT"/>
                <a:cs typeface="Arial MT"/>
              </a:rPr>
              <a:t> </a:t>
            </a:r>
            <a:r>
              <a:rPr sz="1600" spc="-5" dirty="0">
                <a:latin typeface="Arial MT"/>
                <a:cs typeface="Arial MT"/>
              </a:rPr>
              <a:t>delivery</a:t>
            </a:r>
            <a:r>
              <a:rPr sz="1600" dirty="0">
                <a:latin typeface="Arial MT"/>
                <a:cs typeface="Arial MT"/>
              </a:rPr>
              <a:t> </a:t>
            </a:r>
            <a:r>
              <a:rPr sz="1600" spc="-5" dirty="0">
                <a:latin typeface="Arial MT"/>
                <a:cs typeface="Arial MT"/>
              </a:rPr>
              <a:t>of </a:t>
            </a:r>
            <a:r>
              <a:rPr sz="1600" dirty="0">
                <a:latin typeface="Arial MT"/>
                <a:cs typeface="Arial MT"/>
              </a:rPr>
              <a:t>trauma</a:t>
            </a:r>
            <a:r>
              <a:rPr sz="1600" spc="-20" dirty="0">
                <a:latin typeface="Arial MT"/>
                <a:cs typeface="Arial MT"/>
              </a:rPr>
              <a:t> </a:t>
            </a:r>
            <a:r>
              <a:rPr sz="1600" dirty="0">
                <a:latin typeface="Arial MT"/>
                <a:cs typeface="Arial MT"/>
              </a:rPr>
              <a:t>care</a:t>
            </a:r>
            <a:endParaRPr sz="1600">
              <a:latin typeface="Arial MT"/>
              <a:cs typeface="Arial MT"/>
            </a:endParaRPr>
          </a:p>
        </p:txBody>
      </p:sp>
      <p:sp>
        <p:nvSpPr>
          <p:cNvPr id="5" name="object 5"/>
          <p:cNvSpPr txBox="1">
            <a:spLocks noGrp="1"/>
          </p:cNvSpPr>
          <p:nvPr>
            <p:ph type="title"/>
          </p:nvPr>
        </p:nvSpPr>
        <p:spPr>
          <a:xfrm>
            <a:off x="2322957" y="672160"/>
            <a:ext cx="7547609" cy="1068705"/>
          </a:xfrm>
          <a:prstGeom prst="rect">
            <a:avLst/>
          </a:prstGeom>
        </p:spPr>
        <p:txBody>
          <a:bodyPr vert="horz" wrap="square" lIns="0" tIns="74930" rIns="0" bIns="0" rtlCol="0">
            <a:spAutoFit/>
          </a:bodyPr>
          <a:lstStyle/>
          <a:p>
            <a:pPr marL="292735" marR="5080" indent="-280670">
              <a:lnSpc>
                <a:spcPts val="3890"/>
              </a:lnSpc>
              <a:spcBef>
                <a:spcPts val="590"/>
              </a:spcBef>
            </a:pPr>
            <a:r>
              <a:rPr spc="-5" dirty="0">
                <a:solidFill>
                  <a:srgbClr val="BB8542"/>
                </a:solidFill>
              </a:rPr>
              <a:t>JOINT</a:t>
            </a:r>
            <a:r>
              <a:rPr spc="-30" dirty="0">
                <a:solidFill>
                  <a:srgbClr val="BB8542"/>
                </a:solidFill>
              </a:rPr>
              <a:t> </a:t>
            </a:r>
            <a:r>
              <a:rPr spc="-20" dirty="0">
                <a:solidFill>
                  <a:srgbClr val="BB8542"/>
                </a:solidFill>
              </a:rPr>
              <a:t>TRAUMA</a:t>
            </a:r>
            <a:r>
              <a:rPr spc="85" dirty="0">
                <a:solidFill>
                  <a:srgbClr val="BB8542"/>
                </a:solidFill>
              </a:rPr>
              <a:t> </a:t>
            </a:r>
            <a:r>
              <a:rPr dirty="0">
                <a:solidFill>
                  <a:srgbClr val="BB8542"/>
                </a:solidFill>
              </a:rPr>
              <a:t>SYSTEM</a:t>
            </a:r>
            <a:r>
              <a:rPr spc="-5" dirty="0">
                <a:solidFill>
                  <a:srgbClr val="BB8542"/>
                </a:solidFill>
              </a:rPr>
              <a:t> </a:t>
            </a:r>
            <a:r>
              <a:rPr dirty="0"/>
              <a:t>MISSION </a:t>
            </a:r>
            <a:r>
              <a:rPr spc="-985" dirty="0"/>
              <a:t> </a:t>
            </a:r>
            <a:r>
              <a:rPr spc="-40" dirty="0"/>
              <a:t>AND</a:t>
            </a:r>
            <a:r>
              <a:rPr spc="105" dirty="0"/>
              <a:t> </a:t>
            </a:r>
            <a:r>
              <a:rPr dirty="0"/>
              <a:t>ROLE</a:t>
            </a:r>
            <a:r>
              <a:rPr spc="-25" dirty="0"/>
              <a:t> </a:t>
            </a:r>
            <a:r>
              <a:rPr spc="-55" dirty="0"/>
              <a:t>AT</a:t>
            </a:r>
            <a:r>
              <a:rPr spc="95" dirty="0"/>
              <a:t> </a:t>
            </a:r>
            <a:r>
              <a:rPr dirty="0"/>
              <a:t>THE</a:t>
            </a:r>
            <a:r>
              <a:rPr spc="-25" dirty="0"/>
              <a:t> </a:t>
            </a:r>
            <a:r>
              <a:rPr dirty="0"/>
              <a:t>UNIT LEVEL</a:t>
            </a:r>
          </a:p>
        </p:txBody>
      </p:sp>
      <p:sp>
        <p:nvSpPr>
          <p:cNvPr id="6" name="object 6"/>
          <p:cNvSpPr/>
          <p:nvPr/>
        </p:nvSpPr>
        <p:spPr>
          <a:xfrm>
            <a:off x="670559" y="4319015"/>
            <a:ext cx="4727575" cy="1527175"/>
          </a:xfrm>
          <a:custGeom>
            <a:avLst/>
            <a:gdLst/>
            <a:ahLst/>
            <a:cxnLst/>
            <a:rect l="l" t="t" r="r" b="b"/>
            <a:pathLst>
              <a:path w="4727575" h="1527175">
                <a:moveTo>
                  <a:pt x="4627118" y="0"/>
                </a:moveTo>
                <a:lnTo>
                  <a:pt x="100330" y="0"/>
                </a:lnTo>
                <a:lnTo>
                  <a:pt x="61277" y="7889"/>
                </a:lnTo>
                <a:lnTo>
                  <a:pt x="29386" y="29400"/>
                </a:lnTo>
                <a:lnTo>
                  <a:pt x="7884" y="61293"/>
                </a:lnTo>
                <a:lnTo>
                  <a:pt x="0" y="100329"/>
                </a:lnTo>
                <a:lnTo>
                  <a:pt x="0" y="1426717"/>
                </a:lnTo>
                <a:lnTo>
                  <a:pt x="7884" y="1465770"/>
                </a:lnTo>
                <a:lnTo>
                  <a:pt x="29386" y="1497661"/>
                </a:lnTo>
                <a:lnTo>
                  <a:pt x="61277" y="1519163"/>
                </a:lnTo>
                <a:lnTo>
                  <a:pt x="100330" y="1527047"/>
                </a:lnTo>
                <a:lnTo>
                  <a:pt x="4627118" y="1527047"/>
                </a:lnTo>
                <a:lnTo>
                  <a:pt x="4666154" y="1519163"/>
                </a:lnTo>
                <a:lnTo>
                  <a:pt x="4698047" y="1497661"/>
                </a:lnTo>
                <a:lnTo>
                  <a:pt x="4719558" y="1465770"/>
                </a:lnTo>
                <a:lnTo>
                  <a:pt x="4727448" y="1426717"/>
                </a:lnTo>
                <a:lnTo>
                  <a:pt x="4727448" y="100329"/>
                </a:lnTo>
                <a:lnTo>
                  <a:pt x="4719558" y="61293"/>
                </a:lnTo>
                <a:lnTo>
                  <a:pt x="4698047" y="29400"/>
                </a:lnTo>
                <a:lnTo>
                  <a:pt x="4666154" y="7889"/>
                </a:lnTo>
                <a:lnTo>
                  <a:pt x="4627118" y="0"/>
                </a:lnTo>
                <a:close/>
              </a:path>
            </a:pathLst>
          </a:custGeom>
          <a:solidFill>
            <a:srgbClr val="E2E6E6"/>
          </a:solidFill>
        </p:spPr>
        <p:txBody>
          <a:bodyPr wrap="square" lIns="0" tIns="0" rIns="0" bIns="0" rtlCol="0"/>
          <a:lstStyle/>
          <a:p>
            <a:endParaRPr/>
          </a:p>
        </p:txBody>
      </p:sp>
      <p:sp>
        <p:nvSpPr>
          <p:cNvPr id="7" name="object 7"/>
          <p:cNvSpPr txBox="1"/>
          <p:nvPr/>
        </p:nvSpPr>
        <p:spPr>
          <a:xfrm>
            <a:off x="866952" y="4510862"/>
            <a:ext cx="4257040" cy="1117600"/>
          </a:xfrm>
          <a:prstGeom prst="rect">
            <a:avLst/>
          </a:prstGeom>
        </p:spPr>
        <p:txBody>
          <a:bodyPr vert="horz" wrap="square" lIns="0" tIns="14604" rIns="0" bIns="0" rtlCol="0">
            <a:spAutoFit/>
          </a:bodyPr>
          <a:lstStyle/>
          <a:p>
            <a:pPr marL="12700" marR="5080">
              <a:lnSpc>
                <a:spcPct val="99300"/>
              </a:lnSpc>
              <a:spcBef>
                <a:spcPts val="114"/>
              </a:spcBef>
            </a:pPr>
            <a:r>
              <a:rPr sz="1800" spc="-10" dirty="0">
                <a:latin typeface="Arial MT"/>
                <a:cs typeface="Arial MT"/>
              </a:rPr>
              <a:t>The</a:t>
            </a:r>
            <a:r>
              <a:rPr sz="1800" spc="-15" dirty="0">
                <a:latin typeface="Arial MT"/>
                <a:cs typeface="Arial MT"/>
              </a:rPr>
              <a:t> </a:t>
            </a:r>
            <a:r>
              <a:rPr sz="1800" spc="5" dirty="0">
                <a:latin typeface="Arial MT"/>
                <a:cs typeface="Arial MT"/>
              </a:rPr>
              <a:t>mission</a:t>
            </a:r>
            <a:r>
              <a:rPr sz="1800" spc="-70" dirty="0">
                <a:latin typeface="Arial MT"/>
                <a:cs typeface="Arial MT"/>
              </a:rPr>
              <a:t> </a:t>
            </a:r>
            <a:r>
              <a:rPr sz="1800" dirty="0">
                <a:latin typeface="Arial MT"/>
                <a:cs typeface="Arial MT"/>
              </a:rPr>
              <a:t>of</a:t>
            </a:r>
            <a:r>
              <a:rPr sz="1800" spc="-30" dirty="0">
                <a:latin typeface="Arial MT"/>
                <a:cs typeface="Arial MT"/>
              </a:rPr>
              <a:t> </a:t>
            </a:r>
            <a:r>
              <a:rPr sz="1800" dirty="0">
                <a:latin typeface="Arial MT"/>
                <a:cs typeface="Arial MT"/>
              </a:rPr>
              <a:t>the</a:t>
            </a:r>
            <a:r>
              <a:rPr sz="1800" spc="-5" dirty="0">
                <a:latin typeface="Arial MT"/>
                <a:cs typeface="Arial MT"/>
              </a:rPr>
              <a:t> </a:t>
            </a:r>
            <a:r>
              <a:rPr sz="1800" b="1" dirty="0">
                <a:latin typeface="Arial"/>
                <a:cs typeface="Arial"/>
              </a:rPr>
              <a:t>Joint</a:t>
            </a:r>
            <a:r>
              <a:rPr sz="1800" b="1" spc="-30" dirty="0">
                <a:latin typeface="Arial"/>
                <a:cs typeface="Arial"/>
              </a:rPr>
              <a:t> </a:t>
            </a:r>
            <a:r>
              <a:rPr sz="1800" b="1" dirty="0">
                <a:latin typeface="Arial"/>
                <a:cs typeface="Arial"/>
              </a:rPr>
              <a:t>Trauma</a:t>
            </a:r>
            <a:r>
              <a:rPr sz="1800" b="1" spc="-30" dirty="0">
                <a:latin typeface="Arial"/>
                <a:cs typeface="Arial"/>
              </a:rPr>
              <a:t> </a:t>
            </a:r>
            <a:r>
              <a:rPr sz="1800" b="1" spc="-15" dirty="0">
                <a:latin typeface="Arial"/>
                <a:cs typeface="Arial"/>
              </a:rPr>
              <a:t>System </a:t>
            </a:r>
            <a:r>
              <a:rPr sz="1800" b="1" spc="-484" dirty="0">
                <a:latin typeface="Arial"/>
                <a:cs typeface="Arial"/>
              </a:rPr>
              <a:t> </a:t>
            </a:r>
            <a:r>
              <a:rPr sz="1800" b="1" dirty="0">
                <a:latin typeface="Arial"/>
                <a:cs typeface="Arial"/>
              </a:rPr>
              <a:t>(JTS) </a:t>
            </a:r>
            <a:r>
              <a:rPr sz="1800" dirty="0">
                <a:latin typeface="Arial MT"/>
                <a:cs typeface="Arial MT"/>
              </a:rPr>
              <a:t>is to improve trauma readiness and </a:t>
            </a:r>
            <a:r>
              <a:rPr sz="1800" spc="-490" dirty="0">
                <a:latin typeface="Arial MT"/>
                <a:cs typeface="Arial MT"/>
              </a:rPr>
              <a:t> </a:t>
            </a:r>
            <a:r>
              <a:rPr sz="1800" dirty="0">
                <a:latin typeface="Arial MT"/>
                <a:cs typeface="Arial MT"/>
              </a:rPr>
              <a:t>outcomes through evidence-driven </a:t>
            </a:r>
            <a:r>
              <a:rPr sz="1800" spc="5" dirty="0">
                <a:latin typeface="Arial MT"/>
                <a:cs typeface="Arial MT"/>
              </a:rPr>
              <a:t> </a:t>
            </a:r>
            <a:r>
              <a:rPr sz="1800" dirty="0">
                <a:latin typeface="Arial MT"/>
                <a:cs typeface="Arial MT"/>
              </a:rPr>
              <a:t>performance</a:t>
            </a:r>
            <a:r>
              <a:rPr sz="1800" spc="-70" dirty="0">
                <a:latin typeface="Arial MT"/>
                <a:cs typeface="Arial MT"/>
              </a:rPr>
              <a:t> </a:t>
            </a:r>
            <a:r>
              <a:rPr sz="1800" dirty="0">
                <a:latin typeface="Arial MT"/>
                <a:cs typeface="Arial MT"/>
              </a:rPr>
              <a:t>improvement.</a:t>
            </a:r>
            <a:endParaRPr sz="1800">
              <a:latin typeface="Arial MT"/>
              <a:cs typeface="Arial MT"/>
            </a:endParaRPr>
          </a:p>
        </p:txBody>
      </p:sp>
      <p:pic>
        <p:nvPicPr>
          <p:cNvPr id="8" name="object 8"/>
          <p:cNvPicPr/>
          <p:nvPr/>
        </p:nvPicPr>
        <p:blipFill>
          <a:blip r:embed="rId4" cstate="print"/>
          <a:stretch>
            <a:fillRect/>
          </a:stretch>
        </p:blipFill>
        <p:spPr>
          <a:xfrm>
            <a:off x="670559" y="1923288"/>
            <a:ext cx="2017776" cy="2017776"/>
          </a:xfrm>
          <a:prstGeom prst="rect">
            <a:avLst/>
          </a:prstGeom>
        </p:spPr>
      </p:pic>
      <p:pic>
        <p:nvPicPr>
          <p:cNvPr id="9" name="object 9"/>
          <p:cNvPicPr/>
          <p:nvPr/>
        </p:nvPicPr>
        <p:blipFill>
          <a:blip r:embed="rId5" cstate="print"/>
          <a:stretch>
            <a:fillRect/>
          </a:stretch>
        </p:blipFill>
        <p:spPr>
          <a:xfrm>
            <a:off x="2907792" y="2350007"/>
            <a:ext cx="2362200" cy="1167384"/>
          </a:xfrm>
          <a:prstGeom prst="rect">
            <a:avLst/>
          </a:prstGeom>
        </p:spPr>
      </p:pic>
      <p:sp>
        <p:nvSpPr>
          <p:cNvPr id="10" name="object 10"/>
          <p:cNvSpPr/>
          <p:nvPr/>
        </p:nvSpPr>
        <p:spPr>
          <a:xfrm>
            <a:off x="5941314" y="3221735"/>
            <a:ext cx="114300" cy="432434"/>
          </a:xfrm>
          <a:custGeom>
            <a:avLst/>
            <a:gdLst/>
            <a:ahLst/>
            <a:cxnLst/>
            <a:rect l="l" t="t" r="r" b="b"/>
            <a:pathLst>
              <a:path w="114300" h="432435">
                <a:moveTo>
                  <a:pt x="0" y="432053"/>
                </a:moveTo>
                <a:lnTo>
                  <a:pt x="114300" y="432053"/>
                </a:lnTo>
                <a:lnTo>
                  <a:pt x="114300" y="0"/>
                </a:lnTo>
                <a:lnTo>
                  <a:pt x="0" y="0"/>
                </a:lnTo>
                <a:lnTo>
                  <a:pt x="0" y="432053"/>
                </a:lnTo>
                <a:close/>
              </a:path>
            </a:pathLst>
          </a:custGeom>
          <a:solidFill>
            <a:srgbClr val="CD9146"/>
          </a:solidFill>
        </p:spPr>
        <p:txBody>
          <a:bodyPr wrap="square" lIns="0" tIns="0" rIns="0" bIns="0" rtlCol="0"/>
          <a:lstStyle/>
          <a:p>
            <a:endParaRPr/>
          </a:p>
        </p:txBody>
      </p:sp>
      <p:sp>
        <p:nvSpPr>
          <p:cNvPr id="11" name="object 11"/>
          <p:cNvSpPr/>
          <p:nvPr/>
        </p:nvSpPr>
        <p:spPr>
          <a:xfrm>
            <a:off x="5941314" y="2599944"/>
            <a:ext cx="114300" cy="432434"/>
          </a:xfrm>
          <a:custGeom>
            <a:avLst/>
            <a:gdLst/>
            <a:ahLst/>
            <a:cxnLst/>
            <a:rect l="l" t="t" r="r" b="b"/>
            <a:pathLst>
              <a:path w="114300" h="432435">
                <a:moveTo>
                  <a:pt x="0" y="432053"/>
                </a:moveTo>
                <a:lnTo>
                  <a:pt x="114300" y="432053"/>
                </a:lnTo>
                <a:lnTo>
                  <a:pt x="114300" y="0"/>
                </a:lnTo>
                <a:lnTo>
                  <a:pt x="0" y="0"/>
                </a:lnTo>
                <a:lnTo>
                  <a:pt x="0" y="432053"/>
                </a:lnTo>
                <a:close/>
              </a:path>
            </a:pathLst>
          </a:custGeom>
          <a:solidFill>
            <a:srgbClr val="CD9146"/>
          </a:solidFill>
        </p:spPr>
        <p:txBody>
          <a:bodyPr wrap="square" lIns="0" tIns="0" rIns="0" bIns="0" rtlCol="0"/>
          <a:lstStyle/>
          <a:p>
            <a:endParaRPr/>
          </a:p>
        </p:txBody>
      </p:sp>
      <p:sp>
        <p:nvSpPr>
          <p:cNvPr id="12" name="object 12"/>
          <p:cNvSpPr txBox="1"/>
          <p:nvPr/>
        </p:nvSpPr>
        <p:spPr>
          <a:xfrm>
            <a:off x="5904991" y="2093467"/>
            <a:ext cx="364490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JTS</a:t>
            </a:r>
            <a:r>
              <a:rPr sz="2400" b="1" spc="-40" dirty="0">
                <a:latin typeface="Arial"/>
                <a:cs typeface="Arial"/>
              </a:rPr>
              <a:t> </a:t>
            </a:r>
            <a:r>
              <a:rPr sz="2400" b="1" dirty="0">
                <a:latin typeface="Arial"/>
                <a:cs typeface="Arial"/>
              </a:rPr>
              <a:t>SUPPORT</a:t>
            </a:r>
            <a:r>
              <a:rPr sz="2400" b="1" spc="-50" dirty="0">
                <a:latin typeface="Arial"/>
                <a:cs typeface="Arial"/>
              </a:rPr>
              <a:t> </a:t>
            </a:r>
            <a:r>
              <a:rPr sz="2400" b="1" dirty="0">
                <a:latin typeface="Arial"/>
                <a:cs typeface="Arial"/>
              </a:rPr>
              <a:t>TO</a:t>
            </a:r>
            <a:r>
              <a:rPr sz="2400" b="1" spc="-40" dirty="0">
                <a:latin typeface="Arial"/>
                <a:cs typeface="Arial"/>
              </a:rPr>
              <a:t> </a:t>
            </a:r>
            <a:r>
              <a:rPr sz="2400" b="1" spc="-5" dirty="0">
                <a:latin typeface="Arial"/>
                <a:cs typeface="Arial"/>
              </a:rPr>
              <a:t>UNITS</a:t>
            </a:r>
            <a:endParaRPr sz="2400">
              <a:latin typeface="Arial"/>
              <a:cs typeface="Arial"/>
            </a:endParaRPr>
          </a:p>
        </p:txBody>
      </p:sp>
      <p:sp>
        <p:nvSpPr>
          <p:cNvPr id="13" name="object 13"/>
          <p:cNvSpPr/>
          <p:nvPr/>
        </p:nvSpPr>
        <p:spPr>
          <a:xfrm>
            <a:off x="5941314" y="4443984"/>
            <a:ext cx="114300" cy="432434"/>
          </a:xfrm>
          <a:custGeom>
            <a:avLst/>
            <a:gdLst/>
            <a:ahLst/>
            <a:cxnLst/>
            <a:rect l="l" t="t" r="r" b="b"/>
            <a:pathLst>
              <a:path w="114300" h="432435">
                <a:moveTo>
                  <a:pt x="0" y="432054"/>
                </a:moveTo>
                <a:lnTo>
                  <a:pt x="114300" y="432054"/>
                </a:lnTo>
                <a:lnTo>
                  <a:pt x="114300" y="0"/>
                </a:lnTo>
                <a:lnTo>
                  <a:pt x="0" y="0"/>
                </a:lnTo>
                <a:lnTo>
                  <a:pt x="0" y="432054"/>
                </a:lnTo>
                <a:close/>
              </a:path>
            </a:pathLst>
          </a:custGeom>
          <a:solidFill>
            <a:srgbClr val="CD9146"/>
          </a:solidFill>
        </p:spPr>
        <p:txBody>
          <a:bodyPr wrap="square" lIns="0" tIns="0" rIns="0" bIns="0" rtlCol="0"/>
          <a:lstStyle/>
          <a:p>
            <a:endParaRPr/>
          </a:p>
        </p:txBody>
      </p:sp>
      <p:sp>
        <p:nvSpPr>
          <p:cNvPr id="14" name="object 14"/>
          <p:cNvSpPr/>
          <p:nvPr/>
        </p:nvSpPr>
        <p:spPr>
          <a:xfrm>
            <a:off x="5941314" y="3822191"/>
            <a:ext cx="114300" cy="432434"/>
          </a:xfrm>
          <a:custGeom>
            <a:avLst/>
            <a:gdLst/>
            <a:ahLst/>
            <a:cxnLst/>
            <a:rect l="l" t="t" r="r" b="b"/>
            <a:pathLst>
              <a:path w="114300" h="432435">
                <a:moveTo>
                  <a:pt x="0" y="432053"/>
                </a:moveTo>
                <a:lnTo>
                  <a:pt x="114300" y="432053"/>
                </a:lnTo>
                <a:lnTo>
                  <a:pt x="114300" y="0"/>
                </a:lnTo>
                <a:lnTo>
                  <a:pt x="0" y="0"/>
                </a:lnTo>
                <a:lnTo>
                  <a:pt x="0" y="432053"/>
                </a:lnTo>
                <a:close/>
              </a:path>
            </a:pathLst>
          </a:custGeom>
          <a:solidFill>
            <a:srgbClr val="CD9146"/>
          </a:solidFill>
        </p:spPr>
        <p:txBody>
          <a:bodyPr wrap="square" lIns="0" tIns="0" rIns="0" bIns="0" rtlCol="0"/>
          <a:lstStyle/>
          <a:p>
            <a:endParaRPr/>
          </a:p>
        </p:txBody>
      </p:sp>
      <p:sp>
        <p:nvSpPr>
          <p:cNvPr id="15" name="object 15"/>
          <p:cNvSpPr/>
          <p:nvPr/>
        </p:nvSpPr>
        <p:spPr>
          <a:xfrm>
            <a:off x="5941314" y="5626608"/>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CD9146"/>
          </a:solidFill>
        </p:spPr>
        <p:txBody>
          <a:bodyPr wrap="square" lIns="0" tIns="0" rIns="0" bIns="0" rtlCol="0"/>
          <a:lstStyle/>
          <a:p>
            <a:endParaRPr/>
          </a:p>
        </p:txBody>
      </p:sp>
      <p:sp>
        <p:nvSpPr>
          <p:cNvPr id="16" name="object 16"/>
          <p:cNvSpPr/>
          <p:nvPr/>
        </p:nvSpPr>
        <p:spPr>
          <a:xfrm>
            <a:off x="5941314" y="5081015"/>
            <a:ext cx="114300" cy="432434"/>
          </a:xfrm>
          <a:custGeom>
            <a:avLst/>
            <a:gdLst/>
            <a:ahLst/>
            <a:cxnLst/>
            <a:rect l="l" t="t" r="r" b="b"/>
            <a:pathLst>
              <a:path w="114300" h="432435">
                <a:moveTo>
                  <a:pt x="0" y="432053"/>
                </a:moveTo>
                <a:lnTo>
                  <a:pt x="114300" y="432053"/>
                </a:lnTo>
                <a:lnTo>
                  <a:pt x="114300" y="0"/>
                </a:lnTo>
                <a:lnTo>
                  <a:pt x="0" y="0"/>
                </a:lnTo>
                <a:lnTo>
                  <a:pt x="0" y="432053"/>
                </a:lnTo>
                <a:close/>
              </a:path>
            </a:pathLst>
          </a:custGeom>
          <a:solidFill>
            <a:srgbClr val="CD9146"/>
          </a:solidFill>
        </p:spPr>
        <p:txBody>
          <a:bodyPr wrap="square" lIns="0" tIns="0" rIns="0" bIns="0" rtlCol="0"/>
          <a:lstStyle/>
          <a:p>
            <a:endParaRPr/>
          </a:p>
        </p:txBody>
      </p:sp>
      <p:sp>
        <p:nvSpPr>
          <p:cNvPr id="17" name="object 17"/>
          <p:cNvSpPr/>
          <p:nvPr/>
        </p:nvSpPr>
        <p:spPr>
          <a:xfrm>
            <a:off x="5941314" y="6010655"/>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CD9146"/>
          </a:solidFill>
        </p:spPr>
        <p:txBody>
          <a:bodyPr wrap="square" lIns="0" tIns="0" rIns="0" bIns="0" rtlCol="0"/>
          <a:lstStyle/>
          <a:p>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37</a:t>
            </a:fld>
            <a:endParaRPr sz="1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sp>
        <p:nvSpPr>
          <p:cNvPr id="3" name="object 3"/>
          <p:cNvSpPr txBox="1"/>
          <p:nvPr/>
        </p:nvSpPr>
        <p:spPr>
          <a:xfrm>
            <a:off x="9410827" y="6572198"/>
            <a:ext cx="2020570" cy="187325"/>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p:nvPr/>
        </p:nvSpPr>
        <p:spPr>
          <a:xfrm>
            <a:off x="11642597" y="6552996"/>
            <a:ext cx="19621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38</a:t>
            </a:r>
            <a:endParaRPr sz="1200">
              <a:latin typeface="Arial MT"/>
              <a:cs typeface="Arial MT"/>
            </a:endParaRPr>
          </a:p>
        </p:txBody>
      </p:sp>
      <p:sp>
        <p:nvSpPr>
          <p:cNvPr id="6" name="object 6"/>
          <p:cNvSpPr txBox="1">
            <a:spLocks noGrp="1"/>
          </p:cNvSpPr>
          <p:nvPr>
            <p:ph type="title"/>
          </p:nvPr>
        </p:nvSpPr>
        <p:spPr>
          <a:xfrm>
            <a:off x="1917954" y="750570"/>
            <a:ext cx="8356600" cy="1123315"/>
          </a:xfrm>
          <a:prstGeom prst="rect">
            <a:avLst/>
          </a:prstGeom>
        </p:spPr>
        <p:txBody>
          <a:bodyPr vert="horz" wrap="square" lIns="0" tIns="12700" rIns="0" bIns="0" rtlCol="0">
            <a:spAutoFit/>
          </a:bodyPr>
          <a:lstStyle/>
          <a:p>
            <a:pPr marL="12700" marR="5080" indent="1026794">
              <a:lnSpc>
                <a:spcPct val="100000"/>
              </a:lnSpc>
              <a:spcBef>
                <a:spcPts val="100"/>
              </a:spcBef>
            </a:pPr>
            <a:r>
              <a:rPr spc="-15" dirty="0">
                <a:solidFill>
                  <a:srgbClr val="BB8542"/>
                </a:solidFill>
              </a:rPr>
              <a:t>STAYING</a:t>
            </a:r>
            <a:r>
              <a:rPr spc="85" dirty="0">
                <a:solidFill>
                  <a:srgbClr val="BB8542"/>
                </a:solidFill>
              </a:rPr>
              <a:t> </a:t>
            </a:r>
            <a:r>
              <a:rPr spc="-15" dirty="0">
                <a:solidFill>
                  <a:srgbClr val="BB8542"/>
                </a:solidFill>
              </a:rPr>
              <a:t>UP-TO-DATE</a:t>
            </a:r>
            <a:r>
              <a:rPr spc="100" dirty="0">
                <a:solidFill>
                  <a:srgbClr val="BB8542"/>
                </a:solidFill>
              </a:rPr>
              <a:t> </a:t>
            </a:r>
            <a:r>
              <a:rPr dirty="0"/>
              <a:t>WITH </a:t>
            </a:r>
            <a:r>
              <a:rPr spc="5" dirty="0"/>
              <a:t> </a:t>
            </a:r>
            <a:r>
              <a:rPr spc="-5" dirty="0"/>
              <a:t>TCCC</a:t>
            </a:r>
            <a:r>
              <a:rPr spc="-15" dirty="0"/>
              <a:t> </a:t>
            </a:r>
            <a:r>
              <a:rPr spc="-5" dirty="0"/>
              <a:t>GUIDELINES</a:t>
            </a:r>
            <a:r>
              <a:rPr spc="-10" dirty="0"/>
              <a:t> </a:t>
            </a:r>
            <a:r>
              <a:rPr spc="-35" dirty="0"/>
              <a:t>AND</a:t>
            </a:r>
            <a:r>
              <a:rPr spc="70" dirty="0"/>
              <a:t> </a:t>
            </a:r>
            <a:r>
              <a:rPr dirty="0"/>
              <a:t>PROTOCOLS</a:t>
            </a:r>
          </a:p>
        </p:txBody>
      </p:sp>
      <p:sp>
        <p:nvSpPr>
          <p:cNvPr id="7" name="object 7"/>
          <p:cNvSpPr txBox="1"/>
          <p:nvPr/>
        </p:nvSpPr>
        <p:spPr>
          <a:xfrm>
            <a:off x="1211681" y="1908225"/>
            <a:ext cx="9775190" cy="1300480"/>
          </a:xfrm>
          <a:prstGeom prst="rect">
            <a:avLst/>
          </a:prstGeom>
        </p:spPr>
        <p:txBody>
          <a:bodyPr vert="horz" wrap="square" lIns="0" tIns="71120" rIns="0" bIns="0" rtlCol="0">
            <a:spAutoFit/>
          </a:bodyPr>
          <a:lstStyle/>
          <a:p>
            <a:pPr marL="12700">
              <a:lnSpc>
                <a:spcPct val="100000"/>
              </a:lnSpc>
              <a:spcBef>
                <a:spcPts val="560"/>
              </a:spcBef>
            </a:pPr>
            <a:r>
              <a:rPr sz="2000" b="1" spc="5" dirty="0">
                <a:latin typeface="Arial"/>
                <a:cs typeface="Arial"/>
              </a:rPr>
              <a:t>The</a:t>
            </a:r>
            <a:r>
              <a:rPr sz="2000" b="1" spc="-30" dirty="0">
                <a:latin typeface="Arial"/>
                <a:cs typeface="Arial"/>
              </a:rPr>
              <a:t> </a:t>
            </a:r>
            <a:r>
              <a:rPr sz="2000" b="1" dirty="0">
                <a:latin typeface="Arial"/>
                <a:cs typeface="Arial"/>
              </a:rPr>
              <a:t>TCCC</a:t>
            </a:r>
            <a:r>
              <a:rPr sz="2000" b="1" spc="25" dirty="0">
                <a:latin typeface="Arial"/>
                <a:cs typeface="Arial"/>
              </a:rPr>
              <a:t> </a:t>
            </a:r>
            <a:r>
              <a:rPr sz="2000" b="1" spc="-5" dirty="0">
                <a:latin typeface="Arial"/>
                <a:cs typeface="Arial"/>
              </a:rPr>
              <a:t>Guidelines</a:t>
            </a:r>
            <a:r>
              <a:rPr sz="2000" b="1" dirty="0">
                <a:latin typeface="Arial"/>
                <a:cs typeface="Arial"/>
              </a:rPr>
              <a:t> </a:t>
            </a:r>
            <a:r>
              <a:rPr sz="2000" b="1" spc="-10" dirty="0">
                <a:latin typeface="Arial"/>
                <a:cs typeface="Arial"/>
              </a:rPr>
              <a:t>are</a:t>
            </a:r>
            <a:r>
              <a:rPr sz="2000" b="1" spc="25" dirty="0">
                <a:latin typeface="Arial"/>
                <a:cs typeface="Arial"/>
              </a:rPr>
              <a:t> </a:t>
            </a:r>
            <a:r>
              <a:rPr sz="2000" b="1" dirty="0">
                <a:latin typeface="Arial"/>
                <a:cs typeface="Arial"/>
              </a:rPr>
              <a:t>reviewed</a:t>
            </a:r>
            <a:r>
              <a:rPr sz="2000" b="1" spc="-15" dirty="0">
                <a:latin typeface="Arial"/>
                <a:cs typeface="Arial"/>
              </a:rPr>
              <a:t> </a:t>
            </a:r>
            <a:r>
              <a:rPr sz="2000" b="1" spc="-5" dirty="0">
                <a:latin typeface="Arial"/>
                <a:cs typeface="Arial"/>
              </a:rPr>
              <a:t>quarterly</a:t>
            </a:r>
            <a:r>
              <a:rPr sz="2000" b="1" spc="25" dirty="0">
                <a:latin typeface="Arial"/>
                <a:cs typeface="Arial"/>
              </a:rPr>
              <a:t> </a:t>
            </a:r>
            <a:r>
              <a:rPr sz="2000" b="1" spc="-5" dirty="0">
                <a:latin typeface="Arial"/>
                <a:cs typeface="Arial"/>
              </a:rPr>
              <a:t>and</a:t>
            </a:r>
            <a:r>
              <a:rPr sz="2000" b="1" spc="30" dirty="0">
                <a:latin typeface="Arial"/>
                <a:cs typeface="Arial"/>
              </a:rPr>
              <a:t> </a:t>
            </a:r>
            <a:r>
              <a:rPr sz="2000" b="1" spc="-5" dirty="0">
                <a:latin typeface="Arial"/>
                <a:cs typeface="Arial"/>
              </a:rPr>
              <a:t>updated</a:t>
            </a:r>
            <a:r>
              <a:rPr sz="2000" b="1" spc="5" dirty="0">
                <a:latin typeface="Arial"/>
                <a:cs typeface="Arial"/>
              </a:rPr>
              <a:t> </a:t>
            </a:r>
            <a:r>
              <a:rPr sz="2000" b="1" spc="-5" dirty="0">
                <a:latin typeface="Arial"/>
                <a:cs typeface="Arial"/>
              </a:rPr>
              <a:t>as</a:t>
            </a:r>
            <a:r>
              <a:rPr sz="2000" b="1" spc="25" dirty="0">
                <a:latin typeface="Arial"/>
                <a:cs typeface="Arial"/>
              </a:rPr>
              <a:t> </a:t>
            </a:r>
            <a:r>
              <a:rPr sz="2000" b="1" spc="-5" dirty="0">
                <a:latin typeface="Arial"/>
                <a:cs typeface="Arial"/>
              </a:rPr>
              <a:t>needed</a:t>
            </a:r>
            <a:r>
              <a:rPr sz="2000" b="1" spc="30" dirty="0">
                <a:latin typeface="Arial"/>
                <a:cs typeface="Arial"/>
              </a:rPr>
              <a:t> </a:t>
            </a:r>
            <a:r>
              <a:rPr sz="2000" b="1" spc="-5" dirty="0">
                <a:latin typeface="Arial"/>
                <a:cs typeface="Arial"/>
              </a:rPr>
              <a:t>by</a:t>
            </a:r>
            <a:r>
              <a:rPr sz="2000" b="1" spc="-10" dirty="0">
                <a:latin typeface="Arial"/>
                <a:cs typeface="Arial"/>
              </a:rPr>
              <a:t> </a:t>
            </a:r>
            <a:r>
              <a:rPr sz="2000" b="1" dirty="0">
                <a:latin typeface="Arial"/>
                <a:cs typeface="Arial"/>
              </a:rPr>
              <a:t>CoTCCC</a:t>
            </a:r>
            <a:endParaRPr sz="2000">
              <a:latin typeface="Arial"/>
              <a:cs typeface="Arial"/>
            </a:endParaRPr>
          </a:p>
          <a:p>
            <a:pPr marL="2982595" marR="163830">
              <a:lnSpc>
                <a:spcPts val="2160"/>
              </a:lnSpc>
              <a:spcBef>
                <a:spcPts val="730"/>
              </a:spcBef>
            </a:pPr>
            <a:r>
              <a:rPr sz="2000" dirty="0">
                <a:latin typeface="Arial MT"/>
                <a:cs typeface="Arial MT"/>
              </a:rPr>
              <a:t>Once</a:t>
            </a:r>
            <a:r>
              <a:rPr sz="2000" spc="-10" dirty="0">
                <a:latin typeface="Arial MT"/>
                <a:cs typeface="Arial MT"/>
              </a:rPr>
              <a:t> approved</a:t>
            </a:r>
            <a:r>
              <a:rPr sz="2000" spc="35" dirty="0">
                <a:latin typeface="Arial MT"/>
                <a:cs typeface="Arial MT"/>
              </a:rPr>
              <a:t> </a:t>
            </a:r>
            <a:r>
              <a:rPr sz="2000" spc="-5" dirty="0">
                <a:latin typeface="Arial MT"/>
                <a:cs typeface="Arial MT"/>
              </a:rPr>
              <a:t>by the</a:t>
            </a:r>
            <a:r>
              <a:rPr sz="2000" spc="10" dirty="0">
                <a:latin typeface="Arial MT"/>
                <a:cs typeface="Arial MT"/>
              </a:rPr>
              <a:t> </a:t>
            </a:r>
            <a:r>
              <a:rPr sz="2000" spc="-5" dirty="0">
                <a:latin typeface="Arial MT"/>
                <a:cs typeface="Arial MT"/>
              </a:rPr>
              <a:t>Director</a:t>
            </a:r>
            <a:r>
              <a:rPr sz="2000" spc="-10" dirty="0">
                <a:latin typeface="Arial MT"/>
                <a:cs typeface="Arial MT"/>
              </a:rPr>
              <a:t> </a:t>
            </a:r>
            <a:r>
              <a:rPr sz="2000" spc="-5" dirty="0">
                <a:latin typeface="Arial MT"/>
                <a:cs typeface="Arial MT"/>
              </a:rPr>
              <a:t>of the</a:t>
            </a:r>
            <a:r>
              <a:rPr sz="2000" spc="10" dirty="0">
                <a:latin typeface="Arial MT"/>
                <a:cs typeface="Arial MT"/>
              </a:rPr>
              <a:t> </a:t>
            </a:r>
            <a:r>
              <a:rPr sz="2000" spc="-5" dirty="0">
                <a:latin typeface="Arial MT"/>
                <a:cs typeface="Arial MT"/>
              </a:rPr>
              <a:t>Joint</a:t>
            </a:r>
            <a:r>
              <a:rPr sz="2000" spc="10" dirty="0">
                <a:latin typeface="Arial MT"/>
                <a:cs typeface="Arial MT"/>
              </a:rPr>
              <a:t> </a:t>
            </a:r>
            <a:r>
              <a:rPr sz="2000" spc="5" dirty="0">
                <a:latin typeface="Arial MT"/>
                <a:cs typeface="Arial MT"/>
              </a:rPr>
              <a:t>Trauma</a:t>
            </a:r>
            <a:r>
              <a:rPr sz="2000" spc="-55" dirty="0">
                <a:latin typeface="Arial MT"/>
                <a:cs typeface="Arial MT"/>
              </a:rPr>
              <a:t> </a:t>
            </a:r>
            <a:r>
              <a:rPr sz="2000" spc="-15" dirty="0">
                <a:latin typeface="Arial MT"/>
                <a:cs typeface="Arial MT"/>
              </a:rPr>
              <a:t>System </a:t>
            </a:r>
            <a:r>
              <a:rPr sz="2000" spc="-540" dirty="0">
                <a:latin typeface="Arial MT"/>
                <a:cs typeface="Arial MT"/>
              </a:rPr>
              <a:t> </a:t>
            </a:r>
            <a:r>
              <a:rPr sz="2000" dirty="0">
                <a:latin typeface="Arial MT"/>
                <a:cs typeface="Arial MT"/>
              </a:rPr>
              <a:t>(JTS),</a:t>
            </a:r>
            <a:r>
              <a:rPr sz="2000" spc="-55" dirty="0">
                <a:latin typeface="Arial MT"/>
                <a:cs typeface="Arial MT"/>
              </a:rPr>
              <a:t> </a:t>
            </a:r>
            <a:r>
              <a:rPr sz="2000" spc="-5" dirty="0">
                <a:latin typeface="Arial MT"/>
                <a:cs typeface="Arial MT"/>
              </a:rPr>
              <a:t>the</a:t>
            </a:r>
            <a:r>
              <a:rPr sz="2000" spc="10" dirty="0">
                <a:latin typeface="Arial MT"/>
                <a:cs typeface="Arial MT"/>
              </a:rPr>
              <a:t> </a:t>
            </a:r>
            <a:r>
              <a:rPr sz="2000" spc="-10" dirty="0">
                <a:latin typeface="Arial MT"/>
                <a:cs typeface="Arial MT"/>
              </a:rPr>
              <a:t>updated</a:t>
            </a:r>
            <a:r>
              <a:rPr sz="2000" spc="35" dirty="0">
                <a:latin typeface="Arial MT"/>
                <a:cs typeface="Arial MT"/>
              </a:rPr>
              <a:t> </a:t>
            </a:r>
            <a:r>
              <a:rPr sz="2000" spc="-5" dirty="0">
                <a:latin typeface="Arial MT"/>
                <a:cs typeface="Arial MT"/>
              </a:rPr>
              <a:t>version</a:t>
            </a:r>
            <a:r>
              <a:rPr sz="2000" spc="35" dirty="0">
                <a:latin typeface="Arial MT"/>
                <a:cs typeface="Arial MT"/>
              </a:rPr>
              <a:t> </a:t>
            </a:r>
            <a:r>
              <a:rPr sz="2000" spc="-5" dirty="0">
                <a:latin typeface="Arial MT"/>
                <a:cs typeface="Arial MT"/>
              </a:rPr>
              <a:t>of</a:t>
            </a:r>
            <a:r>
              <a:rPr sz="2000" spc="-10" dirty="0">
                <a:latin typeface="Arial MT"/>
                <a:cs typeface="Arial MT"/>
              </a:rPr>
              <a:t> </a:t>
            </a:r>
            <a:r>
              <a:rPr sz="2000" spc="-5" dirty="0">
                <a:latin typeface="Arial MT"/>
                <a:cs typeface="Arial MT"/>
              </a:rPr>
              <a:t>the </a:t>
            </a:r>
            <a:r>
              <a:rPr sz="2000" dirty="0">
                <a:latin typeface="Arial MT"/>
                <a:cs typeface="Arial MT"/>
              </a:rPr>
              <a:t>TCCC</a:t>
            </a:r>
            <a:r>
              <a:rPr sz="2000" spc="20" dirty="0">
                <a:latin typeface="Arial MT"/>
                <a:cs typeface="Arial MT"/>
              </a:rPr>
              <a:t> </a:t>
            </a:r>
            <a:r>
              <a:rPr sz="2000" spc="-10" dirty="0">
                <a:latin typeface="Arial MT"/>
                <a:cs typeface="Arial MT"/>
              </a:rPr>
              <a:t>Guidelines</a:t>
            </a:r>
            <a:r>
              <a:rPr sz="2000" spc="75" dirty="0">
                <a:latin typeface="Arial MT"/>
                <a:cs typeface="Arial MT"/>
              </a:rPr>
              <a:t> </a:t>
            </a:r>
            <a:r>
              <a:rPr sz="2000" spc="-10" dirty="0">
                <a:latin typeface="Arial MT"/>
                <a:cs typeface="Arial MT"/>
              </a:rPr>
              <a:t>is </a:t>
            </a:r>
            <a:r>
              <a:rPr sz="2000" spc="-5" dirty="0">
                <a:latin typeface="Arial MT"/>
                <a:cs typeface="Arial MT"/>
              </a:rPr>
              <a:t> </a:t>
            </a:r>
            <a:r>
              <a:rPr sz="2000" spc="-10" dirty="0">
                <a:latin typeface="Arial MT"/>
                <a:cs typeface="Arial MT"/>
              </a:rPr>
              <a:t>published</a:t>
            </a:r>
            <a:r>
              <a:rPr sz="2000" spc="50" dirty="0">
                <a:latin typeface="Arial MT"/>
                <a:cs typeface="Arial MT"/>
              </a:rPr>
              <a:t> </a:t>
            </a:r>
            <a:r>
              <a:rPr sz="2000" spc="-5" dirty="0">
                <a:latin typeface="Arial MT"/>
                <a:cs typeface="Arial MT"/>
              </a:rPr>
              <a:t>through:</a:t>
            </a:r>
            <a:endParaRPr sz="2000">
              <a:latin typeface="Arial MT"/>
              <a:cs typeface="Arial MT"/>
            </a:endParaRPr>
          </a:p>
        </p:txBody>
      </p:sp>
      <p:sp>
        <p:nvSpPr>
          <p:cNvPr id="8" name="object 8"/>
          <p:cNvSpPr txBox="1"/>
          <p:nvPr/>
        </p:nvSpPr>
        <p:spPr>
          <a:xfrm>
            <a:off x="4985384" y="6193637"/>
            <a:ext cx="2275205" cy="490220"/>
          </a:xfrm>
          <a:prstGeom prst="rect">
            <a:avLst/>
          </a:prstGeom>
        </p:spPr>
        <p:txBody>
          <a:bodyPr vert="horz" wrap="square" lIns="0" tIns="13335" rIns="0" bIns="0" rtlCol="0">
            <a:spAutoFit/>
          </a:bodyPr>
          <a:lstStyle/>
          <a:p>
            <a:pPr marL="12700">
              <a:lnSpc>
                <a:spcPts val="1825"/>
              </a:lnSpc>
              <a:spcBef>
                <a:spcPts val="105"/>
              </a:spcBef>
            </a:pPr>
            <a:r>
              <a:rPr sz="1600" b="1" spc="-5" dirty="0">
                <a:latin typeface="Arial"/>
                <a:cs typeface="Arial"/>
              </a:rPr>
              <a:t>Defense</a:t>
            </a:r>
            <a:r>
              <a:rPr sz="1600" b="1" spc="-20" dirty="0">
                <a:latin typeface="Arial"/>
                <a:cs typeface="Arial"/>
              </a:rPr>
              <a:t> </a:t>
            </a:r>
            <a:r>
              <a:rPr sz="1600" b="1" spc="-5" dirty="0">
                <a:latin typeface="Arial"/>
                <a:cs typeface="Arial"/>
              </a:rPr>
              <a:t>Health</a:t>
            </a:r>
            <a:r>
              <a:rPr sz="1600" b="1" spc="-30" dirty="0">
                <a:latin typeface="Arial"/>
                <a:cs typeface="Arial"/>
              </a:rPr>
              <a:t> </a:t>
            </a:r>
            <a:r>
              <a:rPr sz="1600" b="1" spc="-15" dirty="0">
                <a:latin typeface="Arial"/>
                <a:cs typeface="Arial"/>
              </a:rPr>
              <a:t>Agency</a:t>
            </a:r>
            <a:endParaRPr sz="1600">
              <a:latin typeface="Arial"/>
              <a:cs typeface="Arial"/>
            </a:endParaRPr>
          </a:p>
          <a:p>
            <a:pPr marL="91440">
              <a:lnSpc>
                <a:spcPts val="1825"/>
              </a:lnSpc>
            </a:pPr>
            <a:r>
              <a:rPr sz="1600" i="1" dirty="0">
                <a:solidFill>
                  <a:srgbClr val="BB8542"/>
                </a:solidFill>
                <a:latin typeface="Arial"/>
                <a:cs typeface="Arial"/>
              </a:rPr>
              <a:t>deployedmedicine.com</a:t>
            </a:r>
            <a:endParaRPr sz="1600">
              <a:latin typeface="Arial"/>
              <a:cs typeface="Arial"/>
            </a:endParaRPr>
          </a:p>
        </p:txBody>
      </p:sp>
      <p:grpSp>
        <p:nvGrpSpPr>
          <p:cNvPr id="9" name="object 9"/>
          <p:cNvGrpSpPr/>
          <p:nvPr/>
        </p:nvGrpSpPr>
        <p:grpSpPr>
          <a:xfrm>
            <a:off x="3947159" y="3224783"/>
            <a:ext cx="4304030" cy="3060700"/>
            <a:chOff x="3947159" y="3224783"/>
            <a:chExt cx="4304030" cy="3060700"/>
          </a:xfrm>
        </p:grpSpPr>
        <p:pic>
          <p:nvPicPr>
            <p:cNvPr id="10" name="object 10"/>
            <p:cNvPicPr/>
            <p:nvPr/>
          </p:nvPicPr>
          <p:blipFill>
            <a:blip r:embed="rId4" cstate="print"/>
            <a:stretch>
              <a:fillRect/>
            </a:stretch>
          </p:blipFill>
          <p:spPr>
            <a:xfrm>
              <a:off x="3947159" y="3224783"/>
              <a:ext cx="4303776" cy="3060191"/>
            </a:xfrm>
            <a:prstGeom prst="rect">
              <a:avLst/>
            </a:prstGeom>
          </p:spPr>
        </p:pic>
        <p:pic>
          <p:nvPicPr>
            <p:cNvPr id="11" name="object 11"/>
            <p:cNvPicPr/>
            <p:nvPr/>
          </p:nvPicPr>
          <p:blipFill>
            <a:blip r:embed="rId5" cstate="print"/>
            <a:stretch>
              <a:fillRect/>
            </a:stretch>
          </p:blipFill>
          <p:spPr>
            <a:xfrm>
              <a:off x="4157471" y="3572255"/>
              <a:ext cx="3889248" cy="2453640"/>
            </a:xfrm>
            <a:prstGeom prst="rect">
              <a:avLst/>
            </a:prstGeom>
          </p:spPr>
        </p:pic>
      </p:grpSp>
      <p:grpSp>
        <p:nvGrpSpPr>
          <p:cNvPr id="12" name="object 12"/>
          <p:cNvGrpSpPr/>
          <p:nvPr/>
        </p:nvGrpSpPr>
        <p:grpSpPr>
          <a:xfrm>
            <a:off x="909628" y="2444519"/>
            <a:ext cx="2775585" cy="4139565"/>
            <a:chOff x="909628" y="2444519"/>
            <a:chExt cx="2775585" cy="4139565"/>
          </a:xfrm>
        </p:grpSpPr>
        <p:pic>
          <p:nvPicPr>
            <p:cNvPr id="13" name="object 13"/>
            <p:cNvPicPr/>
            <p:nvPr/>
          </p:nvPicPr>
          <p:blipFill>
            <a:blip r:embed="rId6" cstate="print"/>
            <a:stretch>
              <a:fillRect/>
            </a:stretch>
          </p:blipFill>
          <p:spPr>
            <a:xfrm>
              <a:off x="909628" y="2444519"/>
              <a:ext cx="2775493" cy="4139160"/>
            </a:xfrm>
            <a:prstGeom prst="rect">
              <a:avLst/>
            </a:prstGeom>
          </p:spPr>
        </p:pic>
        <p:pic>
          <p:nvPicPr>
            <p:cNvPr id="14" name="object 14"/>
            <p:cNvPicPr/>
            <p:nvPr/>
          </p:nvPicPr>
          <p:blipFill>
            <a:blip r:embed="rId7" cstate="print"/>
            <a:stretch>
              <a:fillRect/>
            </a:stretch>
          </p:blipFill>
          <p:spPr>
            <a:xfrm>
              <a:off x="1051559" y="2983991"/>
              <a:ext cx="2508504" cy="3599688"/>
            </a:xfrm>
            <a:prstGeom prst="rect">
              <a:avLst/>
            </a:prstGeom>
          </p:spPr>
        </p:pic>
      </p:grpSp>
      <p:pic>
        <p:nvPicPr>
          <p:cNvPr id="15" name="object 15"/>
          <p:cNvPicPr/>
          <p:nvPr/>
        </p:nvPicPr>
        <p:blipFill>
          <a:blip r:embed="rId8" cstate="print"/>
          <a:stretch>
            <a:fillRect/>
          </a:stretch>
        </p:blipFill>
        <p:spPr>
          <a:xfrm>
            <a:off x="8467343" y="3316223"/>
            <a:ext cx="2630424" cy="984503"/>
          </a:xfrm>
          <a:prstGeom prst="rect">
            <a:avLst/>
          </a:prstGeom>
        </p:spPr>
      </p:pic>
      <p:sp>
        <p:nvSpPr>
          <p:cNvPr id="16" name="object 16"/>
          <p:cNvSpPr txBox="1"/>
          <p:nvPr/>
        </p:nvSpPr>
        <p:spPr>
          <a:xfrm>
            <a:off x="8446769" y="4406265"/>
            <a:ext cx="2925445" cy="299720"/>
          </a:xfrm>
          <a:prstGeom prst="rect">
            <a:avLst/>
          </a:prstGeom>
        </p:spPr>
        <p:txBody>
          <a:bodyPr vert="horz" wrap="square" lIns="0" tIns="12700" rIns="0" bIns="0" rtlCol="0">
            <a:spAutoFit/>
          </a:bodyPr>
          <a:lstStyle/>
          <a:p>
            <a:pPr marL="12700">
              <a:lnSpc>
                <a:spcPct val="100000"/>
              </a:lnSpc>
              <a:spcBef>
                <a:spcPts val="100"/>
              </a:spcBef>
            </a:pPr>
            <a:r>
              <a:rPr sz="1800" u="heavy" spc="-5" dirty="0">
                <a:solidFill>
                  <a:srgbClr val="D53439"/>
                </a:solidFill>
                <a:uFill>
                  <a:solidFill>
                    <a:srgbClr val="D53439"/>
                  </a:solidFill>
                </a:uFill>
                <a:latin typeface="Arial MT"/>
                <a:cs typeface="Arial MT"/>
                <a:hlinkClick r:id="rId9"/>
              </a:rPr>
              <a:t>www.deployedmedicine.com</a:t>
            </a:r>
            <a:endParaRPr sz="1800">
              <a:latin typeface="Arial MT"/>
              <a:cs typeface="Arial MT"/>
            </a:endParaRPr>
          </a:p>
        </p:txBody>
      </p:sp>
      <p:pic>
        <p:nvPicPr>
          <p:cNvPr id="17" name="object 17"/>
          <p:cNvPicPr/>
          <p:nvPr/>
        </p:nvPicPr>
        <p:blipFill>
          <a:blip r:embed="rId10" cstate="print"/>
          <a:stretch>
            <a:fillRect/>
          </a:stretch>
        </p:blipFill>
        <p:spPr>
          <a:xfrm>
            <a:off x="8463673" y="4931664"/>
            <a:ext cx="1914766" cy="548640"/>
          </a:xfrm>
          <a:prstGeom prst="rect">
            <a:avLst/>
          </a:prstGeom>
        </p:spPr>
      </p:pic>
      <p:pic>
        <p:nvPicPr>
          <p:cNvPr id="18" name="object 18"/>
          <p:cNvPicPr/>
          <p:nvPr/>
        </p:nvPicPr>
        <p:blipFill>
          <a:blip r:embed="rId11" cstate="print"/>
          <a:stretch>
            <a:fillRect/>
          </a:stretch>
        </p:blipFill>
        <p:spPr>
          <a:xfrm>
            <a:off x="8452104" y="5562600"/>
            <a:ext cx="1923288" cy="5547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sp>
        <p:nvSpPr>
          <p:cNvPr id="3" name="object 3"/>
          <p:cNvSpPr txBox="1"/>
          <p:nvPr/>
        </p:nvSpPr>
        <p:spPr>
          <a:xfrm>
            <a:off x="9410827" y="6554216"/>
            <a:ext cx="2428240" cy="208279"/>
          </a:xfrm>
          <a:prstGeom prst="rect">
            <a:avLst/>
          </a:prstGeom>
        </p:spPr>
        <p:txBody>
          <a:bodyPr vert="horz" wrap="square" lIns="0" tIns="12700" rIns="0" bIns="0" rtlCol="0">
            <a:spAutoFit/>
          </a:bodyPr>
          <a:lstStyle/>
          <a:p>
            <a:pPr marL="12700">
              <a:lnSpc>
                <a:spcPct val="100000"/>
              </a:lnSpc>
              <a:spcBef>
                <a:spcPts val="100"/>
              </a:spcBef>
              <a:tabLst>
                <a:tab pos="2244090" algn="l"/>
              </a:tabLst>
            </a:pPr>
            <a:r>
              <a:rPr sz="1050" spc="-15" dirty="0">
                <a:solidFill>
                  <a:srgbClr val="CD9146"/>
                </a:solidFill>
                <a:latin typeface="Arial MT"/>
                <a:cs typeface="Arial MT"/>
              </a:rPr>
              <a:t>#</a:t>
            </a:r>
            <a:r>
              <a:rPr sz="1050" spc="-20" dirty="0">
                <a:solidFill>
                  <a:srgbClr val="CD9146"/>
                </a:solidFill>
                <a:latin typeface="Arial MT"/>
                <a:cs typeface="Arial MT"/>
              </a:rPr>
              <a:t>T</a:t>
            </a:r>
            <a:r>
              <a:rPr sz="1050" spc="5" dirty="0">
                <a:solidFill>
                  <a:srgbClr val="CD9146"/>
                </a:solidFill>
                <a:latin typeface="Arial MT"/>
                <a:cs typeface="Arial MT"/>
              </a:rPr>
              <a:t>CC</a:t>
            </a:r>
            <a:r>
              <a:rPr sz="1050" spc="10" dirty="0">
                <a:solidFill>
                  <a:srgbClr val="CD9146"/>
                </a:solidFill>
                <a:latin typeface="Arial MT"/>
                <a:cs typeface="Arial MT"/>
              </a:rPr>
              <a:t>C</a:t>
            </a:r>
            <a:r>
              <a:rPr sz="1050" spc="5" dirty="0">
                <a:solidFill>
                  <a:srgbClr val="CD9146"/>
                </a:solidFill>
                <a:latin typeface="Arial MT"/>
                <a:cs typeface="Arial MT"/>
              </a:rPr>
              <a:t>-C</a:t>
            </a:r>
            <a:r>
              <a:rPr sz="1050" spc="-5" dirty="0">
                <a:solidFill>
                  <a:srgbClr val="CD9146"/>
                </a:solidFill>
                <a:latin typeface="Arial MT"/>
                <a:cs typeface="Arial MT"/>
              </a:rPr>
              <a:t>PP</a:t>
            </a:r>
            <a:r>
              <a:rPr sz="1050" spc="5" dirty="0">
                <a:solidFill>
                  <a:srgbClr val="CD9146"/>
                </a:solidFill>
                <a:latin typeface="Arial MT"/>
                <a:cs typeface="Arial MT"/>
              </a:rPr>
              <a:t>-</a:t>
            </a:r>
            <a:r>
              <a:rPr sz="1050" spc="-5" dirty="0">
                <a:solidFill>
                  <a:srgbClr val="CD9146"/>
                </a:solidFill>
                <a:latin typeface="Arial MT"/>
                <a:cs typeface="Arial MT"/>
              </a:rPr>
              <a:t>PP</a:t>
            </a:r>
            <a:r>
              <a:rPr sz="1050" spc="-20" dirty="0">
                <a:solidFill>
                  <a:srgbClr val="CD9146"/>
                </a:solidFill>
                <a:latin typeface="Arial MT"/>
                <a:cs typeface="Arial MT"/>
              </a:rPr>
              <a:t>T</a:t>
            </a:r>
            <a:r>
              <a:rPr sz="1050" spc="5" dirty="0">
                <a:solidFill>
                  <a:srgbClr val="CD9146"/>
                </a:solidFill>
                <a:latin typeface="Arial MT"/>
                <a:cs typeface="Arial MT"/>
              </a:rPr>
              <a:t>-</a:t>
            </a:r>
            <a:r>
              <a:rPr sz="1050" spc="-15" dirty="0">
                <a:solidFill>
                  <a:srgbClr val="CD9146"/>
                </a:solidFill>
                <a:latin typeface="Arial MT"/>
                <a:cs typeface="Arial MT"/>
              </a:rPr>
              <a:t>0</a:t>
            </a:r>
            <a:r>
              <a:rPr sz="1050" dirty="0">
                <a:solidFill>
                  <a:srgbClr val="CD9146"/>
                </a:solidFill>
                <a:latin typeface="Arial MT"/>
                <a:cs typeface="Arial MT"/>
              </a:rPr>
              <a:t>1  </a:t>
            </a:r>
            <a:r>
              <a:rPr sz="1050" spc="-15" dirty="0">
                <a:solidFill>
                  <a:srgbClr val="CD9146"/>
                </a:solidFill>
                <a:latin typeface="Arial MT"/>
                <a:cs typeface="Arial MT"/>
              </a:rPr>
              <a:t>0</a:t>
            </a:r>
            <a:r>
              <a:rPr sz="1050" dirty="0">
                <a:solidFill>
                  <a:srgbClr val="CD9146"/>
                </a:solidFill>
                <a:latin typeface="Arial MT"/>
                <a:cs typeface="Arial MT"/>
              </a:rPr>
              <a:t>8</a:t>
            </a:r>
            <a:r>
              <a:rPr sz="1050" spc="5" dirty="0">
                <a:solidFill>
                  <a:srgbClr val="CD9146"/>
                </a:solidFill>
                <a:latin typeface="Arial MT"/>
                <a:cs typeface="Arial MT"/>
              </a:rPr>
              <a:t> </a:t>
            </a:r>
            <a:r>
              <a:rPr sz="1050" spc="-5" dirty="0">
                <a:solidFill>
                  <a:srgbClr val="CD9146"/>
                </a:solidFill>
                <a:latin typeface="Arial MT"/>
                <a:cs typeface="Arial MT"/>
              </a:rPr>
              <a:t>A</a:t>
            </a:r>
            <a:r>
              <a:rPr sz="1050" spc="5" dirty="0">
                <a:solidFill>
                  <a:srgbClr val="CD9146"/>
                </a:solidFill>
                <a:latin typeface="Arial MT"/>
                <a:cs typeface="Arial MT"/>
              </a:rPr>
              <a:t>UG</a:t>
            </a:r>
            <a:r>
              <a:rPr sz="1050" spc="-15" dirty="0">
                <a:solidFill>
                  <a:srgbClr val="CD9146"/>
                </a:solidFill>
                <a:latin typeface="Arial MT"/>
                <a:cs typeface="Arial MT"/>
              </a:rPr>
              <a:t> 2</a:t>
            </a:r>
            <a:r>
              <a:rPr sz="1050" dirty="0">
                <a:solidFill>
                  <a:srgbClr val="CD9146"/>
                </a:solidFill>
                <a:latin typeface="Arial MT"/>
                <a:cs typeface="Arial MT"/>
              </a:rPr>
              <a:t>3	</a:t>
            </a:r>
            <a:r>
              <a:rPr sz="1200" spc="-5" dirty="0">
                <a:latin typeface="Arial MT"/>
                <a:cs typeface="Arial MT"/>
              </a:rPr>
              <a:t>39</a:t>
            </a:r>
            <a:endParaRPr sz="120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4616577" y="676402"/>
            <a:ext cx="2373630" cy="574040"/>
          </a:xfrm>
          <a:prstGeom prst="rect">
            <a:avLst/>
          </a:prstGeom>
        </p:spPr>
        <p:txBody>
          <a:bodyPr vert="horz" wrap="square" lIns="0" tIns="12700" rIns="0" bIns="0" rtlCol="0">
            <a:spAutoFit/>
          </a:bodyPr>
          <a:lstStyle/>
          <a:p>
            <a:pPr marL="12700">
              <a:lnSpc>
                <a:spcPct val="100000"/>
              </a:lnSpc>
              <a:spcBef>
                <a:spcPts val="100"/>
              </a:spcBef>
            </a:pPr>
            <a:r>
              <a:rPr spc="-5" dirty="0"/>
              <a:t>SUMM</a:t>
            </a:r>
            <a:r>
              <a:rPr spc="-114" dirty="0"/>
              <a:t>A</a:t>
            </a:r>
            <a:r>
              <a:rPr spc="-5" dirty="0"/>
              <a:t>RY</a:t>
            </a:r>
          </a:p>
        </p:txBody>
      </p:sp>
      <p:sp>
        <p:nvSpPr>
          <p:cNvPr id="6" name="object 6"/>
          <p:cNvSpPr txBox="1"/>
          <p:nvPr/>
        </p:nvSpPr>
        <p:spPr>
          <a:xfrm>
            <a:off x="518566" y="1477137"/>
            <a:ext cx="3140075" cy="453390"/>
          </a:xfrm>
          <a:prstGeom prst="rect">
            <a:avLst/>
          </a:prstGeom>
        </p:spPr>
        <p:txBody>
          <a:bodyPr vert="horz" wrap="square" lIns="0" tIns="13335" rIns="0" bIns="0" rtlCol="0">
            <a:spAutoFit/>
          </a:bodyPr>
          <a:lstStyle/>
          <a:p>
            <a:pPr marL="12700">
              <a:lnSpc>
                <a:spcPct val="100000"/>
              </a:lnSpc>
              <a:spcBef>
                <a:spcPts val="105"/>
              </a:spcBef>
            </a:pPr>
            <a:r>
              <a:rPr sz="2800" b="1" dirty="0">
                <a:latin typeface="Arial"/>
                <a:cs typeface="Arial"/>
              </a:rPr>
              <a:t>Knowledge</a:t>
            </a:r>
            <a:r>
              <a:rPr sz="2800" b="1" spc="-105" dirty="0">
                <a:latin typeface="Arial"/>
                <a:cs typeface="Arial"/>
              </a:rPr>
              <a:t> </a:t>
            </a:r>
            <a:r>
              <a:rPr sz="2800" b="1" spc="-40" dirty="0">
                <a:latin typeface="Arial"/>
                <a:cs typeface="Arial"/>
              </a:rPr>
              <a:t>Topics</a:t>
            </a:r>
            <a:endParaRPr sz="2800">
              <a:latin typeface="Arial"/>
              <a:cs typeface="Arial"/>
            </a:endParaRPr>
          </a:p>
        </p:txBody>
      </p:sp>
      <p:sp>
        <p:nvSpPr>
          <p:cNvPr id="7" name="object 7"/>
          <p:cNvSpPr txBox="1"/>
          <p:nvPr/>
        </p:nvSpPr>
        <p:spPr>
          <a:xfrm>
            <a:off x="792886" y="2010917"/>
            <a:ext cx="5654675" cy="4203065"/>
          </a:xfrm>
          <a:prstGeom prst="rect">
            <a:avLst/>
          </a:prstGeom>
        </p:spPr>
        <p:txBody>
          <a:bodyPr vert="horz" wrap="square" lIns="0" tIns="12700" rIns="0" bIns="0" rtlCol="0">
            <a:spAutoFit/>
          </a:bodyPr>
          <a:lstStyle/>
          <a:p>
            <a:pPr marL="12700" marR="179070">
              <a:lnSpc>
                <a:spcPct val="100000"/>
              </a:lnSpc>
              <a:spcBef>
                <a:spcPts val="100"/>
              </a:spcBef>
            </a:pPr>
            <a:r>
              <a:rPr sz="1800" dirty="0">
                <a:latin typeface="Arial MT"/>
                <a:cs typeface="Arial MT"/>
              </a:rPr>
              <a:t>Leading</a:t>
            </a:r>
            <a:r>
              <a:rPr sz="1800" spc="-40" dirty="0">
                <a:latin typeface="Arial MT"/>
                <a:cs typeface="Arial MT"/>
              </a:rPr>
              <a:t> </a:t>
            </a:r>
            <a:r>
              <a:rPr sz="1800" spc="5" dirty="0">
                <a:latin typeface="Arial MT"/>
                <a:cs typeface="Arial MT"/>
              </a:rPr>
              <a:t>causes</a:t>
            </a:r>
            <a:r>
              <a:rPr sz="1800" spc="-60"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preventable</a:t>
            </a:r>
            <a:r>
              <a:rPr sz="1800" spc="-40" dirty="0">
                <a:latin typeface="Arial MT"/>
                <a:cs typeface="Arial MT"/>
              </a:rPr>
              <a:t> </a:t>
            </a:r>
            <a:r>
              <a:rPr sz="1800" dirty="0">
                <a:latin typeface="Arial MT"/>
                <a:cs typeface="Arial MT"/>
              </a:rPr>
              <a:t>death</a:t>
            </a:r>
            <a:r>
              <a:rPr sz="1800" spc="-40" dirty="0">
                <a:latin typeface="Arial MT"/>
                <a:cs typeface="Arial MT"/>
              </a:rPr>
              <a:t> </a:t>
            </a:r>
            <a:r>
              <a:rPr sz="1800" dirty="0">
                <a:latin typeface="Arial MT"/>
                <a:cs typeface="Arial MT"/>
              </a:rPr>
              <a:t>due</a:t>
            </a:r>
            <a:r>
              <a:rPr sz="1800" spc="-10" dirty="0">
                <a:latin typeface="Arial MT"/>
                <a:cs typeface="Arial MT"/>
              </a:rPr>
              <a:t> </a:t>
            </a:r>
            <a:r>
              <a:rPr sz="1800" dirty="0">
                <a:latin typeface="Arial MT"/>
                <a:cs typeface="Arial MT"/>
              </a:rPr>
              <a:t>to</a:t>
            </a:r>
            <a:r>
              <a:rPr sz="1800" spc="50" dirty="0">
                <a:latin typeface="Arial MT"/>
                <a:cs typeface="Arial MT"/>
              </a:rPr>
              <a:t> </a:t>
            </a:r>
            <a:r>
              <a:rPr sz="1800" dirty="0">
                <a:solidFill>
                  <a:srgbClr val="0D0D0D"/>
                </a:solidFill>
                <a:latin typeface="Arial MT"/>
                <a:cs typeface="Arial MT"/>
              </a:rPr>
              <a:t>traumatic </a:t>
            </a:r>
            <a:r>
              <a:rPr sz="1800" spc="-484" dirty="0">
                <a:solidFill>
                  <a:srgbClr val="0D0D0D"/>
                </a:solidFill>
                <a:latin typeface="Arial MT"/>
                <a:cs typeface="Arial MT"/>
              </a:rPr>
              <a:t> </a:t>
            </a:r>
            <a:r>
              <a:rPr sz="1800" dirty="0">
                <a:solidFill>
                  <a:srgbClr val="0D0D0D"/>
                </a:solidFill>
                <a:latin typeface="Arial MT"/>
                <a:cs typeface="Arial MT"/>
              </a:rPr>
              <a:t>injuries</a:t>
            </a:r>
            <a:r>
              <a:rPr sz="1800" spc="-60" dirty="0">
                <a:solidFill>
                  <a:srgbClr val="0D0D0D"/>
                </a:solidFill>
                <a:latin typeface="Arial MT"/>
                <a:cs typeface="Arial MT"/>
              </a:rPr>
              <a:t> </a:t>
            </a:r>
            <a:r>
              <a:rPr sz="1800" dirty="0">
                <a:solidFill>
                  <a:srgbClr val="0D0D0D"/>
                </a:solidFill>
                <a:latin typeface="Arial MT"/>
                <a:cs typeface="Arial MT"/>
              </a:rPr>
              <a:t>and</a:t>
            </a:r>
            <a:r>
              <a:rPr sz="1800" spc="-15" dirty="0">
                <a:solidFill>
                  <a:srgbClr val="0D0D0D"/>
                </a:solidFill>
                <a:latin typeface="Arial MT"/>
                <a:cs typeface="Arial MT"/>
              </a:rPr>
              <a:t> </a:t>
            </a:r>
            <a:r>
              <a:rPr sz="1800" dirty="0">
                <a:solidFill>
                  <a:srgbClr val="0D0D0D"/>
                </a:solidFill>
                <a:latin typeface="Arial MT"/>
                <a:cs typeface="Arial MT"/>
              </a:rPr>
              <a:t>the</a:t>
            </a:r>
            <a:r>
              <a:rPr sz="1800" spc="-15" dirty="0">
                <a:solidFill>
                  <a:srgbClr val="0D0D0D"/>
                </a:solidFill>
                <a:latin typeface="Arial MT"/>
                <a:cs typeface="Arial MT"/>
              </a:rPr>
              <a:t> </a:t>
            </a:r>
            <a:r>
              <a:rPr sz="1800" dirty="0">
                <a:solidFill>
                  <a:srgbClr val="0D0D0D"/>
                </a:solidFill>
                <a:latin typeface="Arial MT"/>
                <a:cs typeface="Arial MT"/>
              </a:rPr>
              <a:t>corresponding</a:t>
            </a:r>
            <a:r>
              <a:rPr sz="1800" spc="-80" dirty="0">
                <a:solidFill>
                  <a:srgbClr val="0D0D0D"/>
                </a:solidFill>
                <a:latin typeface="Arial MT"/>
                <a:cs typeface="Arial MT"/>
              </a:rPr>
              <a:t> </a:t>
            </a:r>
            <a:r>
              <a:rPr sz="1800" dirty="0">
                <a:solidFill>
                  <a:srgbClr val="0D0D0D"/>
                </a:solidFill>
                <a:latin typeface="Arial MT"/>
                <a:cs typeface="Arial MT"/>
              </a:rPr>
              <a:t>interventions</a:t>
            </a:r>
            <a:endParaRPr sz="1800">
              <a:latin typeface="Arial MT"/>
              <a:cs typeface="Arial MT"/>
            </a:endParaRPr>
          </a:p>
          <a:p>
            <a:pPr marL="12700">
              <a:lnSpc>
                <a:spcPct val="100000"/>
              </a:lnSpc>
              <a:spcBef>
                <a:spcPts val="815"/>
              </a:spcBef>
            </a:pPr>
            <a:r>
              <a:rPr sz="1800" spc="-10" dirty="0">
                <a:solidFill>
                  <a:srgbClr val="0D0D0D"/>
                </a:solidFill>
                <a:latin typeface="Arial MT"/>
                <a:cs typeface="Arial MT"/>
              </a:rPr>
              <a:t>TCCC</a:t>
            </a:r>
            <a:r>
              <a:rPr sz="1800" spc="15" dirty="0">
                <a:solidFill>
                  <a:srgbClr val="0D0D0D"/>
                </a:solidFill>
                <a:latin typeface="Arial MT"/>
                <a:cs typeface="Arial MT"/>
              </a:rPr>
              <a:t> </a:t>
            </a:r>
            <a:r>
              <a:rPr sz="1800" dirty="0">
                <a:solidFill>
                  <a:srgbClr val="0D0D0D"/>
                </a:solidFill>
                <a:latin typeface="Arial MT"/>
                <a:cs typeface="Arial MT"/>
              </a:rPr>
              <a:t>Phases</a:t>
            </a:r>
            <a:r>
              <a:rPr sz="1800" spc="-45" dirty="0">
                <a:solidFill>
                  <a:srgbClr val="0D0D0D"/>
                </a:solidFill>
                <a:latin typeface="Arial MT"/>
                <a:cs typeface="Arial MT"/>
              </a:rPr>
              <a:t> </a:t>
            </a:r>
            <a:r>
              <a:rPr sz="1800" dirty="0">
                <a:solidFill>
                  <a:srgbClr val="0D0D0D"/>
                </a:solidFill>
                <a:latin typeface="Arial MT"/>
                <a:cs typeface="Arial MT"/>
              </a:rPr>
              <a:t>of</a:t>
            </a:r>
            <a:r>
              <a:rPr sz="1800" spc="-20" dirty="0">
                <a:solidFill>
                  <a:srgbClr val="0D0D0D"/>
                </a:solidFill>
                <a:latin typeface="Arial MT"/>
                <a:cs typeface="Arial MT"/>
              </a:rPr>
              <a:t> </a:t>
            </a:r>
            <a:r>
              <a:rPr sz="1800" dirty="0">
                <a:solidFill>
                  <a:srgbClr val="0D0D0D"/>
                </a:solidFill>
                <a:latin typeface="Arial MT"/>
                <a:cs typeface="Arial MT"/>
              </a:rPr>
              <a:t>Care</a:t>
            </a:r>
            <a:r>
              <a:rPr sz="1800" spc="-5" dirty="0">
                <a:solidFill>
                  <a:srgbClr val="0D0D0D"/>
                </a:solidFill>
                <a:latin typeface="Arial MT"/>
                <a:cs typeface="Arial MT"/>
              </a:rPr>
              <a:t> </a:t>
            </a:r>
            <a:r>
              <a:rPr sz="1800" dirty="0">
                <a:solidFill>
                  <a:srgbClr val="0D0D0D"/>
                </a:solidFill>
                <a:latin typeface="Arial MT"/>
                <a:cs typeface="Arial MT"/>
              </a:rPr>
              <a:t>and</a:t>
            </a:r>
            <a:r>
              <a:rPr sz="1800" spc="-25" dirty="0">
                <a:solidFill>
                  <a:srgbClr val="0D0D0D"/>
                </a:solidFill>
                <a:latin typeface="Arial MT"/>
                <a:cs typeface="Arial MT"/>
              </a:rPr>
              <a:t> </a:t>
            </a:r>
            <a:r>
              <a:rPr sz="1800" dirty="0">
                <a:solidFill>
                  <a:srgbClr val="0D0D0D"/>
                </a:solidFill>
                <a:latin typeface="Arial MT"/>
                <a:cs typeface="Arial MT"/>
              </a:rPr>
              <a:t>how</a:t>
            </a:r>
            <a:r>
              <a:rPr sz="1800" spc="-30" dirty="0">
                <a:solidFill>
                  <a:srgbClr val="0D0D0D"/>
                </a:solidFill>
                <a:latin typeface="Arial MT"/>
                <a:cs typeface="Arial MT"/>
              </a:rPr>
              <a:t> </a:t>
            </a:r>
            <a:r>
              <a:rPr sz="1800" dirty="0">
                <a:solidFill>
                  <a:srgbClr val="0D0D0D"/>
                </a:solidFill>
                <a:latin typeface="Arial MT"/>
                <a:cs typeface="Arial MT"/>
              </a:rPr>
              <a:t>intervention</a:t>
            </a:r>
            <a:r>
              <a:rPr sz="1800" spc="-70" dirty="0">
                <a:solidFill>
                  <a:srgbClr val="0D0D0D"/>
                </a:solidFill>
                <a:latin typeface="Arial MT"/>
                <a:cs typeface="Arial MT"/>
              </a:rPr>
              <a:t> </a:t>
            </a:r>
            <a:r>
              <a:rPr sz="1800" dirty="0">
                <a:solidFill>
                  <a:srgbClr val="0D0D0D"/>
                </a:solidFill>
                <a:latin typeface="Arial MT"/>
                <a:cs typeface="Arial MT"/>
              </a:rPr>
              <a:t>priorities</a:t>
            </a:r>
            <a:endParaRPr sz="1800">
              <a:latin typeface="Arial MT"/>
              <a:cs typeface="Arial MT"/>
            </a:endParaRPr>
          </a:p>
          <a:p>
            <a:pPr marL="12700">
              <a:lnSpc>
                <a:spcPct val="100000"/>
              </a:lnSpc>
            </a:pPr>
            <a:r>
              <a:rPr sz="1800" dirty="0">
                <a:solidFill>
                  <a:srgbClr val="0D0D0D"/>
                </a:solidFill>
                <a:latin typeface="Arial MT"/>
                <a:cs typeface="Arial MT"/>
              </a:rPr>
              <a:t>differ</a:t>
            </a:r>
            <a:r>
              <a:rPr sz="1800" spc="-30" dirty="0">
                <a:solidFill>
                  <a:srgbClr val="0D0D0D"/>
                </a:solidFill>
                <a:latin typeface="Arial MT"/>
                <a:cs typeface="Arial MT"/>
              </a:rPr>
              <a:t> </a:t>
            </a:r>
            <a:r>
              <a:rPr sz="1800" dirty="0">
                <a:solidFill>
                  <a:srgbClr val="0D0D0D"/>
                </a:solidFill>
                <a:latin typeface="Arial MT"/>
                <a:cs typeface="Arial MT"/>
              </a:rPr>
              <a:t>in</a:t>
            </a:r>
            <a:r>
              <a:rPr sz="1800" spc="-25" dirty="0">
                <a:solidFill>
                  <a:srgbClr val="0D0D0D"/>
                </a:solidFill>
                <a:latin typeface="Arial MT"/>
                <a:cs typeface="Arial MT"/>
              </a:rPr>
              <a:t> </a:t>
            </a:r>
            <a:r>
              <a:rPr sz="1800" dirty="0">
                <a:solidFill>
                  <a:srgbClr val="0D0D0D"/>
                </a:solidFill>
                <a:latin typeface="Arial MT"/>
                <a:cs typeface="Arial MT"/>
              </a:rPr>
              <a:t>each</a:t>
            </a:r>
            <a:r>
              <a:rPr sz="1800" spc="-45" dirty="0">
                <a:solidFill>
                  <a:srgbClr val="0D0D0D"/>
                </a:solidFill>
                <a:latin typeface="Arial MT"/>
                <a:cs typeface="Arial MT"/>
              </a:rPr>
              <a:t> </a:t>
            </a:r>
            <a:r>
              <a:rPr sz="1800" dirty="0">
                <a:solidFill>
                  <a:srgbClr val="0D0D0D"/>
                </a:solidFill>
                <a:latin typeface="Arial MT"/>
                <a:cs typeface="Arial MT"/>
              </a:rPr>
              <a:t>phase</a:t>
            </a:r>
            <a:endParaRPr sz="1800">
              <a:latin typeface="Arial MT"/>
              <a:cs typeface="Arial MT"/>
            </a:endParaRPr>
          </a:p>
          <a:p>
            <a:pPr marL="12700">
              <a:lnSpc>
                <a:spcPct val="100000"/>
              </a:lnSpc>
              <a:spcBef>
                <a:spcPts val="795"/>
              </a:spcBef>
            </a:pPr>
            <a:r>
              <a:rPr sz="1800" spc="5" dirty="0">
                <a:solidFill>
                  <a:srgbClr val="0D0D0D"/>
                </a:solidFill>
                <a:latin typeface="Arial MT"/>
                <a:cs typeface="Arial MT"/>
              </a:rPr>
              <a:t>Application</a:t>
            </a:r>
            <a:r>
              <a:rPr sz="1800" spc="-65" dirty="0">
                <a:solidFill>
                  <a:srgbClr val="0D0D0D"/>
                </a:solidFill>
                <a:latin typeface="Arial MT"/>
                <a:cs typeface="Arial MT"/>
              </a:rPr>
              <a:t> </a:t>
            </a:r>
            <a:r>
              <a:rPr sz="1800" dirty="0">
                <a:solidFill>
                  <a:srgbClr val="0D0D0D"/>
                </a:solidFill>
                <a:latin typeface="Arial MT"/>
                <a:cs typeface="Arial MT"/>
              </a:rPr>
              <a:t>of</a:t>
            </a:r>
            <a:r>
              <a:rPr sz="1800" spc="-20" dirty="0">
                <a:solidFill>
                  <a:srgbClr val="0D0D0D"/>
                </a:solidFill>
                <a:latin typeface="Arial MT"/>
                <a:cs typeface="Arial MT"/>
              </a:rPr>
              <a:t> </a:t>
            </a:r>
            <a:r>
              <a:rPr sz="1800" spc="-10" dirty="0">
                <a:solidFill>
                  <a:srgbClr val="0D0D0D"/>
                </a:solidFill>
                <a:latin typeface="Arial MT"/>
                <a:cs typeface="Arial MT"/>
              </a:rPr>
              <a:t>TCCC</a:t>
            </a:r>
            <a:r>
              <a:rPr sz="1800" spc="20" dirty="0">
                <a:solidFill>
                  <a:srgbClr val="0D0D0D"/>
                </a:solidFill>
                <a:latin typeface="Arial MT"/>
                <a:cs typeface="Arial MT"/>
              </a:rPr>
              <a:t> </a:t>
            </a:r>
            <a:r>
              <a:rPr sz="1800" dirty="0">
                <a:solidFill>
                  <a:srgbClr val="0D0D0D"/>
                </a:solidFill>
                <a:latin typeface="Arial MT"/>
                <a:cs typeface="Arial MT"/>
              </a:rPr>
              <a:t>in</a:t>
            </a:r>
            <a:r>
              <a:rPr sz="1800" spc="-10" dirty="0">
                <a:solidFill>
                  <a:srgbClr val="0D0D0D"/>
                </a:solidFill>
                <a:latin typeface="Arial MT"/>
                <a:cs typeface="Arial MT"/>
              </a:rPr>
              <a:t> </a:t>
            </a:r>
            <a:r>
              <a:rPr sz="1800" spc="5" dirty="0">
                <a:solidFill>
                  <a:srgbClr val="0D0D0D"/>
                </a:solidFill>
                <a:latin typeface="Arial MT"/>
                <a:cs typeface="Arial MT"/>
              </a:rPr>
              <a:t>combat</a:t>
            </a:r>
            <a:r>
              <a:rPr sz="1800" spc="-45" dirty="0">
                <a:solidFill>
                  <a:srgbClr val="0D0D0D"/>
                </a:solidFill>
                <a:latin typeface="Arial MT"/>
                <a:cs typeface="Arial MT"/>
              </a:rPr>
              <a:t> </a:t>
            </a:r>
            <a:r>
              <a:rPr sz="1800" dirty="0">
                <a:solidFill>
                  <a:srgbClr val="0D0D0D"/>
                </a:solidFill>
                <a:latin typeface="Arial MT"/>
                <a:cs typeface="Arial MT"/>
              </a:rPr>
              <a:t>and</a:t>
            </a:r>
            <a:r>
              <a:rPr sz="1800" spc="-15" dirty="0">
                <a:solidFill>
                  <a:srgbClr val="0D0D0D"/>
                </a:solidFill>
                <a:latin typeface="Arial MT"/>
                <a:cs typeface="Arial MT"/>
              </a:rPr>
              <a:t> </a:t>
            </a:r>
            <a:r>
              <a:rPr sz="1800" spc="5" dirty="0">
                <a:solidFill>
                  <a:srgbClr val="0D0D0D"/>
                </a:solidFill>
                <a:latin typeface="Arial MT"/>
                <a:cs typeface="Arial MT"/>
              </a:rPr>
              <a:t>noncombat</a:t>
            </a:r>
            <a:r>
              <a:rPr sz="1800" spc="-90" dirty="0">
                <a:solidFill>
                  <a:srgbClr val="0D0D0D"/>
                </a:solidFill>
                <a:latin typeface="Arial MT"/>
                <a:cs typeface="Arial MT"/>
              </a:rPr>
              <a:t> </a:t>
            </a:r>
            <a:r>
              <a:rPr sz="1800" spc="5" dirty="0">
                <a:solidFill>
                  <a:srgbClr val="0D0D0D"/>
                </a:solidFill>
                <a:latin typeface="Arial MT"/>
                <a:cs typeface="Arial MT"/>
              </a:rPr>
              <a:t>settings</a:t>
            </a:r>
            <a:endParaRPr sz="1800">
              <a:latin typeface="Arial MT"/>
              <a:cs typeface="Arial MT"/>
            </a:endParaRPr>
          </a:p>
          <a:p>
            <a:pPr marL="12700">
              <a:lnSpc>
                <a:spcPct val="100000"/>
              </a:lnSpc>
            </a:pPr>
            <a:r>
              <a:rPr sz="1800" dirty="0">
                <a:solidFill>
                  <a:srgbClr val="0D0D0D"/>
                </a:solidFill>
                <a:latin typeface="Arial MT"/>
                <a:cs typeface="Arial MT"/>
              </a:rPr>
              <a:t>across</a:t>
            </a:r>
            <a:r>
              <a:rPr sz="1800" spc="-40" dirty="0">
                <a:solidFill>
                  <a:srgbClr val="0D0D0D"/>
                </a:solidFill>
                <a:latin typeface="Arial MT"/>
                <a:cs typeface="Arial MT"/>
              </a:rPr>
              <a:t> </a:t>
            </a:r>
            <a:r>
              <a:rPr sz="1800" dirty="0">
                <a:solidFill>
                  <a:srgbClr val="0D0D0D"/>
                </a:solidFill>
                <a:latin typeface="Arial MT"/>
                <a:cs typeface="Arial MT"/>
              </a:rPr>
              <a:t>different</a:t>
            </a:r>
            <a:r>
              <a:rPr sz="1800" spc="-70" dirty="0">
                <a:solidFill>
                  <a:srgbClr val="0D0D0D"/>
                </a:solidFill>
                <a:latin typeface="Arial MT"/>
                <a:cs typeface="Arial MT"/>
              </a:rPr>
              <a:t> </a:t>
            </a:r>
            <a:r>
              <a:rPr sz="1800" dirty="0">
                <a:solidFill>
                  <a:srgbClr val="0D0D0D"/>
                </a:solidFill>
                <a:latin typeface="Arial MT"/>
                <a:cs typeface="Arial MT"/>
              </a:rPr>
              <a:t>environments</a:t>
            </a:r>
            <a:endParaRPr sz="1800">
              <a:latin typeface="Arial MT"/>
              <a:cs typeface="Arial MT"/>
            </a:endParaRPr>
          </a:p>
          <a:p>
            <a:pPr marL="12700">
              <a:lnSpc>
                <a:spcPct val="100000"/>
              </a:lnSpc>
              <a:spcBef>
                <a:spcPts val="790"/>
              </a:spcBef>
            </a:pPr>
            <a:r>
              <a:rPr sz="1800" dirty="0">
                <a:solidFill>
                  <a:srgbClr val="0D0D0D"/>
                </a:solidFill>
                <a:latin typeface="Arial MT"/>
                <a:cs typeface="Arial MT"/>
              </a:rPr>
              <a:t>Role</a:t>
            </a:r>
            <a:r>
              <a:rPr sz="1800" spc="-30" dirty="0">
                <a:solidFill>
                  <a:srgbClr val="0D0D0D"/>
                </a:solidFill>
                <a:latin typeface="Arial MT"/>
                <a:cs typeface="Arial MT"/>
              </a:rPr>
              <a:t> </a:t>
            </a:r>
            <a:r>
              <a:rPr sz="1800" dirty="0">
                <a:solidFill>
                  <a:srgbClr val="0D0D0D"/>
                </a:solidFill>
                <a:latin typeface="Arial MT"/>
                <a:cs typeface="Arial MT"/>
              </a:rPr>
              <a:t>and</a:t>
            </a:r>
            <a:r>
              <a:rPr sz="1800" spc="-30" dirty="0">
                <a:solidFill>
                  <a:srgbClr val="0D0D0D"/>
                </a:solidFill>
                <a:latin typeface="Arial MT"/>
                <a:cs typeface="Arial MT"/>
              </a:rPr>
              <a:t> </a:t>
            </a:r>
            <a:r>
              <a:rPr sz="1800" dirty="0">
                <a:solidFill>
                  <a:srgbClr val="0D0D0D"/>
                </a:solidFill>
                <a:latin typeface="Arial MT"/>
                <a:cs typeface="Arial MT"/>
              </a:rPr>
              <a:t>responsibilities</a:t>
            </a:r>
            <a:r>
              <a:rPr sz="1800" spc="-95" dirty="0">
                <a:solidFill>
                  <a:srgbClr val="0D0D0D"/>
                </a:solidFill>
                <a:latin typeface="Arial MT"/>
                <a:cs typeface="Arial MT"/>
              </a:rPr>
              <a:t> </a:t>
            </a:r>
            <a:r>
              <a:rPr sz="1800" dirty="0">
                <a:solidFill>
                  <a:srgbClr val="0D0D0D"/>
                </a:solidFill>
                <a:latin typeface="Arial MT"/>
                <a:cs typeface="Arial MT"/>
              </a:rPr>
              <a:t>of</a:t>
            </a:r>
            <a:r>
              <a:rPr sz="1800" spc="-5" dirty="0">
                <a:solidFill>
                  <a:srgbClr val="0D0D0D"/>
                </a:solidFill>
                <a:latin typeface="Arial MT"/>
                <a:cs typeface="Arial MT"/>
              </a:rPr>
              <a:t> </a:t>
            </a:r>
            <a:r>
              <a:rPr sz="1800" dirty="0">
                <a:solidFill>
                  <a:srgbClr val="0D0D0D"/>
                </a:solidFill>
                <a:latin typeface="Arial MT"/>
                <a:cs typeface="Arial MT"/>
              </a:rPr>
              <a:t>all</a:t>
            </a:r>
            <a:r>
              <a:rPr sz="1800" spc="-30" dirty="0">
                <a:solidFill>
                  <a:srgbClr val="0D0D0D"/>
                </a:solidFill>
                <a:latin typeface="Arial MT"/>
                <a:cs typeface="Arial MT"/>
              </a:rPr>
              <a:t> </a:t>
            </a:r>
            <a:r>
              <a:rPr sz="1800" spc="5" dirty="0">
                <a:solidFill>
                  <a:srgbClr val="0D0D0D"/>
                </a:solidFill>
                <a:latin typeface="Arial MT"/>
                <a:cs typeface="Arial MT"/>
              </a:rPr>
              <a:t>non-medical</a:t>
            </a:r>
            <a:r>
              <a:rPr sz="1800" spc="-75" dirty="0">
                <a:solidFill>
                  <a:srgbClr val="0D0D0D"/>
                </a:solidFill>
                <a:latin typeface="Arial MT"/>
                <a:cs typeface="Arial MT"/>
              </a:rPr>
              <a:t> </a:t>
            </a:r>
            <a:r>
              <a:rPr sz="1800" dirty="0">
                <a:solidFill>
                  <a:srgbClr val="0D0D0D"/>
                </a:solidFill>
                <a:latin typeface="Arial MT"/>
                <a:cs typeface="Arial MT"/>
              </a:rPr>
              <a:t>and</a:t>
            </a:r>
            <a:endParaRPr sz="1800">
              <a:latin typeface="Arial MT"/>
              <a:cs typeface="Arial MT"/>
            </a:endParaRPr>
          </a:p>
          <a:p>
            <a:pPr marL="12700">
              <a:lnSpc>
                <a:spcPct val="100000"/>
              </a:lnSpc>
              <a:spcBef>
                <a:spcPts val="5"/>
              </a:spcBef>
            </a:pPr>
            <a:r>
              <a:rPr sz="1800" spc="5" dirty="0">
                <a:solidFill>
                  <a:srgbClr val="0D0D0D"/>
                </a:solidFill>
                <a:latin typeface="Arial MT"/>
                <a:cs typeface="Arial MT"/>
              </a:rPr>
              <a:t>medical</a:t>
            </a:r>
            <a:r>
              <a:rPr sz="1800" spc="-70" dirty="0">
                <a:solidFill>
                  <a:srgbClr val="0D0D0D"/>
                </a:solidFill>
                <a:latin typeface="Arial MT"/>
                <a:cs typeface="Arial MT"/>
              </a:rPr>
              <a:t> </a:t>
            </a:r>
            <a:r>
              <a:rPr sz="1800" dirty="0">
                <a:solidFill>
                  <a:srgbClr val="0D0D0D"/>
                </a:solidFill>
                <a:latin typeface="Arial MT"/>
                <a:cs typeface="Arial MT"/>
              </a:rPr>
              <a:t>personnel</a:t>
            </a:r>
            <a:r>
              <a:rPr sz="1800" spc="-65" dirty="0">
                <a:solidFill>
                  <a:srgbClr val="0D0D0D"/>
                </a:solidFill>
                <a:latin typeface="Arial MT"/>
                <a:cs typeface="Arial MT"/>
              </a:rPr>
              <a:t> </a:t>
            </a:r>
            <a:r>
              <a:rPr sz="1800" dirty="0">
                <a:solidFill>
                  <a:srgbClr val="0D0D0D"/>
                </a:solidFill>
                <a:latin typeface="Arial MT"/>
                <a:cs typeface="Arial MT"/>
              </a:rPr>
              <a:t>in</a:t>
            </a:r>
            <a:r>
              <a:rPr sz="1800" spc="-15" dirty="0">
                <a:solidFill>
                  <a:srgbClr val="0D0D0D"/>
                </a:solidFill>
                <a:latin typeface="Arial MT"/>
                <a:cs typeface="Arial MT"/>
              </a:rPr>
              <a:t> </a:t>
            </a:r>
            <a:r>
              <a:rPr sz="1800" dirty="0">
                <a:solidFill>
                  <a:srgbClr val="0D0D0D"/>
                </a:solidFill>
                <a:latin typeface="Arial MT"/>
                <a:cs typeface="Arial MT"/>
              </a:rPr>
              <a:t>rendering</a:t>
            </a:r>
            <a:r>
              <a:rPr sz="1800" spc="-40" dirty="0">
                <a:solidFill>
                  <a:srgbClr val="0D0D0D"/>
                </a:solidFill>
                <a:latin typeface="Arial MT"/>
                <a:cs typeface="Arial MT"/>
              </a:rPr>
              <a:t> </a:t>
            </a:r>
            <a:r>
              <a:rPr sz="1800" spc="-10" dirty="0">
                <a:solidFill>
                  <a:srgbClr val="0D0D0D"/>
                </a:solidFill>
                <a:latin typeface="Arial MT"/>
                <a:cs typeface="Arial MT"/>
              </a:rPr>
              <a:t>TCCC</a:t>
            </a:r>
            <a:r>
              <a:rPr sz="1800" spc="20" dirty="0">
                <a:solidFill>
                  <a:srgbClr val="0D0D0D"/>
                </a:solidFill>
                <a:latin typeface="Arial MT"/>
                <a:cs typeface="Arial MT"/>
              </a:rPr>
              <a:t> </a:t>
            </a:r>
            <a:r>
              <a:rPr sz="1800" dirty="0">
                <a:solidFill>
                  <a:srgbClr val="0D0D0D"/>
                </a:solidFill>
                <a:latin typeface="Arial MT"/>
                <a:cs typeface="Arial MT"/>
              </a:rPr>
              <a:t>care</a:t>
            </a:r>
            <a:endParaRPr sz="1800">
              <a:latin typeface="Arial MT"/>
              <a:cs typeface="Arial MT"/>
            </a:endParaRPr>
          </a:p>
          <a:p>
            <a:pPr marL="12700">
              <a:lnSpc>
                <a:spcPct val="100000"/>
              </a:lnSpc>
              <a:spcBef>
                <a:spcPts val="815"/>
              </a:spcBef>
            </a:pPr>
            <a:r>
              <a:rPr sz="1800" dirty="0">
                <a:latin typeface="Arial MT"/>
                <a:cs typeface="Arial MT"/>
              </a:rPr>
              <a:t>Key</a:t>
            </a:r>
            <a:r>
              <a:rPr sz="1800" spc="-10" dirty="0">
                <a:latin typeface="Arial MT"/>
                <a:cs typeface="Arial MT"/>
              </a:rPr>
              <a:t> </a:t>
            </a:r>
            <a:r>
              <a:rPr sz="1800" dirty="0">
                <a:latin typeface="Arial MT"/>
                <a:cs typeface="Arial MT"/>
              </a:rPr>
              <a:t>Factors</a:t>
            </a:r>
            <a:r>
              <a:rPr sz="1800" spc="-30" dirty="0">
                <a:latin typeface="Arial MT"/>
                <a:cs typeface="Arial MT"/>
              </a:rPr>
              <a:t> </a:t>
            </a:r>
            <a:r>
              <a:rPr sz="1800" dirty="0">
                <a:latin typeface="Arial MT"/>
                <a:cs typeface="Arial MT"/>
              </a:rPr>
              <a:t>influencing</a:t>
            </a:r>
            <a:r>
              <a:rPr sz="1800" spc="-80" dirty="0">
                <a:latin typeface="Arial MT"/>
                <a:cs typeface="Arial MT"/>
              </a:rPr>
              <a:t> </a:t>
            </a:r>
            <a:r>
              <a:rPr sz="1800" dirty="0">
                <a:latin typeface="Arial MT"/>
                <a:cs typeface="Arial MT"/>
              </a:rPr>
              <a:t>and</a:t>
            </a:r>
            <a:r>
              <a:rPr sz="1800" spc="-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importance</a:t>
            </a:r>
            <a:r>
              <a:rPr sz="1800" spc="-60" dirty="0">
                <a:latin typeface="Arial MT"/>
                <a:cs typeface="Arial MT"/>
              </a:rPr>
              <a:t> </a:t>
            </a:r>
            <a:r>
              <a:rPr sz="1800" dirty="0">
                <a:latin typeface="Arial MT"/>
                <a:cs typeface="Arial MT"/>
              </a:rPr>
              <a:t>of</a:t>
            </a:r>
            <a:r>
              <a:rPr sz="1800" spc="-55" dirty="0">
                <a:latin typeface="Arial MT"/>
                <a:cs typeface="Arial MT"/>
              </a:rPr>
              <a:t> </a:t>
            </a:r>
            <a:r>
              <a:rPr sz="1800" spc="-10" dirty="0">
                <a:latin typeface="Arial MT"/>
                <a:cs typeface="Arial MT"/>
              </a:rPr>
              <a:t>TCCC</a:t>
            </a:r>
            <a:endParaRPr sz="1800">
              <a:latin typeface="Arial MT"/>
              <a:cs typeface="Arial MT"/>
            </a:endParaRPr>
          </a:p>
          <a:p>
            <a:pPr marL="12700">
              <a:lnSpc>
                <a:spcPct val="100000"/>
              </a:lnSpc>
            </a:pPr>
            <a:r>
              <a:rPr sz="1800" dirty="0">
                <a:latin typeface="Arial MT"/>
                <a:cs typeface="Arial MT"/>
              </a:rPr>
              <a:t>training</a:t>
            </a:r>
            <a:endParaRPr sz="1800">
              <a:latin typeface="Arial MT"/>
              <a:cs typeface="Arial MT"/>
            </a:endParaRPr>
          </a:p>
          <a:p>
            <a:pPr marL="12700">
              <a:lnSpc>
                <a:spcPct val="100000"/>
              </a:lnSpc>
              <a:spcBef>
                <a:spcPts val="795"/>
              </a:spcBef>
            </a:pPr>
            <a:r>
              <a:rPr sz="1800" spc="-10" dirty="0">
                <a:latin typeface="Arial MT"/>
                <a:cs typeface="Arial MT"/>
              </a:rPr>
              <a:t>The</a:t>
            </a:r>
            <a:r>
              <a:rPr sz="1800" dirty="0">
                <a:latin typeface="Arial MT"/>
                <a:cs typeface="Arial MT"/>
              </a:rPr>
              <a:t> three</a:t>
            </a:r>
            <a:r>
              <a:rPr sz="1800" spc="-15" dirty="0">
                <a:latin typeface="Arial MT"/>
                <a:cs typeface="Arial MT"/>
              </a:rPr>
              <a:t> </a:t>
            </a:r>
            <a:r>
              <a:rPr sz="1800" dirty="0">
                <a:latin typeface="Arial MT"/>
                <a:cs typeface="Arial MT"/>
              </a:rPr>
              <a:t>objectives</a:t>
            </a:r>
            <a:r>
              <a:rPr sz="1800" spc="-60" dirty="0">
                <a:latin typeface="Arial MT"/>
                <a:cs typeface="Arial MT"/>
              </a:rPr>
              <a:t> </a:t>
            </a:r>
            <a:r>
              <a:rPr sz="1800" dirty="0">
                <a:latin typeface="Arial MT"/>
                <a:cs typeface="Arial MT"/>
              </a:rPr>
              <a:t>or</a:t>
            </a:r>
            <a:r>
              <a:rPr sz="1800" spc="-20" dirty="0">
                <a:latin typeface="Arial MT"/>
                <a:cs typeface="Arial MT"/>
              </a:rPr>
              <a:t> </a:t>
            </a:r>
            <a:r>
              <a:rPr sz="1800" dirty="0">
                <a:latin typeface="Arial MT"/>
                <a:cs typeface="Arial MT"/>
              </a:rPr>
              <a:t>goals</a:t>
            </a:r>
            <a:r>
              <a:rPr sz="1800" spc="-35" dirty="0">
                <a:latin typeface="Arial MT"/>
                <a:cs typeface="Arial MT"/>
              </a:rPr>
              <a:t> </a:t>
            </a:r>
            <a:r>
              <a:rPr sz="1800" dirty="0">
                <a:latin typeface="Arial MT"/>
                <a:cs typeface="Arial MT"/>
              </a:rPr>
              <a:t>of</a:t>
            </a:r>
            <a:r>
              <a:rPr sz="1800" spc="-45" dirty="0">
                <a:latin typeface="Arial MT"/>
                <a:cs typeface="Arial MT"/>
              </a:rPr>
              <a:t> </a:t>
            </a:r>
            <a:r>
              <a:rPr sz="1800" spc="-10" dirty="0">
                <a:latin typeface="Arial MT"/>
                <a:cs typeface="Arial MT"/>
              </a:rPr>
              <a:t>TCCC</a:t>
            </a:r>
            <a:endParaRPr sz="1800">
              <a:latin typeface="Arial MT"/>
              <a:cs typeface="Arial MT"/>
            </a:endParaRPr>
          </a:p>
          <a:p>
            <a:pPr marL="12700" marR="955675">
              <a:lnSpc>
                <a:spcPct val="100000"/>
              </a:lnSpc>
              <a:spcBef>
                <a:spcPts val="795"/>
              </a:spcBef>
            </a:pPr>
            <a:r>
              <a:rPr sz="1800" dirty="0">
                <a:latin typeface="Arial MT"/>
                <a:cs typeface="Arial MT"/>
              </a:rPr>
              <a:t>Lifesaving</a:t>
            </a:r>
            <a:r>
              <a:rPr sz="1800" spc="-70" dirty="0">
                <a:latin typeface="Arial MT"/>
                <a:cs typeface="Arial MT"/>
              </a:rPr>
              <a:t> </a:t>
            </a:r>
            <a:r>
              <a:rPr sz="1800" dirty="0">
                <a:latin typeface="Arial MT"/>
                <a:cs typeface="Arial MT"/>
              </a:rPr>
              <a:t>impacts</a:t>
            </a:r>
            <a:r>
              <a:rPr sz="1800" spc="-35" dirty="0">
                <a:latin typeface="Arial MT"/>
                <a:cs typeface="Arial MT"/>
              </a:rPr>
              <a:t> </a:t>
            </a:r>
            <a:r>
              <a:rPr sz="1800" dirty="0">
                <a:latin typeface="Arial MT"/>
                <a:cs typeface="Arial MT"/>
              </a:rPr>
              <a:t>of</a:t>
            </a:r>
            <a:r>
              <a:rPr sz="1800" spc="-65" dirty="0">
                <a:latin typeface="Arial MT"/>
                <a:cs typeface="Arial MT"/>
              </a:rPr>
              <a:t> </a:t>
            </a:r>
            <a:r>
              <a:rPr sz="1800" spc="-10" dirty="0">
                <a:latin typeface="Arial MT"/>
                <a:cs typeface="Arial MT"/>
              </a:rPr>
              <a:t>TCCC</a:t>
            </a:r>
            <a:r>
              <a:rPr sz="1800" spc="45" dirty="0">
                <a:latin typeface="Arial MT"/>
                <a:cs typeface="Arial MT"/>
              </a:rPr>
              <a:t> </a:t>
            </a:r>
            <a:r>
              <a:rPr sz="1800" dirty="0">
                <a:latin typeface="Arial MT"/>
                <a:cs typeface="Arial MT"/>
              </a:rPr>
              <a:t>implementation</a:t>
            </a:r>
            <a:r>
              <a:rPr sz="1800" spc="-65" dirty="0">
                <a:latin typeface="Arial MT"/>
                <a:cs typeface="Arial MT"/>
              </a:rPr>
              <a:t> </a:t>
            </a:r>
            <a:r>
              <a:rPr sz="1800" dirty="0">
                <a:latin typeface="Arial MT"/>
                <a:cs typeface="Arial MT"/>
              </a:rPr>
              <a:t>in </a:t>
            </a:r>
            <a:r>
              <a:rPr sz="1800" spc="-484" dirty="0">
                <a:latin typeface="Arial MT"/>
                <a:cs typeface="Arial MT"/>
              </a:rPr>
              <a:t> </a:t>
            </a:r>
            <a:r>
              <a:rPr sz="1800" dirty="0">
                <a:latin typeface="Arial MT"/>
                <a:cs typeface="Arial MT"/>
              </a:rPr>
              <a:t>prehospital</a:t>
            </a:r>
            <a:r>
              <a:rPr sz="1800" spc="-70" dirty="0">
                <a:latin typeface="Arial MT"/>
                <a:cs typeface="Arial MT"/>
              </a:rPr>
              <a:t> </a:t>
            </a:r>
            <a:r>
              <a:rPr sz="1800" dirty="0">
                <a:latin typeface="Arial MT"/>
                <a:cs typeface="Arial MT"/>
              </a:rPr>
              <a:t>trauma</a:t>
            </a:r>
            <a:r>
              <a:rPr sz="1800" spc="-40" dirty="0">
                <a:latin typeface="Arial MT"/>
                <a:cs typeface="Arial MT"/>
              </a:rPr>
              <a:t> </a:t>
            </a:r>
            <a:r>
              <a:rPr sz="1800" dirty="0">
                <a:latin typeface="Arial MT"/>
                <a:cs typeface="Arial MT"/>
              </a:rPr>
              <a:t>care</a:t>
            </a:r>
            <a:endParaRPr sz="1800">
              <a:latin typeface="Arial MT"/>
              <a:cs typeface="Arial MT"/>
            </a:endParaRPr>
          </a:p>
        </p:txBody>
      </p:sp>
      <p:sp>
        <p:nvSpPr>
          <p:cNvPr id="8" name="object 8"/>
          <p:cNvSpPr txBox="1"/>
          <p:nvPr/>
        </p:nvSpPr>
        <p:spPr>
          <a:xfrm>
            <a:off x="6602730" y="1459483"/>
            <a:ext cx="3140075" cy="453390"/>
          </a:xfrm>
          <a:prstGeom prst="rect">
            <a:avLst/>
          </a:prstGeom>
        </p:spPr>
        <p:txBody>
          <a:bodyPr vert="horz" wrap="square" lIns="0" tIns="13335" rIns="0" bIns="0" rtlCol="0">
            <a:spAutoFit/>
          </a:bodyPr>
          <a:lstStyle/>
          <a:p>
            <a:pPr marL="12700">
              <a:lnSpc>
                <a:spcPct val="100000"/>
              </a:lnSpc>
              <a:spcBef>
                <a:spcPts val="105"/>
              </a:spcBef>
            </a:pPr>
            <a:r>
              <a:rPr sz="2800" b="1" dirty="0">
                <a:latin typeface="Arial"/>
                <a:cs typeface="Arial"/>
              </a:rPr>
              <a:t>Knowledge</a:t>
            </a:r>
            <a:r>
              <a:rPr sz="2800" b="1" spc="-105" dirty="0">
                <a:latin typeface="Arial"/>
                <a:cs typeface="Arial"/>
              </a:rPr>
              <a:t> </a:t>
            </a:r>
            <a:r>
              <a:rPr sz="2800" b="1" spc="-40" dirty="0">
                <a:latin typeface="Arial"/>
                <a:cs typeface="Arial"/>
              </a:rPr>
              <a:t>Topics</a:t>
            </a:r>
            <a:endParaRPr sz="2800">
              <a:latin typeface="Arial"/>
              <a:cs typeface="Arial"/>
            </a:endParaRPr>
          </a:p>
        </p:txBody>
      </p:sp>
      <p:sp>
        <p:nvSpPr>
          <p:cNvPr id="9" name="object 9"/>
          <p:cNvSpPr txBox="1">
            <a:spLocks noGrp="1"/>
          </p:cNvSpPr>
          <p:nvPr>
            <p:ph sz="half" idx="3"/>
          </p:nvPr>
        </p:nvSpPr>
        <p:spPr>
          <a:prstGeom prst="rect">
            <a:avLst/>
          </a:prstGeom>
        </p:spPr>
        <p:txBody>
          <a:bodyPr vert="horz" wrap="square" lIns="0" tIns="12700" rIns="0" bIns="0" rtlCol="0">
            <a:spAutoFit/>
          </a:bodyPr>
          <a:lstStyle/>
          <a:p>
            <a:pPr marL="12700">
              <a:lnSpc>
                <a:spcPct val="100000"/>
              </a:lnSpc>
              <a:spcBef>
                <a:spcPts val="100"/>
              </a:spcBef>
            </a:pPr>
            <a:r>
              <a:rPr spc="-5" dirty="0"/>
              <a:t>Methods</a:t>
            </a:r>
            <a:r>
              <a:rPr spc="-20" dirty="0"/>
              <a:t> </a:t>
            </a:r>
            <a:r>
              <a:rPr dirty="0"/>
              <a:t>used</a:t>
            </a:r>
            <a:r>
              <a:rPr spc="-25" dirty="0"/>
              <a:t> </a:t>
            </a:r>
            <a:r>
              <a:rPr dirty="0"/>
              <a:t>to</a:t>
            </a:r>
            <a:r>
              <a:rPr spc="-20" dirty="0"/>
              <a:t> </a:t>
            </a:r>
            <a:r>
              <a:rPr dirty="0"/>
              <a:t>stay</a:t>
            </a:r>
            <a:r>
              <a:rPr spc="-40" dirty="0"/>
              <a:t> </a:t>
            </a:r>
            <a:r>
              <a:rPr dirty="0"/>
              <a:t>current</a:t>
            </a:r>
            <a:r>
              <a:rPr spc="-25" dirty="0"/>
              <a:t> </a:t>
            </a:r>
            <a:r>
              <a:rPr dirty="0"/>
              <a:t>and</a:t>
            </a:r>
            <a:r>
              <a:rPr spc="-50" dirty="0"/>
              <a:t> </a:t>
            </a:r>
            <a:r>
              <a:rPr dirty="0"/>
              <a:t>up</a:t>
            </a:r>
            <a:r>
              <a:rPr spc="-5" dirty="0"/>
              <a:t> </a:t>
            </a:r>
            <a:r>
              <a:rPr dirty="0"/>
              <a:t>to</a:t>
            </a:r>
            <a:r>
              <a:rPr spc="-25" dirty="0"/>
              <a:t> </a:t>
            </a:r>
            <a:r>
              <a:rPr dirty="0"/>
              <a:t>date</a:t>
            </a:r>
          </a:p>
          <a:p>
            <a:pPr marL="12700">
              <a:lnSpc>
                <a:spcPct val="100000"/>
              </a:lnSpc>
              <a:spcBef>
                <a:spcPts val="5"/>
              </a:spcBef>
            </a:pPr>
            <a:r>
              <a:rPr spc="-10" dirty="0"/>
              <a:t>with</a:t>
            </a:r>
            <a:r>
              <a:rPr spc="-20" dirty="0"/>
              <a:t> </a:t>
            </a:r>
            <a:r>
              <a:rPr spc="-10" dirty="0"/>
              <a:t>TCCC</a:t>
            </a:r>
            <a:r>
              <a:rPr spc="20" dirty="0"/>
              <a:t> </a:t>
            </a:r>
            <a:r>
              <a:rPr dirty="0"/>
              <a:t>Guidelines</a:t>
            </a:r>
            <a:r>
              <a:rPr spc="-60" dirty="0"/>
              <a:t> </a:t>
            </a:r>
            <a:r>
              <a:rPr dirty="0"/>
              <a:t>and</a:t>
            </a:r>
            <a:r>
              <a:rPr spc="-15" dirty="0"/>
              <a:t> </a:t>
            </a:r>
            <a:r>
              <a:rPr dirty="0"/>
              <a:t>protocols</a:t>
            </a:r>
          </a:p>
          <a:p>
            <a:pPr marL="12700">
              <a:lnSpc>
                <a:spcPct val="100000"/>
              </a:lnSpc>
              <a:spcBef>
                <a:spcPts val="815"/>
              </a:spcBef>
            </a:pPr>
            <a:r>
              <a:rPr dirty="0"/>
              <a:t>Origins</a:t>
            </a:r>
            <a:r>
              <a:rPr spc="-35" dirty="0"/>
              <a:t> </a:t>
            </a:r>
            <a:r>
              <a:rPr dirty="0"/>
              <a:t>of</a:t>
            </a:r>
            <a:r>
              <a:rPr spc="-40" dirty="0"/>
              <a:t> </a:t>
            </a:r>
            <a:r>
              <a:rPr spc="-10" dirty="0"/>
              <a:t>TCCC,</a:t>
            </a:r>
            <a:r>
              <a:rPr spc="25" dirty="0"/>
              <a:t> </a:t>
            </a:r>
            <a:r>
              <a:rPr dirty="0"/>
              <a:t>including</a:t>
            </a:r>
            <a:r>
              <a:rPr spc="-60" dirty="0"/>
              <a:t> </a:t>
            </a:r>
            <a:r>
              <a:rPr dirty="0"/>
              <a:t>the</a:t>
            </a:r>
            <a:r>
              <a:rPr spc="-15" dirty="0"/>
              <a:t> </a:t>
            </a:r>
            <a:r>
              <a:rPr dirty="0"/>
              <a:t>Committee</a:t>
            </a:r>
            <a:r>
              <a:rPr spc="-60" dirty="0"/>
              <a:t> </a:t>
            </a:r>
            <a:r>
              <a:rPr dirty="0"/>
              <a:t>on</a:t>
            </a:r>
          </a:p>
          <a:p>
            <a:pPr marL="12700">
              <a:lnSpc>
                <a:spcPct val="100000"/>
              </a:lnSpc>
            </a:pPr>
            <a:r>
              <a:rPr spc="-25" dirty="0"/>
              <a:t>Tactical</a:t>
            </a:r>
            <a:r>
              <a:rPr spc="-50" dirty="0"/>
              <a:t> </a:t>
            </a:r>
            <a:r>
              <a:rPr dirty="0"/>
              <a:t>Combat</a:t>
            </a:r>
            <a:r>
              <a:rPr spc="-55" dirty="0"/>
              <a:t> </a:t>
            </a:r>
            <a:r>
              <a:rPr dirty="0"/>
              <a:t>Casualty</a:t>
            </a:r>
            <a:r>
              <a:rPr spc="-45" dirty="0"/>
              <a:t> </a:t>
            </a:r>
            <a:r>
              <a:rPr dirty="0"/>
              <a:t>Care</a:t>
            </a:r>
            <a:r>
              <a:rPr spc="-30" dirty="0"/>
              <a:t> </a:t>
            </a:r>
            <a:r>
              <a:rPr dirty="0"/>
              <a:t>(CoTCCC)</a:t>
            </a:r>
          </a:p>
          <a:p>
            <a:pPr marL="12700">
              <a:lnSpc>
                <a:spcPct val="100000"/>
              </a:lnSpc>
              <a:spcBef>
                <a:spcPts val="795"/>
              </a:spcBef>
            </a:pPr>
            <a:r>
              <a:rPr spc="-5" dirty="0"/>
              <a:t>Methodology</a:t>
            </a:r>
            <a:r>
              <a:rPr spc="-30" dirty="0"/>
              <a:t> </a:t>
            </a:r>
            <a:r>
              <a:rPr dirty="0"/>
              <a:t>for</a:t>
            </a:r>
            <a:r>
              <a:rPr spc="-40" dirty="0"/>
              <a:t> </a:t>
            </a:r>
            <a:r>
              <a:rPr spc="-10" dirty="0"/>
              <a:t>TCCC</a:t>
            </a:r>
            <a:r>
              <a:rPr spc="25" dirty="0"/>
              <a:t> </a:t>
            </a:r>
            <a:r>
              <a:rPr dirty="0"/>
              <a:t>Guideline</a:t>
            </a:r>
            <a:r>
              <a:rPr spc="-35" dirty="0"/>
              <a:t> </a:t>
            </a:r>
            <a:r>
              <a:rPr dirty="0"/>
              <a:t>changes</a:t>
            </a:r>
            <a:r>
              <a:rPr spc="-55" dirty="0"/>
              <a:t> </a:t>
            </a:r>
            <a:r>
              <a:rPr dirty="0"/>
              <a:t>and</a:t>
            </a:r>
          </a:p>
          <a:p>
            <a:pPr marL="12700">
              <a:lnSpc>
                <a:spcPct val="100000"/>
              </a:lnSpc>
            </a:pPr>
            <a:r>
              <a:rPr dirty="0"/>
              <a:t>revisions</a:t>
            </a:r>
          </a:p>
          <a:p>
            <a:pPr marL="12700" marR="5080">
              <a:lnSpc>
                <a:spcPct val="100000"/>
              </a:lnSpc>
              <a:spcBef>
                <a:spcPts val="795"/>
              </a:spcBef>
            </a:pPr>
            <a:r>
              <a:rPr spc="-10" dirty="0"/>
              <a:t>TCCC</a:t>
            </a:r>
            <a:r>
              <a:rPr spc="30" dirty="0"/>
              <a:t> </a:t>
            </a:r>
            <a:r>
              <a:rPr dirty="0"/>
              <a:t>training</a:t>
            </a:r>
            <a:r>
              <a:rPr spc="-35" dirty="0"/>
              <a:t> </a:t>
            </a:r>
            <a:r>
              <a:rPr dirty="0"/>
              <a:t>methods</a:t>
            </a:r>
            <a:r>
              <a:rPr spc="-50" dirty="0"/>
              <a:t> </a:t>
            </a:r>
            <a:r>
              <a:rPr dirty="0"/>
              <a:t>ensuring</a:t>
            </a:r>
            <a:r>
              <a:rPr spc="-30" dirty="0"/>
              <a:t> </a:t>
            </a:r>
            <a:r>
              <a:rPr dirty="0"/>
              <a:t>unit</a:t>
            </a:r>
            <a:r>
              <a:rPr spc="-35" dirty="0"/>
              <a:t> </a:t>
            </a:r>
            <a:r>
              <a:rPr dirty="0"/>
              <a:t>readiness </a:t>
            </a:r>
            <a:r>
              <a:rPr spc="-484" dirty="0"/>
              <a:t> </a:t>
            </a:r>
            <a:r>
              <a:rPr dirty="0"/>
              <a:t>in achieving no losses due to preventable </a:t>
            </a:r>
            <a:r>
              <a:rPr spc="5" dirty="0"/>
              <a:t> combat</a:t>
            </a:r>
            <a:r>
              <a:rPr spc="-50" dirty="0"/>
              <a:t> </a:t>
            </a:r>
            <a:r>
              <a:rPr dirty="0"/>
              <a:t>deaths</a:t>
            </a:r>
          </a:p>
          <a:p>
            <a:pPr marL="12700" marR="161290">
              <a:lnSpc>
                <a:spcPct val="100000"/>
              </a:lnSpc>
              <a:spcBef>
                <a:spcPts val="815"/>
              </a:spcBef>
            </a:pPr>
            <a:r>
              <a:rPr spc="-10" dirty="0"/>
              <a:t>The </a:t>
            </a:r>
            <a:r>
              <a:rPr spc="5" dirty="0"/>
              <a:t>mission </a:t>
            </a:r>
            <a:r>
              <a:rPr dirty="0"/>
              <a:t>and purpose of the Joint </a:t>
            </a:r>
            <a:r>
              <a:rPr spc="-15" dirty="0"/>
              <a:t>Trauma </a:t>
            </a:r>
            <a:r>
              <a:rPr spc="-490" dirty="0"/>
              <a:t> </a:t>
            </a:r>
            <a:r>
              <a:rPr dirty="0"/>
              <a:t>System</a:t>
            </a:r>
            <a:r>
              <a:rPr spc="-15" dirty="0"/>
              <a:t> </a:t>
            </a:r>
            <a:r>
              <a:rPr dirty="0"/>
              <a:t>and</a:t>
            </a:r>
            <a:r>
              <a:rPr spc="-15" dirty="0"/>
              <a:t> </a:t>
            </a:r>
            <a:r>
              <a:rPr dirty="0"/>
              <a:t>its</a:t>
            </a:r>
            <a:r>
              <a:rPr spc="-10" dirty="0"/>
              <a:t> </a:t>
            </a:r>
            <a:r>
              <a:rPr dirty="0"/>
              <a:t>role</a:t>
            </a:r>
            <a:r>
              <a:rPr spc="-40" dirty="0"/>
              <a:t> </a:t>
            </a:r>
            <a:r>
              <a:rPr dirty="0"/>
              <a:t>in </a:t>
            </a:r>
            <a:r>
              <a:rPr spc="5" dirty="0"/>
              <a:t>combat</a:t>
            </a:r>
            <a:r>
              <a:rPr spc="-65" dirty="0"/>
              <a:t> </a:t>
            </a:r>
            <a:r>
              <a:rPr dirty="0"/>
              <a:t>casualty</a:t>
            </a:r>
            <a:r>
              <a:rPr spc="-55" dirty="0"/>
              <a:t> </a:t>
            </a:r>
            <a:r>
              <a:rPr dirty="0"/>
              <a:t>care</a:t>
            </a:r>
            <a:r>
              <a:rPr spc="-15" dirty="0"/>
              <a:t> </a:t>
            </a:r>
            <a:r>
              <a:rPr dirty="0"/>
              <a:t>at </a:t>
            </a:r>
            <a:r>
              <a:rPr spc="-484" dirty="0"/>
              <a:t> </a:t>
            </a:r>
            <a:r>
              <a:rPr dirty="0"/>
              <a:t>the</a:t>
            </a:r>
            <a:r>
              <a:rPr spc="-20" dirty="0"/>
              <a:t> </a:t>
            </a:r>
            <a:r>
              <a:rPr dirty="0"/>
              <a:t>unit</a:t>
            </a:r>
            <a:r>
              <a:rPr spc="-20" dirty="0"/>
              <a:t> </a:t>
            </a:r>
            <a:r>
              <a:rPr spc="-5" dirty="0"/>
              <a:t>level</a:t>
            </a:r>
          </a:p>
        </p:txBody>
      </p:sp>
      <p:sp>
        <p:nvSpPr>
          <p:cNvPr id="10" name="object 10"/>
          <p:cNvSpPr/>
          <p:nvPr/>
        </p:nvSpPr>
        <p:spPr>
          <a:xfrm>
            <a:off x="561594" y="4681728"/>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11" name="object 11"/>
          <p:cNvSpPr/>
          <p:nvPr/>
        </p:nvSpPr>
        <p:spPr>
          <a:xfrm>
            <a:off x="6624066" y="4940808"/>
            <a:ext cx="114300" cy="731520"/>
          </a:xfrm>
          <a:custGeom>
            <a:avLst/>
            <a:gdLst/>
            <a:ahLst/>
            <a:cxnLst/>
            <a:rect l="l" t="t" r="r" b="b"/>
            <a:pathLst>
              <a:path w="114300" h="731520">
                <a:moveTo>
                  <a:pt x="0" y="731520"/>
                </a:moveTo>
                <a:lnTo>
                  <a:pt x="114300" y="731520"/>
                </a:lnTo>
                <a:lnTo>
                  <a:pt x="114300" y="0"/>
                </a:lnTo>
                <a:lnTo>
                  <a:pt x="0" y="0"/>
                </a:lnTo>
                <a:lnTo>
                  <a:pt x="0" y="731520"/>
                </a:lnTo>
                <a:close/>
              </a:path>
            </a:pathLst>
          </a:custGeom>
          <a:solidFill>
            <a:srgbClr val="BB8542"/>
          </a:solidFill>
        </p:spPr>
        <p:txBody>
          <a:bodyPr wrap="square" lIns="0" tIns="0" rIns="0" bIns="0" rtlCol="0"/>
          <a:lstStyle/>
          <a:p>
            <a:endParaRPr/>
          </a:p>
        </p:txBody>
      </p:sp>
      <p:sp>
        <p:nvSpPr>
          <p:cNvPr id="12" name="object 12"/>
          <p:cNvSpPr/>
          <p:nvPr/>
        </p:nvSpPr>
        <p:spPr>
          <a:xfrm>
            <a:off x="561594" y="5282184"/>
            <a:ext cx="114300" cy="299085"/>
          </a:xfrm>
          <a:custGeom>
            <a:avLst/>
            <a:gdLst/>
            <a:ahLst/>
            <a:cxnLst/>
            <a:rect l="l" t="t" r="r" b="b"/>
            <a:pathLst>
              <a:path w="114300" h="299085">
                <a:moveTo>
                  <a:pt x="0" y="298703"/>
                </a:moveTo>
                <a:lnTo>
                  <a:pt x="114300" y="298703"/>
                </a:lnTo>
                <a:lnTo>
                  <a:pt x="114300" y="0"/>
                </a:lnTo>
                <a:lnTo>
                  <a:pt x="0" y="0"/>
                </a:lnTo>
                <a:lnTo>
                  <a:pt x="0" y="298703"/>
                </a:lnTo>
                <a:close/>
              </a:path>
            </a:pathLst>
          </a:custGeom>
          <a:solidFill>
            <a:srgbClr val="BB8542"/>
          </a:solidFill>
        </p:spPr>
        <p:txBody>
          <a:bodyPr wrap="square" lIns="0" tIns="0" rIns="0" bIns="0" rtlCol="0"/>
          <a:lstStyle/>
          <a:p>
            <a:endParaRPr/>
          </a:p>
        </p:txBody>
      </p:sp>
      <p:sp>
        <p:nvSpPr>
          <p:cNvPr id="13" name="object 13"/>
          <p:cNvSpPr/>
          <p:nvPr/>
        </p:nvSpPr>
        <p:spPr>
          <a:xfrm>
            <a:off x="561594" y="5730240"/>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4" name="object 14"/>
          <p:cNvSpPr/>
          <p:nvPr/>
        </p:nvSpPr>
        <p:spPr>
          <a:xfrm>
            <a:off x="6624066" y="2051304"/>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5" name="object 15"/>
          <p:cNvSpPr/>
          <p:nvPr/>
        </p:nvSpPr>
        <p:spPr>
          <a:xfrm>
            <a:off x="6624066" y="4032503"/>
            <a:ext cx="114300" cy="731520"/>
          </a:xfrm>
          <a:custGeom>
            <a:avLst/>
            <a:gdLst/>
            <a:ahLst/>
            <a:cxnLst/>
            <a:rect l="l" t="t" r="r" b="b"/>
            <a:pathLst>
              <a:path w="114300" h="731520">
                <a:moveTo>
                  <a:pt x="0" y="731520"/>
                </a:moveTo>
                <a:lnTo>
                  <a:pt x="114300" y="731520"/>
                </a:lnTo>
                <a:lnTo>
                  <a:pt x="114300" y="0"/>
                </a:lnTo>
                <a:lnTo>
                  <a:pt x="0" y="0"/>
                </a:lnTo>
                <a:lnTo>
                  <a:pt x="0" y="731520"/>
                </a:lnTo>
                <a:close/>
              </a:path>
            </a:pathLst>
          </a:custGeom>
          <a:solidFill>
            <a:srgbClr val="BB8542"/>
          </a:solidFill>
        </p:spPr>
        <p:txBody>
          <a:bodyPr wrap="square" lIns="0" tIns="0" rIns="0" bIns="0" rtlCol="0"/>
          <a:lstStyle/>
          <a:p>
            <a:endParaRPr/>
          </a:p>
        </p:txBody>
      </p:sp>
      <p:sp>
        <p:nvSpPr>
          <p:cNvPr id="16" name="object 16"/>
          <p:cNvSpPr/>
          <p:nvPr/>
        </p:nvSpPr>
        <p:spPr>
          <a:xfrm>
            <a:off x="6624066" y="2685288"/>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7" name="object 17"/>
          <p:cNvSpPr/>
          <p:nvPr/>
        </p:nvSpPr>
        <p:spPr>
          <a:xfrm>
            <a:off x="6624066" y="3371088"/>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8" name="object 18"/>
          <p:cNvSpPr/>
          <p:nvPr/>
        </p:nvSpPr>
        <p:spPr>
          <a:xfrm>
            <a:off x="561594" y="2097023"/>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19" name="object 19"/>
          <p:cNvSpPr/>
          <p:nvPr/>
        </p:nvSpPr>
        <p:spPr>
          <a:xfrm>
            <a:off x="561594" y="2755392"/>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20" name="object 20"/>
          <p:cNvSpPr/>
          <p:nvPr/>
        </p:nvSpPr>
        <p:spPr>
          <a:xfrm>
            <a:off x="561594" y="3429000"/>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21" name="object 21"/>
          <p:cNvSpPr/>
          <p:nvPr/>
        </p:nvSpPr>
        <p:spPr>
          <a:xfrm>
            <a:off x="561594" y="4053840"/>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6355079" y="1121663"/>
            <a:ext cx="5459095" cy="5059680"/>
            <a:chOff x="6355079" y="1121663"/>
            <a:chExt cx="5459095" cy="5059680"/>
          </a:xfrm>
        </p:grpSpPr>
        <p:pic>
          <p:nvPicPr>
            <p:cNvPr id="5" name="object 5"/>
            <p:cNvPicPr/>
            <p:nvPr/>
          </p:nvPicPr>
          <p:blipFill>
            <a:blip r:embed="rId4" cstate="print"/>
            <a:stretch>
              <a:fillRect/>
            </a:stretch>
          </p:blipFill>
          <p:spPr>
            <a:xfrm>
              <a:off x="6355079" y="1121663"/>
              <a:ext cx="4340352" cy="5059680"/>
            </a:xfrm>
            <a:prstGeom prst="rect">
              <a:avLst/>
            </a:prstGeom>
          </p:spPr>
        </p:pic>
        <p:pic>
          <p:nvPicPr>
            <p:cNvPr id="6" name="object 6"/>
            <p:cNvPicPr/>
            <p:nvPr/>
          </p:nvPicPr>
          <p:blipFill>
            <a:blip r:embed="rId5" cstate="print"/>
            <a:stretch>
              <a:fillRect/>
            </a:stretch>
          </p:blipFill>
          <p:spPr>
            <a:xfrm>
              <a:off x="9272015" y="1984247"/>
              <a:ext cx="2542031" cy="4197096"/>
            </a:xfrm>
            <a:prstGeom prst="rect">
              <a:avLst/>
            </a:prstGeom>
          </p:spPr>
        </p:pic>
        <p:pic>
          <p:nvPicPr>
            <p:cNvPr id="7" name="object 7"/>
            <p:cNvPicPr/>
            <p:nvPr/>
          </p:nvPicPr>
          <p:blipFill>
            <a:blip r:embed="rId6" cstate="print"/>
            <a:stretch>
              <a:fillRect/>
            </a:stretch>
          </p:blipFill>
          <p:spPr>
            <a:xfrm>
              <a:off x="9457944" y="2587752"/>
              <a:ext cx="2197607" cy="3593591"/>
            </a:xfrm>
            <a:prstGeom prst="rect">
              <a:avLst/>
            </a:prstGeom>
          </p:spPr>
        </p:pic>
      </p:grpSp>
      <p:sp>
        <p:nvSpPr>
          <p:cNvPr id="8" name="object 8"/>
          <p:cNvSpPr txBox="1">
            <a:spLocks noGrp="1"/>
          </p:cNvSpPr>
          <p:nvPr>
            <p:ph type="title"/>
          </p:nvPr>
        </p:nvSpPr>
        <p:spPr>
          <a:xfrm>
            <a:off x="978509" y="1237310"/>
            <a:ext cx="2851785" cy="721360"/>
          </a:xfrm>
          <a:prstGeom prst="rect">
            <a:avLst/>
          </a:prstGeom>
        </p:spPr>
        <p:txBody>
          <a:bodyPr vert="horz" wrap="square" lIns="0" tIns="12700" rIns="0" bIns="0" rtlCol="0">
            <a:spAutoFit/>
          </a:bodyPr>
          <a:lstStyle/>
          <a:p>
            <a:pPr marL="12700">
              <a:lnSpc>
                <a:spcPts val="2735"/>
              </a:lnSpc>
              <a:spcBef>
                <a:spcPts val="100"/>
              </a:spcBef>
            </a:pPr>
            <a:r>
              <a:rPr sz="2400" b="0" dirty="0">
                <a:latin typeface="Arial MT"/>
                <a:cs typeface="Arial MT"/>
              </a:rPr>
              <a:t>This</a:t>
            </a:r>
            <a:r>
              <a:rPr sz="2400" b="0" spc="-40" dirty="0">
                <a:latin typeface="Arial MT"/>
                <a:cs typeface="Arial MT"/>
              </a:rPr>
              <a:t> </a:t>
            </a:r>
            <a:r>
              <a:rPr sz="2400" b="0" spc="-5" dirty="0">
                <a:latin typeface="Arial MT"/>
                <a:cs typeface="Arial MT"/>
              </a:rPr>
              <a:t>isn’t</a:t>
            </a:r>
            <a:r>
              <a:rPr sz="2400" b="0" spc="-25" dirty="0">
                <a:latin typeface="Arial MT"/>
                <a:cs typeface="Arial MT"/>
              </a:rPr>
              <a:t> </a:t>
            </a:r>
            <a:r>
              <a:rPr sz="2400" b="0" spc="-10" dirty="0">
                <a:latin typeface="Arial MT"/>
                <a:cs typeface="Arial MT"/>
              </a:rPr>
              <a:t>your</a:t>
            </a:r>
            <a:r>
              <a:rPr sz="2400" b="0" spc="10" dirty="0">
                <a:latin typeface="Arial MT"/>
                <a:cs typeface="Arial MT"/>
              </a:rPr>
              <a:t> </a:t>
            </a:r>
            <a:r>
              <a:rPr sz="2400" b="0" spc="-10" dirty="0">
                <a:latin typeface="Arial MT"/>
                <a:cs typeface="Arial MT"/>
              </a:rPr>
              <a:t>typical</a:t>
            </a:r>
            <a:endParaRPr sz="2400">
              <a:latin typeface="Arial MT"/>
              <a:cs typeface="Arial MT"/>
            </a:endParaRPr>
          </a:p>
          <a:p>
            <a:pPr marL="12700">
              <a:lnSpc>
                <a:spcPts val="2735"/>
              </a:lnSpc>
            </a:pPr>
            <a:r>
              <a:rPr sz="2400" b="0" dirty="0">
                <a:latin typeface="Arial MT"/>
                <a:cs typeface="Arial MT"/>
              </a:rPr>
              <a:t>first</a:t>
            </a:r>
            <a:r>
              <a:rPr sz="2400" b="0" spc="-45" dirty="0">
                <a:latin typeface="Arial MT"/>
                <a:cs typeface="Arial MT"/>
              </a:rPr>
              <a:t> </a:t>
            </a:r>
            <a:r>
              <a:rPr sz="2400" b="0" dirty="0">
                <a:latin typeface="Arial MT"/>
                <a:cs typeface="Arial MT"/>
              </a:rPr>
              <a:t>aid</a:t>
            </a:r>
            <a:r>
              <a:rPr sz="2400" b="0" spc="-40" dirty="0">
                <a:latin typeface="Arial MT"/>
                <a:cs typeface="Arial MT"/>
              </a:rPr>
              <a:t> </a:t>
            </a:r>
            <a:r>
              <a:rPr sz="2400" b="0" dirty="0">
                <a:latin typeface="Arial MT"/>
                <a:cs typeface="Arial MT"/>
              </a:rPr>
              <a:t>training</a:t>
            </a:r>
            <a:endParaRPr sz="2400">
              <a:latin typeface="Arial MT"/>
              <a:cs typeface="Arial MT"/>
            </a:endParaRPr>
          </a:p>
        </p:txBody>
      </p:sp>
      <p:sp>
        <p:nvSpPr>
          <p:cNvPr id="9" name="object 9"/>
          <p:cNvSpPr txBox="1"/>
          <p:nvPr/>
        </p:nvSpPr>
        <p:spPr>
          <a:xfrm>
            <a:off x="978509" y="3192803"/>
            <a:ext cx="5083810" cy="2680970"/>
          </a:xfrm>
          <a:prstGeom prst="rect">
            <a:avLst/>
          </a:prstGeom>
        </p:spPr>
        <p:txBody>
          <a:bodyPr vert="horz" wrap="square" lIns="0" tIns="140970" rIns="0" bIns="0" rtlCol="0">
            <a:spAutoFit/>
          </a:bodyPr>
          <a:lstStyle/>
          <a:p>
            <a:pPr marL="283210">
              <a:lnSpc>
                <a:spcPct val="100000"/>
              </a:lnSpc>
              <a:spcBef>
                <a:spcPts val="1110"/>
              </a:spcBef>
            </a:pPr>
            <a:r>
              <a:rPr sz="1600" dirty="0">
                <a:latin typeface="Arial MT"/>
                <a:cs typeface="Arial MT"/>
              </a:rPr>
              <a:t>Training</a:t>
            </a:r>
            <a:r>
              <a:rPr sz="1600" spc="-35" dirty="0">
                <a:latin typeface="Arial MT"/>
                <a:cs typeface="Arial MT"/>
              </a:rPr>
              <a:t> </a:t>
            </a:r>
            <a:r>
              <a:rPr sz="1600" spc="5" dirty="0">
                <a:latin typeface="Arial MT"/>
                <a:cs typeface="Arial MT"/>
              </a:rPr>
              <a:t>&amp;</a:t>
            </a:r>
            <a:r>
              <a:rPr sz="1600" spc="-20" dirty="0">
                <a:latin typeface="Arial MT"/>
                <a:cs typeface="Arial MT"/>
              </a:rPr>
              <a:t> </a:t>
            </a:r>
            <a:r>
              <a:rPr sz="1600" dirty="0">
                <a:latin typeface="Arial MT"/>
                <a:cs typeface="Arial MT"/>
              </a:rPr>
              <a:t>Education</a:t>
            </a:r>
            <a:r>
              <a:rPr sz="1600" spc="-75" dirty="0">
                <a:latin typeface="Arial MT"/>
                <a:cs typeface="Arial MT"/>
              </a:rPr>
              <a:t> </a:t>
            </a:r>
            <a:r>
              <a:rPr sz="1600" spc="-5" dirty="0">
                <a:latin typeface="Arial MT"/>
                <a:cs typeface="Arial MT"/>
              </a:rPr>
              <a:t>Resource</a:t>
            </a:r>
            <a:endParaRPr sz="1600">
              <a:latin typeface="Arial MT"/>
              <a:cs typeface="Arial MT"/>
            </a:endParaRPr>
          </a:p>
          <a:p>
            <a:pPr marL="283210" marR="5080">
              <a:lnSpc>
                <a:spcPct val="100000"/>
              </a:lnSpc>
              <a:spcBef>
                <a:spcPts val="1010"/>
              </a:spcBef>
            </a:pPr>
            <a:r>
              <a:rPr sz="1600" dirty="0">
                <a:latin typeface="Arial MT"/>
                <a:cs typeface="Arial MT"/>
              </a:rPr>
              <a:t>All Service </a:t>
            </a:r>
            <a:r>
              <a:rPr sz="1600" spc="-5" dirty="0">
                <a:latin typeface="Arial MT"/>
                <a:cs typeface="Arial MT"/>
              </a:rPr>
              <a:t>Members </a:t>
            </a:r>
            <a:r>
              <a:rPr sz="1600" dirty="0">
                <a:latin typeface="Arial MT"/>
                <a:cs typeface="Arial MT"/>
              </a:rPr>
              <a:t>(ASM),Combat </a:t>
            </a:r>
            <a:r>
              <a:rPr sz="1600" spc="-5" dirty="0">
                <a:latin typeface="Arial MT"/>
                <a:cs typeface="Arial MT"/>
              </a:rPr>
              <a:t>Lifesaver (CLS), </a:t>
            </a:r>
            <a:r>
              <a:rPr sz="1600" spc="-430" dirty="0">
                <a:latin typeface="Arial MT"/>
                <a:cs typeface="Arial MT"/>
              </a:rPr>
              <a:t> </a:t>
            </a:r>
            <a:r>
              <a:rPr sz="1600" dirty="0">
                <a:latin typeface="Arial MT"/>
                <a:cs typeface="Arial MT"/>
              </a:rPr>
              <a:t>Combat </a:t>
            </a:r>
            <a:r>
              <a:rPr sz="1600" spc="-5" dirty="0">
                <a:latin typeface="Arial MT"/>
                <a:cs typeface="Arial MT"/>
              </a:rPr>
              <a:t>Medic </a:t>
            </a:r>
            <a:r>
              <a:rPr sz="1600" dirty="0">
                <a:latin typeface="Arial MT"/>
                <a:cs typeface="Arial MT"/>
              </a:rPr>
              <a:t>/Corpsman </a:t>
            </a:r>
            <a:r>
              <a:rPr sz="1600" spc="-10" dirty="0">
                <a:latin typeface="Arial MT"/>
                <a:cs typeface="Arial MT"/>
              </a:rPr>
              <a:t>(CMC), </a:t>
            </a:r>
            <a:r>
              <a:rPr sz="1600" spc="-5" dirty="0">
                <a:latin typeface="Arial MT"/>
                <a:cs typeface="Arial MT"/>
              </a:rPr>
              <a:t>and </a:t>
            </a:r>
            <a:r>
              <a:rPr sz="1600" dirty="0">
                <a:latin typeface="Arial MT"/>
                <a:cs typeface="Arial MT"/>
              </a:rPr>
              <a:t>Combat </a:t>
            </a:r>
            <a:r>
              <a:rPr sz="1600" spc="5" dirty="0">
                <a:latin typeface="Arial MT"/>
                <a:cs typeface="Arial MT"/>
              </a:rPr>
              <a:t> </a:t>
            </a:r>
            <a:r>
              <a:rPr sz="1600" spc="-5" dirty="0">
                <a:latin typeface="Arial MT"/>
                <a:cs typeface="Arial MT"/>
              </a:rPr>
              <a:t>Paramedic/Provider</a:t>
            </a:r>
            <a:r>
              <a:rPr sz="1600" spc="-45" dirty="0">
                <a:latin typeface="Arial MT"/>
                <a:cs typeface="Arial MT"/>
              </a:rPr>
              <a:t> </a:t>
            </a:r>
            <a:r>
              <a:rPr sz="1600" dirty="0">
                <a:latin typeface="Arial MT"/>
                <a:cs typeface="Arial MT"/>
              </a:rPr>
              <a:t>(CPP)</a:t>
            </a:r>
            <a:r>
              <a:rPr sz="1600" spc="-15" dirty="0">
                <a:latin typeface="Arial MT"/>
                <a:cs typeface="Arial MT"/>
              </a:rPr>
              <a:t> </a:t>
            </a:r>
            <a:r>
              <a:rPr sz="1600" dirty="0">
                <a:latin typeface="Arial MT"/>
                <a:cs typeface="Arial MT"/>
              </a:rPr>
              <a:t>TCCC</a:t>
            </a:r>
            <a:r>
              <a:rPr sz="1600" spc="-25" dirty="0">
                <a:latin typeface="Arial MT"/>
                <a:cs typeface="Arial MT"/>
              </a:rPr>
              <a:t> </a:t>
            </a:r>
            <a:r>
              <a:rPr sz="1600" spc="-5" dirty="0">
                <a:latin typeface="Arial MT"/>
                <a:cs typeface="Arial MT"/>
              </a:rPr>
              <a:t>Curriculum</a:t>
            </a:r>
            <a:endParaRPr sz="1600">
              <a:latin typeface="Arial MT"/>
              <a:cs typeface="Arial MT"/>
            </a:endParaRPr>
          </a:p>
          <a:p>
            <a:pPr marL="283210" marR="1053465">
              <a:lnSpc>
                <a:spcPts val="2930"/>
              </a:lnSpc>
              <a:spcBef>
                <a:spcPts val="244"/>
              </a:spcBef>
            </a:pPr>
            <a:r>
              <a:rPr sz="1600" spc="-5" dirty="0">
                <a:latin typeface="Arial MT"/>
                <a:cs typeface="Arial MT"/>
              </a:rPr>
              <a:t>Updated videos, </a:t>
            </a:r>
            <a:r>
              <a:rPr sz="1600" dirty="0">
                <a:latin typeface="Arial MT"/>
                <a:cs typeface="Arial MT"/>
              </a:rPr>
              <a:t>podcasts, </a:t>
            </a:r>
            <a:r>
              <a:rPr sz="1600" spc="-5" dirty="0">
                <a:latin typeface="Arial MT"/>
                <a:cs typeface="Arial MT"/>
              </a:rPr>
              <a:t>and resources </a:t>
            </a:r>
            <a:r>
              <a:rPr sz="1600" spc="-430" dirty="0">
                <a:latin typeface="Arial MT"/>
                <a:cs typeface="Arial MT"/>
              </a:rPr>
              <a:t> </a:t>
            </a:r>
            <a:r>
              <a:rPr sz="1600" spc="-10" dirty="0">
                <a:latin typeface="Arial MT"/>
                <a:cs typeface="Arial MT"/>
              </a:rPr>
              <a:t>Download</a:t>
            </a:r>
            <a:r>
              <a:rPr sz="1600" spc="-5" dirty="0">
                <a:latin typeface="Arial MT"/>
                <a:cs typeface="Arial MT"/>
              </a:rPr>
              <a:t> </a:t>
            </a:r>
            <a:r>
              <a:rPr sz="1600" dirty="0">
                <a:latin typeface="Arial MT"/>
                <a:cs typeface="Arial MT"/>
              </a:rPr>
              <a:t>CPGs</a:t>
            </a:r>
            <a:r>
              <a:rPr sz="1600" spc="-30" dirty="0">
                <a:latin typeface="Arial MT"/>
                <a:cs typeface="Arial MT"/>
              </a:rPr>
              <a:t> </a:t>
            </a:r>
            <a:r>
              <a:rPr sz="1600" spc="5" dirty="0">
                <a:latin typeface="Arial MT"/>
                <a:cs typeface="Arial MT"/>
              </a:rPr>
              <a:t>to</a:t>
            </a:r>
            <a:r>
              <a:rPr sz="1600" spc="-5" dirty="0">
                <a:latin typeface="Arial MT"/>
                <a:cs typeface="Arial MT"/>
              </a:rPr>
              <a:t> your</a:t>
            </a:r>
            <a:r>
              <a:rPr sz="1600" dirty="0">
                <a:latin typeface="Arial MT"/>
                <a:cs typeface="Arial MT"/>
              </a:rPr>
              <a:t> </a:t>
            </a:r>
            <a:r>
              <a:rPr sz="1600" spc="-5" dirty="0">
                <a:latin typeface="Arial MT"/>
                <a:cs typeface="Arial MT"/>
              </a:rPr>
              <a:t>phone</a:t>
            </a:r>
            <a:endParaRPr sz="1600">
              <a:latin typeface="Arial MT"/>
              <a:cs typeface="Arial MT"/>
            </a:endParaRPr>
          </a:p>
          <a:p>
            <a:pPr>
              <a:lnSpc>
                <a:spcPct val="100000"/>
              </a:lnSpc>
            </a:pPr>
            <a:endParaRPr sz="1800">
              <a:latin typeface="Arial MT"/>
              <a:cs typeface="Arial MT"/>
            </a:endParaRPr>
          </a:p>
          <a:p>
            <a:pPr marL="12700">
              <a:lnSpc>
                <a:spcPct val="100000"/>
              </a:lnSpc>
              <a:spcBef>
                <a:spcPts val="1110"/>
              </a:spcBef>
            </a:pPr>
            <a:r>
              <a:rPr sz="1600" u="heavy" spc="-5" dirty="0">
                <a:solidFill>
                  <a:srgbClr val="D53439"/>
                </a:solidFill>
                <a:uFill>
                  <a:solidFill>
                    <a:srgbClr val="D53439"/>
                  </a:solidFill>
                </a:uFill>
                <a:latin typeface="Arial MT"/>
                <a:cs typeface="Arial MT"/>
                <a:hlinkClick r:id="rId7"/>
              </a:rPr>
              <a:t>www.deployedmedicine.com</a:t>
            </a:r>
            <a:endParaRPr sz="1600">
              <a:latin typeface="Arial MT"/>
              <a:cs typeface="Arial MT"/>
            </a:endParaRPr>
          </a:p>
        </p:txBody>
      </p:sp>
      <p:pic>
        <p:nvPicPr>
          <p:cNvPr id="10" name="object 10"/>
          <p:cNvPicPr/>
          <p:nvPr/>
        </p:nvPicPr>
        <p:blipFill>
          <a:blip r:embed="rId8" cstate="print"/>
          <a:stretch>
            <a:fillRect/>
          </a:stretch>
        </p:blipFill>
        <p:spPr>
          <a:xfrm>
            <a:off x="978408" y="2060448"/>
            <a:ext cx="2630424" cy="987551"/>
          </a:xfrm>
          <a:prstGeom prst="rect">
            <a:avLst/>
          </a:prstGeom>
        </p:spPr>
      </p:pic>
      <p:pic>
        <p:nvPicPr>
          <p:cNvPr id="11" name="object 11"/>
          <p:cNvPicPr/>
          <p:nvPr/>
        </p:nvPicPr>
        <p:blipFill>
          <a:blip r:embed="rId9" cstate="print"/>
          <a:stretch>
            <a:fillRect/>
          </a:stretch>
        </p:blipFill>
        <p:spPr>
          <a:xfrm>
            <a:off x="899160" y="6089903"/>
            <a:ext cx="1466088" cy="417576"/>
          </a:xfrm>
          <a:prstGeom prst="rect">
            <a:avLst/>
          </a:prstGeom>
        </p:spPr>
      </p:pic>
      <p:pic>
        <p:nvPicPr>
          <p:cNvPr id="12" name="object 12"/>
          <p:cNvPicPr/>
          <p:nvPr/>
        </p:nvPicPr>
        <p:blipFill>
          <a:blip r:embed="rId10" cstate="print"/>
          <a:stretch>
            <a:fillRect/>
          </a:stretch>
        </p:blipFill>
        <p:spPr>
          <a:xfrm>
            <a:off x="2450592" y="6089903"/>
            <a:ext cx="1466087" cy="420623"/>
          </a:xfrm>
          <a:prstGeom prst="rect">
            <a:avLst/>
          </a:prstGeom>
        </p:spPr>
      </p:pic>
      <p:sp>
        <p:nvSpPr>
          <p:cNvPr id="13" name="object 13"/>
          <p:cNvSpPr/>
          <p:nvPr/>
        </p:nvSpPr>
        <p:spPr>
          <a:xfrm>
            <a:off x="1043939" y="3293364"/>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1043939" y="3735323"/>
            <a:ext cx="0" cy="704215"/>
          </a:xfrm>
          <a:custGeom>
            <a:avLst/>
            <a:gdLst/>
            <a:ahLst/>
            <a:cxnLst/>
            <a:rect l="l" t="t" r="r" b="b"/>
            <a:pathLst>
              <a:path h="704214">
                <a:moveTo>
                  <a:pt x="0" y="703707"/>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1043939" y="4549140"/>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1043939" y="4942332"/>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17" name="object 17"/>
          <p:cNvSpPr txBox="1"/>
          <p:nvPr/>
        </p:nvSpPr>
        <p:spPr>
          <a:xfrm>
            <a:off x="11702160" y="6567433"/>
            <a:ext cx="16192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4</a:t>
            </a:fld>
            <a:endParaRPr sz="1200">
              <a:latin typeface="Arial MT"/>
              <a:cs typeface="Arial MT"/>
            </a:endParaRPr>
          </a:p>
        </p:txBody>
      </p:sp>
      <p:sp>
        <p:nvSpPr>
          <p:cNvPr id="18" name="object 18"/>
          <p:cNvSpPr txBox="1"/>
          <p:nvPr/>
        </p:nvSpPr>
        <p:spPr>
          <a:xfrm>
            <a:off x="9410827" y="6584932"/>
            <a:ext cx="2020570" cy="175895"/>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8"/>
                </a:lnTo>
                <a:lnTo>
                  <a:pt x="12192000" y="6857998"/>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11642597" y="6552996"/>
            <a:ext cx="19621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606667"/>
                </a:solidFill>
                <a:latin typeface="Arial MT"/>
                <a:cs typeface="Arial MT"/>
              </a:rPr>
              <a:t>40</a:t>
            </a:r>
            <a:endParaRPr sz="1200">
              <a:latin typeface="Arial MT"/>
              <a:cs typeface="Arial MT"/>
            </a:endParaRPr>
          </a:p>
        </p:txBody>
      </p:sp>
      <p:sp>
        <p:nvSpPr>
          <p:cNvPr id="5" name="object 5"/>
          <p:cNvSpPr txBox="1">
            <a:spLocks noGrp="1"/>
          </p:cNvSpPr>
          <p:nvPr>
            <p:ph type="title"/>
          </p:nvPr>
        </p:nvSpPr>
        <p:spPr>
          <a:xfrm>
            <a:off x="3737228" y="876122"/>
            <a:ext cx="4965700" cy="574675"/>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FFFFFF"/>
                </a:solidFill>
              </a:rPr>
              <a:t>CHECK</a:t>
            </a:r>
            <a:r>
              <a:rPr spc="-20" dirty="0">
                <a:solidFill>
                  <a:srgbClr val="FFFFFF"/>
                </a:solidFill>
              </a:rPr>
              <a:t> </a:t>
            </a:r>
            <a:r>
              <a:rPr dirty="0">
                <a:solidFill>
                  <a:srgbClr val="FFFFFF"/>
                </a:solidFill>
              </a:rPr>
              <a:t>ON</a:t>
            </a:r>
            <a:r>
              <a:rPr spc="-25" dirty="0">
                <a:solidFill>
                  <a:srgbClr val="FFFFFF"/>
                </a:solidFill>
              </a:rPr>
              <a:t> </a:t>
            </a:r>
            <a:r>
              <a:rPr spc="-15" dirty="0">
                <a:solidFill>
                  <a:srgbClr val="FFFFFF"/>
                </a:solidFill>
              </a:rPr>
              <a:t>LEARNING</a:t>
            </a:r>
          </a:p>
        </p:txBody>
      </p:sp>
      <p:sp>
        <p:nvSpPr>
          <p:cNvPr id="6" name="object 6"/>
          <p:cNvSpPr txBox="1"/>
          <p:nvPr/>
        </p:nvSpPr>
        <p:spPr>
          <a:xfrm>
            <a:off x="3320288" y="303021"/>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606667"/>
                </a:solidFill>
                <a:latin typeface="Arial"/>
                <a:cs typeface="Arial"/>
              </a:rPr>
              <a:t>Module</a:t>
            </a:r>
            <a:r>
              <a:rPr sz="2000" b="1" spc="-35" dirty="0">
                <a:solidFill>
                  <a:srgbClr val="606667"/>
                </a:solidFill>
                <a:latin typeface="Arial"/>
                <a:cs typeface="Arial"/>
              </a:rPr>
              <a:t> </a:t>
            </a:r>
            <a:r>
              <a:rPr sz="2000" b="1" spc="-5" dirty="0">
                <a:solidFill>
                  <a:srgbClr val="606667"/>
                </a:solidFill>
                <a:latin typeface="Arial"/>
                <a:cs typeface="Arial"/>
              </a:rPr>
              <a:t>1:</a:t>
            </a:r>
            <a:r>
              <a:rPr sz="2000" b="1" spc="-25" dirty="0">
                <a:solidFill>
                  <a:srgbClr val="606667"/>
                </a:solidFill>
                <a:latin typeface="Arial"/>
                <a:cs typeface="Arial"/>
              </a:rPr>
              <a:t> </a:t>
            </a:r>
            <a:r>
              <a:rPr sz="2000" b="1" spc="-10" dirty="0">
                <a:solidFill>
                  <a:srgbClr val="606667"/>
                </a:solidFill>
                <a:latin typeface="Arial"/>
                <a:cs typeface="Arial"/>
              </a:rPr>
              <a:t>Principles</a:t>
            </a:r>
            <a:r>
              <a:rPr sz="2000" b="1" spc="35" dirty="0">
                <a:solidFill>
                  <a:srgbClr val="606667"/>
                </a:solidFill>
                <a:latin typeface="Arial"/>
                <a:cs typeface="Arial"/>
              </a:rPr>
              <a:t> </a:t>
            </a:r>
            <a:r>
              <a:rPr sz="2000" b="1" spc="-5" dirty="0">
                <a:solidFill>
                  <a:srgbClr val="606667"/>
                </a:solidFill>
                <a:latin typeface="Arial"/>
                <a:cs typeface="Arial"/>
              </a:rPr>
              <a:t>and</a:t>
            </a:r>
            <a:r>
              <a:rPr sz="2000" b="1" spc="25" dirty="0">
                <a:solidFill>
                  <a:srgbClr val="606667"/>
                </a:solidFill>
                <a:latin typeface="Arial"/>
                <a:cs typeface="Arial"/>
              </a:rPr>
              <a:t> </a:t>
            </a:r>
            <a:r>
              <a:rPr sz="2000" b="1" spc="-15" dirty="0">
                <a:solidFill>
                  <a:srgbClr val="606667"/>
                </a:solidFill>
                <a:latin typeface="Arial"/>
                <a:cs typeface="Arial"/>
              </a:rPr>
              <a:t>Application</a:t>
            </a:r>
            <a:r>
              <a:rPr sz="2000" b="1" spc="65" dirty="0">
                <a:solidFill>
                  <a:srgbClr val="606667"/>
                </a:solidFill>
                <a:latin typeface="Arial"/>
                <a:cs typeface="Arial"/>
              </a:rPr>
              <a:t> </a:t>
            </a:r>
            <a:r>
              <a:rPr sz="2000" b="1" spc="-5" dirty="0">
                <a:solidFill>
                  <a:srgbClr val="606667"/>
                </a:solidFill>
                <a:latin typeface="Arial"/>
                <a:cs typeface="Arial"/>
              </a:rPr>
              <a:t>of</a:t>
            </a:r>
            <a:r>
              <a:rPr sz="2000" b="1" spc="5" dirty="0">
                <a:solidFill>
                  <a:srgbClr val="606667"/>
                </a:solidFill>
                <a:latin typeface="Arial"/>
                <a:cs typeface="Arial"/>
              </a:rPr>
              <a:t> </a:t>
            </a:r>
            <a:r>
              <a:rPr sz="2000" b="1" dirty="0">
                <a:solidFill>
                  <a:srgbClr val="606667"/>
                </a:solidFill>
                <a:latin typeface="Arial"/>
                <a:cs typeface="Arial"/>
              </a:rPr>
              <a:t>TCCC</a:t>
            </a:r>
            <a:endParaRPr sz="2000">
              <a:latin typeface="Arial"/>
              <a:cs typeface="Arial"/>
            </a:endParaRPr>
          </a:p>
        </p:txBody>
      </p:sp>
      <p:sp>
        <p:nvSpPr>
          <p:cNvPr id="7" name="object 7"/>
          <p:cNvSpPr txBox="1"/>
          <p:nvPr/>
        </p:nvSpPr>
        <p:spPr>
          <a:xfrm>
            <a:off x="3019170" y="1869440"/>
            <a:ext cx="8453120" cy="398907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Which</a:t>
            </a:r>
            <a:r>
              <a:rPr sz="2400" b="1" spc="-65" dirty="0">
                <a:solidFill>
                  <a:srgbClr val="FFFFFF"/>
                </a:solidFill>
                <a:latin typeface="Arial"/>
                <a:cs typeface="Arial"/>
              </a:rPr>
              <a:t> </a:t>
            </a:r>
            <a:r>
              <a:rPr sz="2400" b="1" spc="-5" dirty="0">
                <a:solidFill>
                  <a:srgbClr val="FFFFFF"/>
                </a:solidFill>
                <a:latin typeface="Arial"/>
                <a:cs typeface="Arial"/>
              </a:rPr>
              <a:t>factors</a:t>
            </a:r>
            <a:r>
              <a:rPr sz="2400" b="1" dirty="0">
                <a:solidFill>
                  <a:srgbClr val="FFFFFF"/>
                </a:solidFill>
                <a:latin typeface="Arial"/>
                <a:cs typeface="Arial"/>
              </a:rPr>
              <a:t> influence</a:t>
            </a:r>
            <a:r>
              <a:rPr sz="2400" b="1" spc="-50" dirty="0">
                <a:solidFill>
                  <a:srgbClr val="FFFFFF"/>
                </a:solidFill>
                <a:latin typeface="Arial"/>
                <a:cs typeface="Arial"/>
              </a:rPr>
              <a:t> </a:t>
            </a:r>
            <a:r>
              <a:rPr sz="2400" b="1" spc="-5" dirty="0">
                <a:solidFill>
                  <a:srgbClr val="FFFFFF"/>
                </a:solidFill>
                <a:latin typeface="Arial"/>
                <a:cs typeface="Arial"/>
              </a:rPr>
              <a:t>TCCC?</a:t>
            </a:r>
            <a:endParaRPr sz="2400">
              <a:latin typeface="Arial"/>
              <a:cs typeface="Arial"/>
            </a:endParaRPr>
          </a:p>
          <a:p>
            <a:pPr>
              <a:lnSpc>
                <a:spcPct val="100000"/>
              </a:lnSpc>
            </a:pPr>
            <a:endParaRPr sz="3650">
              <a:latin typeface="Arial"/>
              <a:cs typeface="Arial"/>
            </a:endParaRPr>
          </a:p>
          <a:p>
            <a:pPr marL="12700">
              <a:lnSpc>
                <a:spcPct val="100000"/>
              </a:lnSpc>
            </a:pPr>
            <a:r>
              <a:rPr sz="2400" b="1" dirty="0">
                <a:solidFill>
                  <a:srgbClr val="FFFFFF"/>
                </a:solidFill>
                <a:latin typeface="Arial"/>
                <a:cs typeface="Arial"/>
              </a:rPr>
              <a:t>What</a:t>
            </a:r>
            <a:r>
              <a:rPr sz="2400" b="1" spc="-30" dirty="0">
                <a:solidFill>
                  <a:srgbClr val="FFFFFF"/>
                </a:solidFill>
                <a:latin typeface="Arial"/>
                <a:cs typeface="Arial"/>
              </a:rPr>
              <a:t> </a:t>
            </a:r>
            <a:r>
              <a:rPr sz="2400" b="1" dirty="0">
                <a:solidFill>
                  <a:srgbClr val="FFFFFF"/>
                </a:solidFill>
                <a:latin typeface="Arial"/>
                <a:cs typeface="Arial"/>
              </a:rPr>
              <a:t>are</a:t>
            </a:r>
            <a:r>
              <a:rPr sz="2400" b="1" spc="-20" dirty="0">
                <a:solidFill>
                  <a:srgbClr val="FFFFFF"/>
                </a:solidFill>
                <a:latin typeface="Arial"/>
                <a:cs typeface="Arial"/>
              </a:rPr>
              <a:t> </a:t>
            </a:r>
            <a:r>
              <a:rPr sz="2400" b="1" spc="-5" dirty="0">
                <a:solidFill>
                  <a:srgbClr val="FFFFFF"/>
                </a:solidFill>
                <a:latin typeface="Arial"/>
                <a:cs typeface="Arial"/>
              </a:rPr>
              <a:t>the</a:t>
            </a:r>
            <a:r>
              <a:rPr sz="2400" b="1" dirty="0">
                <a:solidFill>
                  <a:srgbClr val="FFFFFF"/>
                </a:solidFill>
                <a:latin typeface="Arial"/>
                <a:cs typeface="Arial"/>
              </a:rPr>
              <a:t> </a:t>
            </a:r>
            <a:r>
              <a:rPr sz="2400" b="1" spc="-5" dirty="0">
                <a:solidFill>
                  <a:srgbClr val="FFFFFF"/>
                </a:solidFill>
                <a:latin typeface="Arial"/>
                <a:cs typeface="Arial"/>
              </a:rPr>
              <a:t>phases</a:t>
            </a:r>
            <a:r>
              <a:rPr sz="2400" b="1" spc="-40" dirty="0">
                <a:solidFill>
                  <a:srgbClr val="FFFFFF"/>
                </a:solidFill>
                <a:latin typeface="Arial"/>
                <a:cs typeface="Arial"/>
              </a:rPr>
              <a:t> </a:t>
            </a:r>
            <a:r>
              <a:rPr sz="2400" b="1" dirty="0">
                <a:solidFill>
                  <a:srgbClr val="FFFFFF"/>
                </a:solidFill>
                <a:latin typeface="Arial"/>
                <a:cs typeface="Arial"/>
              </a:rPr>
              <a:t>of</a:t>
            </a:r>
            <a:r>
              <a:rPr sz="2400" b="1" spc="-20" dirty="0">
                <a:solidFill>
                  <a:srgbClr val="FFFFFF"/>
                </a:solidFill>
                <a:latin typeface="Arial"/>
                <a:cs typeface="Arial"/>
              </a:rPr>
              <a:t> </a:t>
            </a:r>
            <a:r>
              <a:rPr sz="2400" b="1" dirty="0">
                <a:solidFill>
                  <a:srgbClr val="FFFFFF"/>
                </a:solidFill>
                <a:latin typeface="Arial"/>
                <a:cs typeface="Arial"/>
              </a:rPr>
              <a:t>care</a:t>
            </a:r>
            <a:r>
              <a:rPr sz="2400" b="1" spc="-20" dirty="0">
                <a:solidFill>
                  <a:srgbClr val="FFFFFF"/>
                </a:solidFill>
                <a:latin typeface="Arial"/>
                <a:cs typeface="Arial"/>
              </a:rPr>
              <a:t> </a:t>
            </a:r>
            <a:r>
              <a:rPr sz="2400" b="1" dirty="0">
                <a:solidFill>
                  <a:srgbClr val="FFFFFF"/>
                </a:solidFill>
                <a:latin typeface="Arial"/>
                <a:cs typeface="Arial"/>
              </a:rPr>
              <a:t>in</a:t>
            </a:r>
            <a:r>
              <a:rPr sz="2400" b="1" spc="-20" dirty="0">
                <a:solidFill>
                  <a:srgbClr val="FFFFFF"/>
                </a:solidFill>
                <a:latin typeface="Arial"/>
                <a:cs typeface="Arial"/>
              </a:rPr>
              <a:t> </a:t>
            </a:r>
            <a:r>
              <a:rPr sz="2400" b="1" spc="-5" dirty="0">
                <a:solidFill>
                  <a:srgbClr val="FFFFFF"/>
                </a:solidFill>
                <a:latin typeface="Arial"/>
                <a:cs typeface="Arial"/>
              </a:rPr>
              <a:t>TCCC?</a:t>
            </a:r>
            <a:endParaRPr sz="2400">
              <a:latin typeface="Arial"/>
              <a:cs typeface="Arial"/>
            </a:endParaRPr>
          </a:p>
          <a:p>
            <a:pPr marL="12700" marR="5080">
              <a:lnSpc>
                <a:spcPct val="245900"/>
              </a:lnSpc>
            </a:pPr>
            <a:r>
              <a:rPr sz="2400" b="1" dirty="0">
                <a:solidFill>
                  <a:srgbClr val="FFFFFF"/>
                </a:solidFill>
                <a:latin typeface="Arial"/>
                <a:cs typeface="Arial"/>
              </a:rPr>
              <a:t>What</a:t>
            </a:r>
            <a:r>
              <a:rPr sz="2400" b="1" spc="-35" dirty="0">
                <a:solidFill>
                  <a:srgbClr val="FFFFFF"/>
                </a:solidFill>
                <a:latin typeface="Arial"/>
                <a:cs typeface="Arial"/>
              </a:rPr>
              <a:t> </a:t>
            </a:r>
            <a:r>
              <a:rPr sz="2400" b="1" dirty="0">
                <a:solidFill>
                  <a:srgbClr val="FFFFFF"/>
                </a:solidFill>
                <a:latin typeface="Arial"/>
                <a:cs typeface="Arial"/>
              </a:rPr>
              <a:t>is</a:t>
            </a:r>
            <a:r>
              <a:rPr sz="2400" b="1" spc="-15" dirty="0">
                <a:solidFill>
                  <a:srgbClr val="FFFFFF"/>
                </a:solidFill>
                <a:latin typeface="Arial"/>
                <a:cs typeface="Arial"/>
              </a:rPr>
              <a:t> </a:t>
            </a:r>
            <a:r>
              <a:rPr sz="2400" b="1" spc="-5" dirty="0">
                <a:solidFill>
                  <a:srgbClr val="FFFFFF"/>
                </a:solidFill>
                <a:latin typeface="Arial"/>
                <a:cs typeface="Arial"/>
              </a:rPr>
              <a:t>the</a:t>
            </a:r>
            <a:r>
              <a:rPr sz="2400" b="1" spc="-15" dirty="0">
                <a:solidFill>
                  <a:srgbClr val="FFFFFF"/>
                </a:solidFill>
                <a:latin typeface="Arial"/>
                <a:cs typeface="Arial"/>
              </a:rPr>
              <a:t> </a:t>
            </a:r>
            <a:r>
              <a:rPr sz="2400" b="1" dirty="0">
                <a:solidFill>
                  <a:srgbClr val="FFFFFF"/>
                </a:solidFill>
                <a:latin typeface="Arial"/>
                <a:cs typeface="Arial"/>
              </a:rPr>
              <a:t>most</a:t>
            </a:r>
            <a:r>
              <a:rPr sz="2400" b="1" spc="-5" dirty="0">
                <a:solidFill>
                  <a:srgbClr val="FFFFFF"/>
                </a:solidFill>
                <a:latin typeface="Arial"/>
                <a:cs typeface="Arial"/>
              </a:rPr>
              <a:t> </a:t>
            </a:r>
            <a:r>
              <a:rPr sz="2400" b="1" dirty="0">
                <a:solidFill>
                  <a:srgbClr val="FFFFFF"/>
                </a:solidFill>
                <a:latin typeface="Arial"/>
                <a:cs typeface="Arial"/>
              </a:rPr>
              <a:t>essential</a:t>
            </a:r>
            <a:r>
              <a:rPr sz="2400" b="1" spc="-40" dirty="0">
                <a:solidFill>
                  <a:srgbClr val="FFFFFF"/>
                </a:solidFill>
                <a:latin typeface="Arial"/>
                <a:cs typeface="Arial"/>
              </a:rPr>
              <a:t> </a:t>
            </a:r>
            <a:r>
              <a:rPr sz="2400" b="1" dirty="0">
                <a:solidFill>
                  <a:srgbClr val="FFFFFF"/>
                </a:solidFill>
                <a:latin typeface="Arial"/>
                <a:cs typeface="Arial"/>
              </a:rPr>
              <a:t>treatment</a:t>
            </a:r>
            <a:r>
              <a:rPr sz="2400" b="1" spc="-5" dirty="0">
                <a:solidFill>
                  <a:srgbClr val="FFFFFF"/>
                </a:solidFill>
                <a:latin typeface="Arial"/>
                <a:cs typeface="Arial"/>
              </a:rPr>
              <a:t> task</a:t>
            </a:r>
            <a:r>
              <a:rPr sz="2400" b="1" spc="-15" dirty="0">
                <a:solidFill>
                  <a:srgbClr val="FFFFFF"/>
                </a:solidFill>
                <a:latin typeface="Arial"/>
                <a:cs typeface="Arial"/>
              </a:rPr>
              <a:t> </a:t>
            </a:r>
            <a:r>
              <a:rPr sz="2400" b="1" dirty="0">
                <a:solidFill>
                  <a:srgbClr val="FFFFFF"/>
                </a:solidFill>
                <a:latin typeface="Arial"/>
                <a:cs typeface="Arial"/>
              </a:rPr>
              <a:t>in</a:t>
            </a:r>
            <a:r>
              <a:rPr sz="2400" b="1" spc="-25" dirty="0">
                <a:solidFill>
                  <a:srgbClr val="FFFFFF"/>
                </a:solidFill>
                <a:latin typeface="Arial"/>
                <a:cs typeface="Arial"/>
              </a:rPr>
              <a:t> </a:t>
            </a:r>
            <a:r>
              <a:rPr sz="2400" b="1" spc="-5" dirty="0">
                <a:solidFill>
                  <a:srgbClr val="FFFFFF"/>
                </a:solidFill>
                <a:latin typeface="Arial"/>
                <a:cs typeface="Arial"/>
              </a:rPr>
              <a:t>CUF</a:t>
            </a:r>
            <a:r>
              <a:rPr sz="2400" b="1" dirty="0">
                <a:solidFill>
                  <a:srgbClr val="FFFFFF"/>
                </a:solidFill>
                <a:latin typeface="Arial"/>
                <a:cs typeface="Arial"/>
              </a:rPr>
              <a:t> /</a:t>
            </a:r>
            <a:r>
              <a:rPr sz="2400" b="1" spc="-20" dirty="0">
                <a:solidFill>
                  <a:srgbClr val="FFFFFF"/>
                </a:solidFill>
                <a:latin typeface="Arial"/>
                <a:cs typeface="Arial"/>
              </a:rPr>
              <a:t> </a:t>
            </a:r>
            <a:r>
              <a:rPr sz="2400" b="1" dirty="0">
                <a:solidFill>
                  <a:srgbClr val="FFFFFF"/>
                </a:solidFill>
                <a:latin typeface="Arial"/>
                <a:cs typeface="Arial"/>
              </a:rPr>
              <a:t>Threat? </a:t>
            </a:r>
            <a:r>
              <a:rPr sz="2400" b="1" spc="-650" dirty="0">
                <a:solidFill>
                  <a:srgbClr val="FFFFFF"/>
                </a:solidFill>
                <a:latin typeface="Arial"/>
                <a:cs typeface="Arial"/>
              </a:rPr>
              <a:t> </a:t>
            </a:r>
            <a:r>
              <a:rPr sz="2400" b="1" dirty="0">
                <a:solidFill>
                  <a:srgbClr val="FFFFFF"/>
                </a:solidFill>
                <a:latin typeface="Arial"/>
                <a:cs typeface="Arial"/>
              </a:rPr>
              <a:t>What</a:t>
            </a:r>
            <a:r>
              <a:rPr sz="2400" b="1" spc="-35" dirty="0">
                <a:solidFill>
                  <a:srgbClr val="FFFFFF"/>
                </a:solidFill>
                <a:latin typeface="Arial"/>
                <a:cs typeface="Arial"/>
              </a:rPr>
              <a:t> </a:t>
            </a:r>
            <a:r>
              <a:rPr sz="2400" b="1" dirty="0">
                <a:solidFill>
                  <a:srgbClr val="FFFFFF"/>
                </a:solidFill>
                <a:latin typeface="Arial"/>
                <a:cs typeface="Arial"/>
              </a:rPr>
              <a:t>is</a:t>
            </a:r>
            <a:r>
              <a:rPr sz="2400" b="1" spc="-10" dirty="0">
                <a:solidFill>
                  <a:srgbClr val="FFFFFF"/>
                </a:solidFill>
                <a:latin typeface="Arial"/>
                <a:cs typeface="Arial"/>
              </a:rPr>
              <a:t> every</a:t>
            </a:r>
            <a:r>
              <a:rPr sz="2400" b="1" spc="10" dirty="0">
                <a:solidFill>
                  <a:srgbClr val="FFFFFF"/>
                </a:solidFill>
                <a:latin typeface="Arial"/>
                <a:cs typeface="Arial"/>
              </a:rPr>
              <a:t> </a:t>
            </a:r>
            <a:r>
              <a:rPr sz="2400" b="1" dirty="0">
                <a:solidFill>
                  <a:srgbClr val="FFFFFF"/>
                </a:solidFill>
                <a:latin typeface="Arial"/>
                <a:cs typeface="Arial"/>
              </a:rPr>
              <a:t>first </a:t>
            </a:r>
            <a:r>
              <a:rPr sz="2400" b="1" spc="-5" dirty="0">
                <a:solidFill>
                  <a:srgbClr val="FFFFFF"/>
                </a:solidFill>
                <a:latin typeface="Arial"/>
                <a:cs typeface="Arial"/>
              </a:rPr>
              <a:t>responder’s</a:t>
            </a:r>
            <a:r>
              <a:rPr sz="2400" b="1" spc="-30" dirty="0">
                <a:solidFill>
                  <a:srgbClr val="FFFFFF"/>
                </a:solidFill>
                <a:latin typeface="Arial"/>
                <a:cs typeface="Arial"/>
              </a:rPr>
              <a:t> </a:t>
            </a:r>
            <a:r>
              <a:rPr sz="2400" b="1" spc="-5" dirty="0">
                <a:solidFill>
                  <a:srgbClr val="FFFFFF"/>
                </a:solidFill>
                <a:latin typeface="Arial"/>
                <a:cs typeface="Arial"/>
              </a:rPr>
              <a:t>role</a:t>
            </a:r>
            <a:r>
              <a:rPr sz="2400" b="1" spc="-10" dirty="0">
                <a:solidFill>
                  <a:srgbClr val="FFFFFF"/>
                </a:solidFill>
                <a:latin typeface="Arial"/>
                <a:cs typeface="Arial"/>
              </a:rPr>
              <a:t> </a:t>
            </a:r>
            <a:r>
              <a:rPr sz="2400" b="1" dirty="0">
                <a:solidFill>
                  <a:srgbClr val="FFFFFF"/>
                </a:solidFill>
                <a:latin typeface="Arial"/>
                <a:cs typeface="Arial"/>
              </a:rPr>
              <a:t>in</a:t>
            </a:r>
            <a:r>
              <a:rPr sz="2400" b="1" spc="-20" dirty="0">
                <a:solidFill>
                  <a:srgbClr val="FFFFFF"/>
                </a:solidFill>
                <a:latin typeface="Arial"/>
                <a:cs typeface="Arial"/>
              </a:rPr>
              <a:t> </a:t>
            </a:r>
            <a:r>
              <a:rPr sz="2400" b="1" spc="-5" dirty="0">
                <a:solidFill>
                  <a:srgbClr val="FFFFFF"/>
                </a:solidFill>
                <a:latin typeface="Arial"/>
                <a:cs typeface="Arial"/>
              </a:rPr>
              <a:t>CUF</a:t>
            </a:r>
            <a:r>
              <a:rPr sz="2400" b="1" dirty="0">
                <a:solidFill>
                  <a:srgbClr val="FFFFFF"/>
                </a:solidFill>
                <a:latin typeface="Arial"/>
                <a:cs typeface="Arial"/>
              </a:rPr>
              <a:t> /</a:t>
            </a:r>
            <a:r>
              <a:rPr sz="2400" b="1" spc="10" dirty="0">
                <a:solidFill>
                  <a:srgbClr val="FFFFFF"/>
                </a:solidFill>
                <a:latin typeface="Arial"/>
                <a:cs typeface="Arial"/>
              </a:rPr>
              <a:t> </a:t>
            </a:r>
            <a:r>
              <a:rPr sz="2400" b="1" dirty="0">
                <a:solidFill>
                  <a:srgbClr val="FFFFFF"/>
                </a:solidFill>
                <a:latin typeface="Arial"/>
                <a:cs typeface="Arial"/>
              </a:rPr>
              <a:t>Threat?</a:t>
            </a:r>
            <a:endParaRPr sz="2400">
              <a:latin typeface="Arial"/>
              <a:cs typeface="Arial"/>
            </a:endParaRPr>
          </a:p>
          <a:p>
            <a:pPr>
              <a:lnSpc>
                <a:spcPct val="100000"/>
              </a:lnSpc>
              <a:spcBef>
                <a:spcPts val="5"/>
              </a:spcBef>
            </a:pPr>
            <a:endParaRPr sz="3650">
              <a:latin typeface="Arial"/>
              <a:cs typeface="Arial"/>
            </a:endParaRPr>
          </a:p>
          <a:p>
            <a:pPr marL="12700">
              <a:lnSpc>
                <a:spcPct val="100000"/>
              </a:lnSpc>
            </a:pPr>
            <a:r>
              <a:rPr sz="2400" b="1" dirty="0">
                <a:solidFill>
                  <a:srgbClr val="FFFFFF"/>
                </a:solidFill>
                <a:latin typeface="Arial"/>
                <a:cs typeface="Arial"/>
              </a:rPr>
              <a:t>What</a:t>
            </a:r>
            <a:r>
              <a:rPr sz="2400" b="1" spc="-30" dirty="0">
                <a:solidFill>
                  <a:srgbClr val="FFFFFF"/>
                </a:solidFill>
                <a:latin typeface="Arial"/>
                <a:cs typeface="Arial"/>
              </a:rPr>
              <a:t> </a:t>
            </a:r>
            <a:r>
              <a:rPr sz="2400" b="1" spc="-5" dirty="0">
                <a:solidFill>
                  <a:srgbClr val="FFFFFF"/>
                </a:solidFill>
                <a:latin typeface="Arial"/>
                <a:cs typeface="Arial"/>
              </a:rPr>
              <a:t>does</a:t>
            </a:r>
            <a:r>
              <a:rPr sz="2400" b="1" spc="-20" dirty="0">
                <a:solidFill>
                  <a:srgbClr val="FFFFFF"/>
                </a:solidFill>
                <a:latin typeface="Arial"/>
                <a:cs typeface="Arial"/>
              </a:rPr>
              <a:t> MARCH</a:t>
            </a:r>
            <a:r>
              <a:rPr sz="2400" b="1" spc="90" dirty="0">
                <a:solidFill>
                  <a:srgbClr val="FFFFFF"/>
                </a:solidFill>
                <a:latin typeface="Arial"/>
                <a:cs typeface="Arial"/>
              </a:rPr>
              <a:t> </a:t>
            </a:r>
            <a:r>
              <a:rPr sz="2400" b="1" spc="-20" dirty="0">
                <a:solidFill>
                  <a:srgbClr val="FFFFFF"/>
                </a:solidFill>
                <a:latin typeface="Arial"/>
                <a:cs typeface="Arial"/>
              </a:rPr>
              <a:t>PAWS</a:t>
            </a:r>
            <a:r>
              <a:rPr sz="2400" b="1" spc="50" dirty="0">
                <a:solidFill>
                  <a:srgbClr val="FFFFFF"/>
                </a:solidFill>
                <a:latin typeface="Arial"/>
                <a:cs typeface="Arial"/>
              </a:rPr>
              <a:t> </a:t>
            </a:r>
            <a:r>
              <a:rPr sz="2400" b="1" spc="-5" dirty="0">
                <a:solidFill>
                  <a:srgbClr val="FFFFFF"/>
                </a:solidFill>
                <a:latin typeface="Arial"/>
                <a:cs typeface="Arial"/>
              </a:rPr>
              <a:t>stand</a:t>
            </a:r>
            <a:r>
              <a:rPr sz="2400" b="1" spc="-30" dirty="0">
                <a:solidFill>
                  <a:srgbClr val="FFFFFF"/>
                </a:solidFill>
                <a:latin typeface="Arial"/>
                <a:cs typeface="Arial"/>
              </a:rPr>
              <a:t> </a:t>
            </a:r>
            <a:r>
              <a:rPr sz="2400" b="1" spc="-5" dirty="0">
                <a:solidFill>
                  <a:srgbClr val="FFFFFF"/>
                </a:solidFill>
                <a:latin typeface="Arial"/>
                <a:cs typeface="Arial"/>
              </a:rPr>
              <a:t>for?</a:t>
            </a:r>
            <a:endParaRPr sz="2400">
              <a:latin typeface="Arial"/>
              <a:cs typeface="Arial"/>
            </a:endParaRPr>
          </a:p>
        </p:txBody>
      </p:sp>
      <p:pic>
        <p:nvPicPr>
          <p:cNvPr id="8" name="object 8"/>
          <p:cNvPicPr/>
          <p:nvPr/>
        </p:nvPicPr>
        <p:blipFill>
          <a:blip r:embed="rId4" cstate="print"/>
          <a:stretch>
            <a:fillRect/>
          </a:stretch>
        </p:blipFill>
        <p:spPr>
          <a:xfrm>
            <a:off x="2048255" y="1764792"/>
            <a:ext cx="640080" cy="676655"/>
          </a:xfrm>
          <a:prstGeom prst="rect">
            <a:avLst/>
          </a:prstGeom>
        </p:spPr>
      </p:pic>
      <p:pic>
        <p:nvPicPr>
          <p:cNvPr id="9" name="object 9"/>
          <p:cNvPicPr/>
          <p:nvPr/>
        </p:nvPicPr>
        <p:blipFill>
          <a:blip r:embed="rId4" cstate="print"/>
          <a:stretch>
            <a:fillRect/>
          </a:stretch>
        </p:blipFill>
        <p:spPr>
          <a:xfrm>
            <a:off x="2048255" y="5364479"/>
            <a:ext cx="640080" cy="676656"/>
          </a:xfrm>
          <a:prstGeom prst="rect">
            <a:avLst/>
          </a:prstGeom>
        </p:spPr>
      </p:pic>
      <p:pic>
        <p:nvPicPr>
          <p:cNvPr id="10" name="object 10"/>
          <p:cNvPicPr/>
          <p:nvPr/>
        </p:nvPicPr>
        <p:blipFill>
          <a:blip r:embed="rId4" cstate="print"/>
          <a:stretch>
            <a:fillRect/>
          </a:stretch>
        </p:blipFill>
        <p:spPr>
          <a:xfrm>
            <a:off x="2048255" y="2590800"/>
            <a:ext cx="640080" cy="676655"/>
          </a:xfrm>
          <a:prstGeom prst="rect">
            <a:avLst/>
          </a:prstGeom>
        </p:spPr>
      </p:pic>
      <p:pic>
        <p:nvPicPr>
          <p:cNvPr id="11" name="object 11"/>
          <p:cNvPicPr/>
          <p:nvPr/>
        </p:nvPicPr>
        <p:blipFill>
          <a:blip r:embed="rId4" cstate="print"/>
          <a:stretch>
            <a:fillRect/>
          </a:stretch>
        </p:blipFill>
        <p:spPr>
          <a:xfrm>
            <a:off x="2048255" y="3502152"/>
            <a:ext cx="640080" cy="676656"/>
          </a:xfrm>
          <a:prstGeom prst="rect">
            <a:avLst/>
          </a:prstGeom>
        </p:spPr>
      </p:pic>
      <p:pic>
        <p:nvPicPr>
          <p:cNvPr id="12" name="object 12"/>
          <p:cNvPicPr/>
          <p:nvPr/>
        </p:nvPicPr>
        <p:blipFill>
          <a:blip r:embed="rId4" cstate="print"/>
          <a:stretch>
            <a:fillRect/>
          </a:stretch>
        </p:blipFill>
        <p:spPr>
          <a:xfrm>
            <a:off x="2051304" y="4483608"/>
            <a:ext cx="640080" cy="6766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A0A6AA"/>
                </a:solidFill>
                <a:latin typeface="Arial"/>
                <a:cs typeface="Arial"/>
              </a:rPr>
              <a:t>Module</a:t>
            </a:r>
            <a:r>
              <a:rPr sz="2000" b="1" spc="-35" dirty="0">
                <a:solidFill>
                  <a:srgbClr val="A0A6AA"/>
                </a:solidFill>
                <a:latin typeface="Arial"/>
                <a:cs typeface="Arial"/>
              </a:rPr>
              <a:t> </a:t>
            </a:r>
            <a:r>
              <a:rPr sz="2000" b="1" spc="-5" dirty="0">
                <a:solidFill>
                  <a:srgbClr val="A0A6AA"/>
                </a:solidFill>
                <a:latin typeface="Arial"/>
                <a:cs typeface="Arial"/>
              </a:rPr>
              <a:t>1:</a:t>
            </a:r>
            <a:r>
              <a:rPr sz="2000" b="1" spc="-25" dirty="0">
                <a:solidFill>
                  <a:srgbClr val="A0A6AA"/>
                </a:solidFill>
                <a:latin typeface="Arial"/>
                <a:cs typeface="Arial"/>
              </a:rPr>
              <a:t> </a:t>
            </a:r>
            <a:r>
              <a:rPr sz="2000" b="1" spc="-10" dirty="0">
                <a:solidFill>
                  <a:srgbClr val="A0A6AA"/>
                </a:solidFill>
                <a:latin typeface="Arial"/>
                <a:cs typeface="Arial"/>
              </a:rPr>
              <a:t>Principles</a:t>
            </a:r>
            <a:r>
              <a:rPr sz="2000" b="1" spc="35" dirty="0">
                <a:solidFill>
                  <a:srgbClr val="A0A6AA"/>
                </a:solidFill>
                <a:latin typeface="Arial"/>
                <a:cs typeface="Arial"/>
              </a:rPr>
              <a:t> </a:t>
            </a:r>
            <a:r>
              <a:rPr sz="2000" b="1" spc="-5" dirty="0">
                <a:solidFill>
                  <a:srgbClr val="A0A6AA"/>
                </a:solidFill>
                <a:latin typeface="Arial"/>
                <a:cs typeface="Arial"/>
              </a:rPr>
              <a:t>and</a:t>
            </a:r>
            <a:r>
              <a:rPr sz="2000" b="1" spc="25" dirty="0">
                <a:solidFill>
                  <a:srgbClr val="A0A6AA"/>
                </a:solidFill>
                <a:latin typeface="Arial"/>
                <a:cs typeface="Arial"/>
              </a:rPr>
              <a:t> </a:t>
            </a:r>
            <a:r>
              <a:rPr sz="2000" b="1" spc="-15" dirty="0">
                <a:solidFill>
                  <a:srgbClr val="A0A6AA"/>
                </a:solidFill>
                <a:latin typeface="Arial"/>
                <a:cs typeface="Arial"/>
              </a:rPr>
              <a:t>Application</a:t>
            </a:r>
            <a:r>
              <a:rPr sz="2000" b="1" spc="70" dirty="0">
                <a:solidFill>
                  <a:srgbClr val="A0A6AA"/>
                </a:solidFill>
                <a:latin typeface="Arial"/>
                <a:cs typeface="Arial"/>
              </a:rPr>
              <a:t> </a:t>
            </a:r>
            <a:r>
              <a:rPr sz="2000" b="1" spc="-5" dirty="0">
                <a:solidFill>
                  <a:srgbClr val="A0A6AA"/>
                </a:solidFill>
                <a:latin typeface="Arial"/>
                <a:cs typeface="Arial"/>
              </a:rPr>
              <a:t>of</a:t>
            </a:r>
            <a:r>
              <a:rPr sz="2000" b="1" dirty="0">
                <a:solidFill>
                  <a:srgbClr val="A0A6AA"/>
                </a:solidFill>
                <a:latin typeface="Arial"/>
                <a:cs typeface="Arial"/>
              </a:rPr>
              <a:t> TCCC</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p:nvPr/>
        </p:nvSpPr>
        <p:spPr>
          <a:xfrm>
            <a:off x="2695194" y="2917012"/>
            <a:ext cx="6802120" cy="940435"/>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10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5359" y="1441703"/>
            <a:ext cx="1524000" cy="1435608"/>
          </a:xfrm>
          <a:prstGeom prst="rect">
            <a:avLst/>
          </a:prstGeom>
        </p:spPr>
      </p:pic>
      <p:pic>
        <p:nvPicPr>
          <p:cNvPr id="6" name="object 6"/>
          <p:cNvPicPr/>
          <p:nvPr/>
        </p:nvPicPr>
        <p:blipFill>
          <a:blip r:embed="rId4" cstate="print"/>
          <a:stretch>
            <a:fillRect/>
          </a:stretch>
        </p:blipFill>
        <p:spPr>
          <a:xfrm>
            <a:off x="7223759" y="4334255"/>
            <a:ext cx="2514600" cy="1828800"/>
          </a:xfrm>
          <a:prstGeom prst="rect">
            <a:avLst/>
          </a:prstGeom>
        </p:spPr>
      </p:pic>
      <p:grpSp>
        <p:nvGrpSpPr>
          <p:cNvPr id="7" name="object 7"/>
          <p:cNvGrpSpPr/>
          <p:nvPr/>
        </p:nvGrpSpPr>
        <p:grpSpPr>
          <a:xfrm>
            <a:off x="199974" y="1300099"/>
            <a:ext cx="3276600" cy="3006725"/>
            <a:chOff x="199974" y="1300099"/>
            <a:chExt cx="3276600" cy="3006725"/>
          </a:xfrm>
        </p:grpSpPr>
        <p:pic>
          <p:nvPicPr>
            <p:cNvPr id="8" name="object 8"/>
            <p:cNvPicPr/>
            <p:nvPr/>
          </p:nvPicPr>
          <p:blipFill>
            <a:blip r:embed="rId5" cstate="print"/>
            <a:stretch>
              <a:fillRect/>
            </a:stretch>
          </p:blipFill>
          <p:spPr>
            <a:xfrm>
              <a:off x="1329829" y="1300099"/>
              <a:ext cx="2146287" cy="2127377"/>
            </a:xfrm>
            <a:prstGeom prst="rect">
              <a:avLst/>
            </a:prstGeom>
          </p:spPr>
        </p:pic>
        <p:pic>
          <p:nvPicPr>
            <p:cNvPr id="9" name="object 9"/>
            <p:cNvPicPr/>
            <p:nvPr/>
          </p:nvPicPr>
          <p:blipFill>
            <a:blip r:embed="rId6" cstate="print"/>
            <a:stretch>
              <a:fillRect/>
            </a:stretch>
          </p:blipFill>
          <p:spPr>
            <a:xfrm>
              <a:off x="199974" y="2094865"/>
              <a:ext cx="2202980" cy="2211704"/>
            </a:xfrm>
            <a:prstGeom prst="rect">
              <a:avLst/>
            </a:prstGeom>
          </p:spPr>
        </p:pic>
      </p:grpSp>
      <p:sp>
        <p:nvSpPr>
          <p:cNvPr id="10" name="object 10"/>
          <p:cNvSpPr txBox="1"/>
          <p:nvPr/>
        </p:nvSpPr>
        <p:spPr>
          <a:xfrm>
            <a:off x="11617197" y="6567433"/>
            <a:ext cx="24701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767070"/>
                </a:solidFill>
                <a:latin typeface="Arial MT"/>
                <a:cs typeface="Arial MT"/>
              </a:rPr>
              <a:t>41</a:t>
            </a:fld>
            <a:endParaRPr sz="1200">
              <a:latin typeface="Arial MT"/>
              <a:cs typeface="Arial MT"/>
            </a:endParaRPr>
          </a:p>
        </p:txBody>
      </p:sp>
      <p:sp>
        <p:nvSpPr>
          <p:cNvPr id="11" name="object 11"/>
          <p:cNvSpPr txBox="1"/>
          <p:nvPr/>
        </p:nvSpPr>
        <p:spPr>
          <a:xfrm>
            <a:off x="9411716" y="6596485"/>
            <a:ext cx="2022475" cy="175260"/>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A0A6AA"/>
                </a:solidFill>
                <a:latin typeface="Arial MT"/>
                <a:cs typeface="Arial MT"/>
              </a:rPr>
              <a:t>#TCCC-CPP-PPT-01</a:t>
            </a:r>
            <a:r>
              <a:rPr sz="1050" spc="275" dirty="0">
                <a:solidFill>
                  <a:srgbClr val="A0A6AA"/>
                </a:solidFill>
                <a:latin typeface="Arial MT"/>
                <a:cs typeface="Arial MT"/>
              </a:rPr>
              <a:t> </a:t>
            </a:r>
            <a:r>
              <a:rPr sz="1050" spc="-5" dirty="0">
                <a:solidFill>
                  <a:srgbClr val="A0A6AA"/>
                </a:solidFill>
                <a:latin typeface="Arial MT"/>
                <a:cs typeface="Arial MT"/>
              </a:rPr>
              <a:t>08</a:t>
            </a:r>
            <a:r>
              <a:rPr sz="1050" spc="5" dirty="0">
                <a:solidFill>
                  <a:srgbClr val="A0A6AA"/>
                </a:solidFill>
                <a:latin typeface="Arial MT"/>
                <a:cs typeface="Arial MT"/>
              </a:rPr>
              <a:t> </a:t>
            </a:r>
            <a:r>
              <a:rPr sz="1050" dirty="0">
                <a:solidFill>
                  <a:srgbClr val="A0A6AA"/>
                </a:solidFill>
                <a:latin typeface="Arial MT"/>
                <a:cs typeface="Arial MT"/>
              </a:rPr>
              <a:t>AUG</a:t>
            </a:r>
            <a:r>
              <a:rPr sz="1050" spc="-20" dirty="0">
                <a:solidFill>
                  <a:srgbClr val="A0A6AA"/>
                </a:solidFill>
                <a:latin typeface="Arial MT"/>
                <a:cs typeface="Arial MT"/>
              </a:rPr>
              <a:t> </a:t>
            </a:r>
            <a:r>
              <a:rPr sz="1050" spc="-5" dirty="0">
                <a:solidFill>
                  <a:srgbClr val="A0A6AA"/>
                </a:solidFill>
                <a:latin typeface="Arial MT"/>
                <a:cs typeface="Arial MT"/>
              </a:rPr>
              <a:t>23</a:t>
            </a:r>
            <a:endParaRPr sz="1050">
              <a:latin typeface="Arial MT"/>
              <a:cs typeface="Arial M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4443476" y="659638"/>
            <a:ext cx="3147695" cy="574040"/>
          </a:xfrm>
          <a:prstGeom prst="rect">
            <a:avLst/>
          </a:prstGeom>
        </p:spPr>
        <p:txBody>
          <a:bodyPr vert="horz" wrap="square" lIns="0" tIns="12700" rIns="0" bIns="0" rtlCol="0">
            <a:spAutoFit/>
          </a:bodyPr>
          <a:lstStyle/>
          <a:p>
            <a:pPr marL="12700">
              <a:lnSpc>
                <a:spcPct val="100000"/>
              </a:lnSpc>
              <a:spcBef>
                <a:spcPts val="100"/>
              </a:spcBef>
            </a:pPr>
            <a:r>
              <a:rPr spc="-5" dirty="0"/>
              <a:t>REFERE</a:t>
            </a:r>
            <a:r>
              <a:rPr spc="-25" dirty="0"/>
              <a:t>N</a:t>
            </a:r>
            <a:r>
              <a:rPr spc="-5" dirty="0"/>
              <a:t>CES</a:t>
            </a:r>
          </a:p>
        </p:txBody>
      </p:sp>
      <p:sp>
        <p:nvSpPr>
          <p:cNvPr id="5" name="object 5"/>
          <p:cNvSpPr txBox="1"/>
          <p:nvPr/>
        </p:nvSpPr>
        <p:spPr>
          <a:xfrm>
            <a:off x="6272529" y="1885010"/>
            <a:ext cx="5180330" cy="429704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20" dirty="0">
                <a:latin typeface="Arial"/>
                <a:cs typeface="Arial"/>
              </a:rPr>
              <a:t> </a:t>
            </a:r>
            <a:r>
              <a:rPr sz="2400" b="1" dirty="0">
                <a:latin typeface="Arial"/>
                <a:cs typeface="Arial"/>
              </a:rPr>
              <a:t>Guidelines</a:t>
            </a:r>
            <a:endParaRPr sz="2400">
              <a:latin typeface="Arial"/>
              <a:cs typeface="Arial"/>
            </a:endParaRPr>
          </a:p>
          <a:p>
            <a:pPr marL="12700">
              <a:lnSpc>
                <a:spcPct val="100000"/>
              </a:lnSpc>
              <a:spcBef>
                <a:spcPts val="25"/>
              </a:spcBef>
            </a:pPr>
            <a:r>
              <a:rPr sz="1800" dirty="0">
                <a:latin typeface="Arial MT"/>
                <a:cs typeface="Arial MT"/>
              </a:rPr>
              <a:t>by</a:t>
            </a:r>
            <a:r>
              <a:rPr sz="1800" spc="-5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dirty="0">
                <a:latin typeface="Arial MT"/>
                <a:cs typeface="Arial MT"/>
              </a:rPr>
              <a:t>These</a:t>
            </a:r>
            <a:r>
              <a:rPr sz="2000" spc="-15" dirty="0">
                <a:latin typeface="Arial MT"/>
                <a:cs typeface="Arial MT"/>
              </a:rPr>
              <a:t> </a:t>
            </a:r>
            <a:r>
              <a:rPr sz="2000" spc="-10" dirty="0">
                <a:latin typeface="Arial MT"/>
                <a:cs typeface="Arial MT"/>
              </a:rPr>
              <a:t>guidelines,</a:t>
            </a:r>
            <a:r>
              <a:rPr sz="2000" spc="85" dirty="0">
                <a:latin typeface="Arial MT"/>
                <a:cs typeface="Arial MT"/>
              </a:rPr>
              <a:t> </a:t>
            </a:r>
            <a:r>
              <a:rPr sz="2000" spc="-10" dirty="0">
                <a:latin typeface="Arial MT"/>
                <a:cs typeface="Arial MT"/>
              </a:rPr>
              <a:t>updated</a:t>
            </a:r>
            <a:r>
              <a:rPr sz="2000" spc="35" dirty="0">
                <a:latin typeface="Arial MT"/>
                <a:cs typeface="Arial MT"/>
              </a:rPr>
              <a:t> </a:t>
            </a:r>
            <a:r>
              <a:rPr sz="2000" spc="-15" dirty="0">
                <a:latin typeface="Arial MT"/>
                <a:cs typeface="Arial MT"/>
              </a:rPr>
              <a:t>regularly,</a:t>
            </a:r>
            <a:r>
              <a:rPr sz="2000" spc="80" dirty="0">
                <a:latin typeface="Arial MT"/>
                <a:cs typeface="Arial MT"/>
              </a:rPr>
              <a:t> </a:t>
            </a:r>
            <a:r>
              <a:rPr sz="2000" spc="-5" dirty="0">
                <a:latin typeface="Arial MT"/>
                <a:cs typeface="Arial MT"/>
              </a:rPr>
              <a:t>are </a:t>
            </a:r>
            <a:r>
              <a:rPr sz="2000" spc="-10" dirty="0">
                <a:latin typeface="Arial MT"/>
                <a:cs typeface="Arial MT"/>
              </a:rPr>
              <a:t>the </a:t>
            </a:r>
            <a:r>
              <a:rPr sz="2000" spc="-540" dirty="0">
                <a:latin typeface="Arial MT"/>
                <a:cs typeface="Arial MT"/>
              </a:rPr>
              <a:t> </a:t>
            </a:r>
            <a:r>
              <a:rPr sz="2000" spc="-5" dirty="0">
                <a:latin typeface="Arial MT"/>
                <a:cs typeface="Arial MT"/>
              </a:rPr>
              <a:t>result</a:t>
            </a:r>
            <a:r>
              <a:rPr sz="2000" spc="10" dirty="0">
                <a:latin typeface="Arial MT"/>
                <a:cs typeface="Arial MT"/>
              </a:rPr>
              <a:t> </a:t>
            </a:r>
            <a:r>
              <a:rPr sz="2000" spc="-5" dirty="0">
                <a:latin typeface="Arial MT"/>
                <a:cs typeface="Arial MT"/>
              </a:rPr>
              <a:t>of</a:t>
            </a:r>
            <a:r>
              <a:rPr sz="2000" spc="-15" dirty="0">
                <a:latin typeface="Arial MT"/>
                <a:cs typeface="Arial MT"/>
              </a:rPr>
              <a:t> </a:t>
            </a:r>
            <a:r>
              <a:rPr sz="2000" spc="-10" dirty="0">
                <a:latin typeface="Arial MT"/>
                <a:cs typeface="Arial MT"/>
              </a:rPr>
              <a:t>decisions</a:t>
            </a:r>
            <a:r>
              <a:rPr sz="2000" spc="45" dirty="0">
                <a:latin typeface="Arial MT"/>
                <a:cs typeface="Arial MT"/>
              </a:rPr>
              <a:t> </a:t>
            </a:r>
            <a:r>
              <a:rPr sz="2000" dirty="0">
                <a:latin typeface="Arial MT"/>
                <a:cs typeface="Arial MT"/>
              </a:rPr>
              <a:t>made</a:t>
            </a:r>
            <a:r>
              <a:rPr sz="2000" spc="-35" dirty="0">
                <a:latin typeface="Arial MT"/>
                <a:cs typeface="Arial MT"/>
              </a:rPr>
              <a:t> </a:t>
            </a:r>
            <a:r>
              <a:rPr sz="2000" spc="-5" dirty="0">
                <a:latin typeface="Arial MT"/>
                <a:cs typeface="Arial MT"/>
              </a:rPr>
              <a:t>by</a:t>
            </a:r>
            <a:r>
              <a:rPr sz="2000" spc="35" dirty="0">
                <a:latin typeface="Arial MT"/>
                <a:cs typeface="Arial MT"/>
              </a:rPr>
              <a:t> </a:t>
            </a:r>
            <a:r>
              <a:rPr sz="2000" spc="-5" dirty="0">
                <a:latin typeface="Arial MT"/>
                <a:cs typeface="Arial MT"/>
              </a:rPr>
              <a:t>CoTCCC</a:t>
            </a:r>
            <a:r>
              <a:rPr sz="2000" spc="20" dirty="0">
                <a:latin typeface="Arial MT"/>
                <a:cs typeface="Arial MT"/>
              </a:rPr>
              <a:t> </a:t>
            </a:r>
            <a:r>
              <a:rPr sz="2000" spc="-10" dirty="0">
                <a:latin typeface="Arial MT"/>
                <a:cs typeface="Arial MT"/>
              </a:rPr>
              <a:t>in </a:t>
            </a:r>
            <a:r>
              <a:rPr sz="2000" spc="-5" dirty="0">
                <a:latin typeface="Arial MT"/>
                <a:cs typeface="Arial MT"/>
              </a:rPr>
              <a:t> exploring</a:t>
            </a:r>
            <a:r>
              <a:rPr sz="2000" spc="30" dirty="0">
                <a:latin typeface="Arial MT"/>
                <a:cs typeface="Arial MT"/>
              </a:rPr>
              <a:t> </a:t>
            </a:r>
            <a:r>
              <a:rPr sz="2000" spc="-10" dirty="0">
                <a:latin typeface="Arial MT"/>
                <a:cs typeface="Arial MT"/>
              </a:rPr>
              <a:t>evidence-based</a:t>
            </a:r>
            <a:r>
              <a:rPr sz="2000" spc="85" dirty="0">
                <a:latin typeface="Arial MT"/>
                <a:cs typeface="Arial MT"/>
              </a:rPr>
              <a:t> </a:t>
            </a:r>
            <a:r>
              <a:rPr sz="2000" spc="-5" dirty="0">
                <a:latin typeface="Arial MT"/>
                <a:cs typeface="Arial MT"/>
              </a:rPr>
              <a:t>research</a:t>
            </a:r>
            <a:r>
              <a:rPr sz="2000" spc="-10" dirty="0">
                <a:latin typeface="Arial MT"/>
                <a:cs typeface="Arial MT"/>
              </a:rPr>
              <a:t> </a:t>
            </a:r>
            <a:r>
              <a:rPr sz="2000" spc="-5" dirty="0">
                <a:latin typeface="Arial MT"/>
                <a:cs typeface="Arial MT"/>
              </a:rPr>
              <a:t>on</a:t>
            </a:r>
            <a:r>
              <a:rPr sz="2000" spc="-10" dirty="0">
                <a:latin typeface="Arial MT"/>
                <a:cs typeface="Arial MT"/>
              </a:rPr>
              <a:t> best </a:t>
            </a:r>
            <a:r>
              <a:rPr sz="2000" spc="-5" dirty="0">
                <a:latin typeface="Arial MT"/>
                <a:cs typeface="Arial MT"/>
              </a:rPr>
              <a:t> 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 Military</a:t>
            </a:r>
            <a:r>
              <a:rPr sz="2400" b="1" spc="-35" dirty="0">
                <a:latin typeface="Arial"/>
                <a:cs typeface="Arial"/>
              </a:rPr>
              <a:t> </a:t>
            </a:r>
            <a:r>
              <a:rPr sz="2400" b="1" dirty="0">
                <a:latin typeface="Arial"/>
                <a:cs typeface="Arial"/>
              </a:rPr>
              <a:t>Edition,</a:t>
            </a:r>
            <a:r>
              <a:rPr sz="2400" b="1" spc="-50" dirty="0">
                <a:latin typeface="Arial"/>
                <a:cs typeface="Arial"/>
              </a:rPr>
              <a:t> </a:t>
            </a:r>
            <a:r>
              <a:rPr sz="2400" b="1" spc="-5" dirty="0">
                <a:latin typeface="Arial"/>
                <a:cs typeface="Arial"/>
              </a:rPr>
              <a:t>Chapter</a:t>
            </a:r>
            <a:r>
              <a:rPr sz="2400" b="1" dirty="0">
                <a:latin typeface="Arial"/>
                <a:cs typeface="Arial"/>
              </a:rPr>
              <a:t> 25</a:t>
            </a:r>
            <a:endParaRPr sz="2400">
              <a:latin typeface="Arial"/>
              <a:cs typeface="Arial"/>
            </a:endParaRPr>
          </a:p>
          <a:p>
            <a:pPr marL="12700">
              <a:lnSpc>
                <a:spcPct val="100000"/>
              </a:lnSpc>
              <a:spcBef>
                <a:spcPts val="25"/>
              </a:spcBef>
            </a:pPr>
            <a:r>
              <a:rPr sz="1800" dirty="0">
                <a:latin typeface="Arial MT"/>
                <a:cs typeface="Arial MT"/>
              </a:rPr>
              <a:t>by</a:t>
            </a:r>
            <a:r>
              <a:rPr sz="1800" spc="-55" dirty="0">
                <a:latin typeface="Arial MT"/>
                <a:cs typeface="Arial MT"/>
              </a:rPr>
              <a:t> </a:t>
            </a:r>
            <a:r>
              <a:rPr sz="1800" spc="-10" dirty="0">
                <a:latin typeface="Arial MT"/>
                <a:cs typeface="Arial MT"/>
              </a:rPr>
              <a:t>NAEMT</a:t>
            </a:r>
            <a:endParaRPr sz="1800">
              <a:latin typeface="Arial MT"/>
              <a:cs typeface="Arial MT"/>
            </a:endParaRPr>
          </a:p>
          <a:p>
            <a:pPr marL="12700" marR="5080">
              <a:lnSpc>
                <a:spcPct val="99300"/>
              </a:lnSpc>
              <a:spcBef>
                <a:spcPts val="1100"/>
              </a:spcBef>
            </a:pPr>
            <a:r>
              <a:rPr sz="1800" dirty="0">
                <a:latin typeface="Arial MT"/>
                <a:cs typeface="Arial MT"/>
              </a:rPr>
              <a:t>Prehospital </a:t>
            </a:r>
            <a:r>
              <a:rPr sz="1800" spc="-5" dirty="0">
                <a:latin typeface="Arial MT"/>
                <a:cs typeface="Arial MT"/>
              </a:rPr>
              <a:t>Trauma </a:t>
            </a:r>
            <a:r>
              <a:rPr sz="1800" dirty="0">
                <a:latin typeface="Arial MT"/>
                <a:cs typeface="Arial MT"/>
              </a:rPr>
              <a:t>Life Support </a:t>
            </a:r>
            <a:r>
              <a:rPr sz="1800" spc="-5" dirty="0">
                <a:latin typeface="Arial MT"/>
                <a:cs typeface="Arial MT"/>
              </a:rPr>
              <a:t>(PHTLS), Military </a:t>
            </a:r>
            <a:r>
              <a:rPr sz="1800" dirty="0">
                <a:latin typeface="Arial MT"/>
                <a:cs typeface="Arial MT"/>
              </a:rPr>
              <a:t> Edition, teaches and reinforces the principles of </a:t>
            </a:r>
            <a:r>
              <a:rPr sz="1800" spc="5" dirty="0">
                <a:latin typeface="Arial MT"/>
                <a:cs typeface="Arial MT"/>
              </a:rPr>
              <a:t> </a:t>
            </a:r>
            <a:r>
              <a:rPr sz="1800" dirty="0">
                <a:latin typeface="Arial MT"/>
                <a:cs typeface="Arial MT"/>
              </a:rPr>
              <a:t>rapidly</a:t>
            </a:r>
            <a:r>
              <a:rPr sz="1800" spc="-30" dirty="0">
                <a:latin typeface="Arial MT"/>
                <a:cs typeface="Arial MT"/>
              </a:rPr>
              <a:t> </a:t>
            </a:r>
            <a:r>
              <a:rPr sz="1800" dirty="0">
                <a:latin typeface="Arial MT"/>
                <a:cs typeface="Arial MT"/>
              </a:rPr>
              <a:t>assessing</a:t>
            </a:r>
            <a:r>
              <a:rPr sz="1800" spc="-55" dirty="0">
                <a:latin typeface="Arial MT"/>
                <a:cs typeface="Arial MT"/>
              </a:rPr>
              <a:t> </a:t>
            </a:r>
            <a:r>
              <a:rPr sz="1800" spc="-5" dirty="0">
                <a:latin typeface="Arial MT"/>
                <a:cs typeface="Arial MT"/>
              </a:rPr>
              <a:t>a</a:t>
            </a:r>
            <a:r>
              <a:rPr sz="1800" spc="-10" dirty="0">
                <a:latin typeface="Arial MT"/>
                <a:cs typeface="Arial MT"/>
              </a:rPr>
              <a:t> </a:t>
            </a:r>
            <a:r>
              <a:rPr sz="1800" dirty="0">
                <a:latin typeface="Arial MT"/>
                <a:cs typeface="Arial MT"/>
              </a:rPr>
              <a:t>trauma</a:t>
            </a:r>
            <a:r>
              <a:rPr sz="1800" spc="-5" dirty="0">
                <a:latin typeface="Arial MT"/>
                <a:cs typeface="Arial MT"/>
              </a:rPr>
              <a:t> </a:t>
            </a:r>
            <a:r>
              <a:rPr sz="1800" dirty="0">
                <a:latin typeface="Arial MT"/>
                <a:cs typeface="Arial MT"/>
              </a:rPr>
              <a:t>patient</a:t>
            </a:r>
            <a:r>
              <a:rPr sz="1800" spc="-55" dirty="0">
                <a:latin typeface="Arial MT"/>
                <a:cs typeface="Arial MT"/>
              </a:rPr>
              <a:t> </a:t>
            </a:r>
            <a:r>
              <a:rPr sz="1800" dirty="0">
                <a:latin typeface="Arial MT"/>
                <a:cs typeface="Arial MT"/>
              </a:rPr>
              <a:t>using</a:t>
            </a:r>
            <a:r>
              <a:rPr sz="1800" spc="-35" dirty="0">
                <a:latin typeface="Arial MT"/>
                <a:cs typeface="Arial MT"/>
              </a:rPr>
              <a:t> </a:t>
            </a:r>
            <a:r>
              <a:rPr sz="1800" dirty="0">
                <a:latin typeface="Arial MT"/>
                <a:cs typeface="Arial MT"/>
              </a:rPr>
              <a:t>an</a:t>
            </a:r>
            <a:r>
              <a:rPr sz="1800" spc="15" dirty="0">
                <a:latin typeface="Arial MT"/>
                <a:cs typeface="Arial MT"/>
              </a:rPr>
              <a:t> </a:t>
            </a:r>
            <a:r>
              <a:rPr sz="1800" dirty="0">
                <a:latin typeface="Arial MT"/>
                <a:cs typeface="Arial MT"/>
              </a:rPr>
              <a:t>orderly </a:t>
            </a:r>
            <a:r>
              <a:rPr sz="1800" spc="-484" dirty="0">
                <a:latin typeface="Arial MT"/>
                <a:cs typeface="Arial MT"/>
              </a:rPr>
              <a:t> </a:t>
            </a:r>
            <a:r>
              <a:rPr sz="1800" dirty="0">
                <a:latin typeface="Arial MT"/>
                <a:cs typeface="Arial MT"/>
              </a:rPr>
              <a:t>approach.</a:t>
            </a:r>
            <a:endParaRPr sz="1800">
              <a:latin typeface="Arial MT"/>
              <a:cs typeface="Arial MT"/>
            </a:endParaRPr>
          </a:p>
        </p:txBody>
      </p:sp>
      <p:grpSp>
        <p:nvGrpSpPr>
          <p:cNvPr id="6" name="object 6"/>
          <p:cNvGrpSpPr/>
          <p:nvPr/>
        </p:nvGrpSpPr>
        <p:grpSpPr>
          <a:xfrm>
            <a:off x="466344" y="1606059"/>
            <a:ext cx="5727700" cy="4269740"/>
            <a:chOff x="466344" y="1606059"/>
            <a:chExt cx="5727700" cy="4269740"/>
          </a:xfrm>
        </p:grpSpPr>
        <p:pic>
          <p:nvPicPr>
            <p:cNvPr id="7" name="object 7"/>
            <p:cNvPicPr/>
            <p:nvPr/>
          </p:nvPicPr>
          <p:blipFill>
            <a:blip r:embed="rId4" cstate="print"/>
            <a:stretch>
              <a:fillRect/>
            </a:stretch>
          </p:blipFill>
          <p:spPr>
            <a:xfrm>
              <a:off x="466344" y="1606059"/>
              <a:ext cx="5727191" cy="4269293"/>
            </a:xfrm>
            <a:prstGeom prst="rect">
              <a:avLst/>
            </a:prstGeom>
          </p:spPr>
        </p:pic>
        <p:sp>
          <p:nvSpPr>
            <p:cNvPr id="8" name="object 8"/>
            <p:cNvSpPr/>
            <p:nvPr/>
          </p:nvSpPr>
          <p:spPr>
            <a:xfrm>
              <a:off x="3329177" y="4648073"/>
              <a:ext cx="1543050" cy="485140"/>
            </a:xfrm>
            <a:custGeom>
              <a:avLst/>
              <a:gdLst/>
              <a:ahLst/>
              <a:cxnLst/>
              <a:rect l="l" t="t" r="r" b="b"/>
              <a:pathLst>
                <a:path w="1543050" h="485139">
                  <a:moveTo>
                    <a:pt x="38862" y="0"/>
                  </a:moveTo>
                  <a:lnTo>
                    <a:pt x="0" y="258699"/>
                  </a:lnTo>
                  <a:lnTo>
                    <a:pt x="1503807" y="484885"/>
                  </a:lnTo>
                  <a:lnTo>
                    <a:pt x="1542669" y="226187"/>
                  </a:lnTo>
                  <a:lnTo>
                    <a:pt x="38862" y="0"/>
                  </a:lnTo>
                  <a:close/>
                </a:path>
              </a:pathLst>
            </a:custGeom>
            <a:solidFill>
              <a:srgbClr val="000000"/>
            </a:solidFill>
          </p:spPr>
          <p:txBody>
            <a:bodyPr wrap="square" lIns="0" tIns="0" rIns="0" bIns="0" rtlCol="0"/>
            <a:lstStyle/>
            <a:p>
              <a:endParaRPr/>
            </a:p>
          </p:txBody>
        </p:sp>
        <p:sp>
          <p:nvSpPr>
            <p:cNvPr id="9" name="object 9"/>
            <p:cNvSpPr/>
            <p:nvPr/>
          </p:nvSpPr>
          <p:spPr>
            <a:xfrm>
              <a:off x="3468987" y="4752633"/>
              <a:ext cx="1270000" cy="284480"/>
            </a:xfrm>
            <a:custGeom>
              <a:avLst/>
              <a:gdLst/>
              <a:ahLst/>
              <a:cxnLst/>
              <a:rect l="l" t="t" r="r" b="b"/>
              <a:pathLst>
                <a:path w="1270000" h="284479">
                  <a:moveTo>
                    <a:pt x="45112" y="0"/>
                  </a:moveTo>
                  <a:lnTo>
                    <a:pt x="7415" y="24296"/>
                  </a:lnTo>
                  <a:lnTo>
                    <a:pt x="0" y="57023"/>
                  </a:lnTo>
                  <a:lnTo>
                    <a:pt x="890" y="67238"/>
                  </a:lnTo>
                  <a:lnTo>
                    <a:pt x="29235" y="100796"/>
                  </a:lnTo>
                  <a:lnTo>
                    <a:pt x="46216" y="103755"/>
                  </a:lnTo>
                  <a:lnTo>
                    <a:pt x="53373" y="103306"/>
                  </a:lnTo>
                  <a:lnTo>
                    <a:pt x="79294" y="86701"/>
                  </a:lnTo>
                  <a:lnTo>
                    <a:pt x="46245" y="86701"/>
                  </a:lnTo>
                  <a:lnTo>
                    <a:pt x="40911" y="85939"/>
                  </a:lnTo>
                  <a:lnTo>
                    <a:pt x="20849" y="56268"/>
                  </a:lnTo>
                  <a:lnTo>
                    <a:pt x="21734" y="47458"/>
                  </a:lnTo>
                  <a:lnTo>
                    <a:pt x="44213" y="16470"/>
                  </a:lnTo>
                  <a:lnTo>
                    <a:pt x="83691" y="16470"/>
                  </a:lnTo>
                  <a:lnTo>
                    <a:pt x="83202" y="15835"/>
                  </a:lnTo>
                  <a:lnTo>
                    <a:pt x="77745" y="10239"/>
                  </a:lnTo>
                  <a:lnTo>
                    <a:pt x="71264" y="5834"/>
                  </a:lnTo>
                  <a:lnTo>
                    <a:pt x="63736" y="2619"/>
                  </a:lnTo>
                  <a:lnTo>
                    <a:pt x="55135" y="595"/>
                  </a:lnTo>
                  <a:lnTo>
                    <a:pt x="45112" y="0"/>
                  </a:lnTo>
                  <a:close/>
                </a:path>
                <a:path w="1270000" h="284479">
                  <a:moveTo>
                    <a:pt x="66057" y="68159"/>
                  </a:moveTo>
                  <a:lnTo>
                    <a:pt x="63263" y="75271"/>
                  </a:lnTo>
                  <a:lnTo>
                    <a:pt x="59707" y="80097"/>
                  </a:lnTo>
                  <a:lnTo>
                    <a:pt x="51071" y="85685"/>
                  </a:lnTo>
                  <a:lnTo>
                    <a:pt x="46245" y="86701"/>
                  </a:lnTo>
                  <a:lnTo>
                    <a:pt x="79294" y="86701"/>
                  </a:lnTo>
                  <a:lnTo>
                    <a:pt x="80863" y="84520"/>
                  </a:lnTo>
                  <a:lnTo>
                    <a:pt x="84599" y="77303"/>
                  </a:lnTo>
                  <a:lnTo>
                    <a:pt x="66057" y="68159"/>
                  </a:lnTo>
                  <a:close/>
                </a:path>
                <a:path w="1270000" h="284479">
                  <a:moveTo>
                    <a:pt x="83691" y="16470"/>
                  </a:moveTo>
                  <a:lnTo>
                    <a:pt x="44213" y="16470"/>
                  </a:lnTo>
                  <a:lnTo>
                    <a:pt x="51579" y="17613"/>
                  </a:lnTo>
                  <a:lnTo>
                    <a:pt x="56913" y="18375"/>
                  </a:lnTo>
                  <a:lnTo>
                    <a:pt x="61231" y="20534"/>
                  </a:lnTo>
                  <a:lnTo>
                    <a:pt x="67835" y="27646"/>
                  </a:lnTo>
                  <a:lnTo>
                    <a:pt x="69613" y="32091"/>
                  </a:lnTo>
                  <a:lnTo>
                    <a:pt x="69994" y="37425"/>
                  </a:lnTo>
                  <a:lnTo>
                    <a:pt x="90568" y="35647"/>
                  </a:lnTo>
                  <a:lnTo>
                    <a:pt x="89552" y="27392"/>
                  </a:lnTo>
                  <a:lnTo>
                    <a:pt x="87012" y="20788"/>
                  </a:lnTo>
                  <a:lnTo>
                    <a:pt x="83691" y="16470"/>
                  </a:lnTo>
                  <a:close/>
                </a:path>
                <a:path w="1270000" h="284479">
                  <a:moveTo>
                    <a:pt x="111396" y="10882"/>
                  </a:moveTo>
                  <a:lnTo>
                    <a:pt x="103395" y="63714"/>
                  </a:lnTo>
                  <a:lnTo>
                    <a:pt x="102350" y="71596"/>
                  </a:lnTo>
                  <a:lnTo>
                    <a:pt x="101697" y="78478"/>
                  </a:lnTo>
                  <a:lnTo>
                    <a:pt x="101449" y="84359"/>
                  </a:lnTo>
                  <a:lnTo>
                    <a:pt x="101578" y="88098"/>
                  </a:lnTo>
                  <a:lnTo>
                    <a:pt x="101671" y="90066"/>
                  </a:lnTo>
                  <a:lnTo>
                    <a:pt x="101871" y="93178"/>
                  </a:lnTo>
                  <a:lnTo>
                    <a:pt x="103141" y="97115"/>
                  </a:lnTo>
                  <a:lnTo>
                    <a:pt x="105554" y="101052"/>
                  </a:lnTo>
                  <a:lnTo>
                    <a:pt x="107840" y="104989"/>
                  </a:lnTo>
                  <a:lnTo>
                    <a:pt x="144797" y="119086"/>
                  </a:lnTo>
                  <a:lnTo>
                    <a:pt x="151274" y="119086"/>
                  </a:lnTo>
                  <a:lnTo>
                    <a:pt x="176558" y="101560"/>
                  </a:lnTo>
                  <a:lnTo>
                    <a:pt x="144543" y="101560"/>
                  </a:lnTo>
                  <a:lnTo>
                    <a:pt x="133240" y="99782"/>
                  </a:lnTo>
                  <a:lnTo>
                    <a:pt x="129049" y="98004"/>
                  </a:lnTo>
                  <a:lnTo>
                    <a:pt x="126255" y="94956"/>
                  </a:lnTo>
                  <a:lnTo>
                    <a:pt x="123334" y="92035"/>
                  </a:lnTo>
                  <a:lnTo>
                    <a:pt x="121810" y="88479"/>
                  </a:lnTo>
                  <a:lnTo>
                    <a:pt x="121561" y="84359"/>
                  </a:lnTo>
                  <a:lnTo>
                    <a:pt x="121429" y="81748"/>
                  </a:lnTo>
                  <a:lnTo>
                    <a:pt x="122064" y="76160"/>
                  </a:lnTo>
                  <a:lnTo>
                    <a:pt x="131335" y="13803"/>
                  </a:lnTo>
                  <a:lnTo>
                    <a:pt x="111396" y="10882"/>
                  </a:lnTo>
                  <a:close/>
                </a:path>
                <a:path w="1270000" h="284479">
                  <a:moveTo>
                    <a:pt x="170451" y="19772"/>
                  </a:moveTo>
                  <a:lnTo>
                    <a:pt x="162159" y="74890"/>
                  </a:lnTo>
                  <a:lnTo>
                    <a:pt x="161053" y="82510"/>
                  </a:lnTo>
                  <a:lnTo>
                    <a:pt x="159910" y="88098"/>
                  </a:lnTo>
                  <a:lnTo>
                    <a:pt x="144543" y="101560"/>
                  </a:lnTo>
                  <a:lnTo>
                    <a:pt x="176558" y="101560"/>
                  </a:lnTo>
                  <a:lnTo>
                    <a:pt x="190517" y="22693"/>
                  </a:lnTo>
                  <a:lnTo>
                    <a:pt x="170451" y="19772"/>
                  </a:lnTo>
                  <a:close/>
                </a:path>
                <a:path w="1270000" h="284479">
                  <a:moveTo>
                    <a:pt x="271605" y="86193"/>
                  </a:moveTo>
                  <a:lnTo>
                    <a:pt x="219346" y="86193"/>
                  </a:lnTo>
                  <a:lnTo>
                    <a:pt x="223410" y="86828"/>
                  </a:lnTo>
                  <a:lnTo>
                    <a:pt x="227982" y="87463"/>
                  </a:lnTo>
                  <a:lnTo>
                    <a:pt x="231284" y="88352"/>
                  </a:lnTo>
                  <a:lnTo>
                    <a:pt x="233316" y="89495"/>
                  </a:lnTo>
                  <a:lnTo>
                    <a:pt x="235348" y="90511"/>
                  </a:lnTo>
                  <a:lnTo>
                    <a:pt x="237126" y="92162"/>
                  </a:lnTo>
                  <a:lnTo>
                    <a:pt x="238777" y="94448"/>
                  </a:lnTo>
                  <a:lnTo>
                    <a:pt x="240301" y="96734"/>
                  </a:lnTo>
                  <a:lnTo>
                    <a:pt x="243213" y="102449"/>
                  </a:lnTo>
                  <a:lnTo>
                    <a:pt x="247032" y="110704"/>
                  </a:lnTo>
                  <a:lnTo>
                    <a:pt x="258335" y="134453"/>
                  </a:lnTo>
                  <a:lnTo>
                    <a:pt x="282338" y="138009"/>
                  </a:lnTo>
                  <a:lnTo>
                    <a:pt x="273067" y="116800"/>
                  </a:lnTo>
                  <a:lnTo>
                    <a:pt x="269511" y="108418"/>
                  </a:lnTo>
                  <a:lnTo>
                    <a:pt x="266463" y="102449"/>
                  </a:lnTo>
                  <a:lnTo>
                    <a:pt x="264050" y="99020"/>
                  </a:lnTo>
                  <a:lnTo>
                    <a:pt x="261764" y="95591"/>
                  </a:lnTo>
                  <a:lnTo>
                    <a:pt x="258589" y="92289"/>
                  </a:lnTo>
                  <a:lnTo>
                    <a:pt x="254652" y="89114"/>
                  </a:lnTo>
                  <a:lnTo>
                    <a:pt x="263542" y="89114"/>
                  </a:lnTo>
                  <a:lnTo>
                    <a:pt x="270527" y="87082"/>
                  </a:lnTo>
                  <a:lnTo>
                    <a:pt x="271605" y="86193"/>
                  </a:lnTo>
                  <a:close/>
                </a:path>
                <a:path w="1270000" h="284479">
                  <a:moveTo>
                    <a:pt x="208043" y="25360"/>
                  </a:moveTo>
                  <a:lnTo>
                    <a:pt x="193057" y="124674"/>
                  </a:lnTo>
                  <a:lnTo>
                    <a:pt x="213123" y="127595"/>
                  </a:lnTo>
                  <a:lnTo>
                    <a:pt x="219346" y="86193"/>
                  </a:lnTo>
                  <a:lnTo>
                    <a:pt x="271605" y="86193"/>
                  </a:lnTo>
                  <a:lnTo>
                    <a:pt x="275607" y="82891"/>
                  </a:lnTo>
                  <a:lnTo>
                    <a:pt x="280814" y="78700"/>
                  </a:lnTo>
                  <a:lnTo>
                    <a:pt x="283001" y="74509"/>
                  </a:lnTo>
                  <a:lnTo>
                    <a:pt x="252239" y="74509"/>
                  </a:lnTo>
                  <a:lnTo>
                    <a:pt x="246143" y="74001"/>
                  </a:lnTo>
                  <a:lnTo>
                    <a:pt x="236491" y="72604"/>
                  </a:lnTo>
                  <a:lnTo>
                    <a:pt x="221759" y="70318"/>
                  </a:lnTo>
                  <a:lnTo>
                    <a:pt x="225569" y="45172"/>
                  </a:lnTo>
                  <a:lnTo>
                    <a:pt x="281257" y="45172"/>
                  </a:lnTo>
                  <a:lnTo>
                    <a:pt x="280814" y="44156"/>
                  </a:lnTo>
                  <a:lnTo>
                    <a:pt x="277385" y="40346"/>
                  </a:lnTo>
                  <a:lnTo>
                    <a:pt x="272940" y="37806"/>
                  </a:lnTo>
                  <a:lnTo>
                    <a:pt x="268368" y="35393"/>
                  </a:lnTo>
                  <a:lnTo>
                    <a:pt x="260748" y="33361"/>
                  </a:lnTo>
                  <a:lnTo>
                    <a:pt x="208043" y="25360"/>
                  </a:lnTo>
                  <a:close/>
                </a:path>
                <a:path w="1270000" h="284479">
                  <a:moveTo>
                    <a:pt x="281257" y="45172"/>
                  </a:moveTo>
                  <a:lnTo>
                    <a:pt x="225569" y="45172"/>
                  </a:lnTo>
                  <a:lnTo>
                    <a:pt x="249318" y="48728"/>
                  </a:lnTo>
                  <a:lnTo>
                    <a:pt x="254144" y="49617"/>
                  </a:lnTo>
                  <a:lnTo>
                    <a:pt x="255668" y="49998"/>
                  </a:lnTo>
                  <a:lnTo>
                    <a:pt x="258843" y="51141"/>
                  </a:lnTo>
                  <a:lnTo>
                    <a:pt x="261256" y="52792"/>
                  </a:lnTo>
                  <a:lnTo>
                    <a:pt x="262653" y="55078"/>
                  </a:lnTo>
                  <a:lnTo>
                    <a:pt x="264177" y="57364"/>
                  </a:lnTo>
                  <a:lnTo>
                    <a:pt x="264685" y="60285"/>
                  </a:lnTo>
                  <a:lnTo>
                    <a:pt x="264177" y="63587"/>
                  </a:lnTo>
                  <a:lnTo>
                    <a:pt x="263669" y="66508"/>
                  </a:lnTo>
                  <a:lnTo>
                    <a:pt x="252239" y="74509"/>
                  </a:lnTo>
                  <a:lnTo>
                    <a:pt x="283001" y="74509"/>
                  </a:lnTo>
                  <a:lnTo>
                    <a:pt x="283862" y="72858"/>
                  </a:lnTo>
                  <a:lnTo>
                    <a:pt x="285894" y="59523"/>
                  </a:lnTo>
                  <a:lnTo>
                    <a:pt x="285259" y="54062"/>
                  </a:lnTo>
                  <a:lnTo>
                    <a:pt x="282973" y="49109"/>
                  </a:lnTo>
                  <a:lnTo>
                    <a:pt x="281257" y="45172"/>
                  </a:lnTo>
                  <a:close/>
                </a:path>
                <a:path w="1270000" h="284479">
                  <a:moveTo>
                    <a:pt x="371046" y="101179"/>
                  </a:moveTo>
                  <a:lnTo>
                    <a:pt x="318787" y="101179"/>
                  </a:lnTo>
                  <a:lnTo>
                    <a:pt x="322851" y="101814"/>
                  </a:lnTo>
                  <a:lnTo>
                    <a:pt x="327423" y="102449"/>
                  </a:lnTo>
                  <a:lnTo>
                    <a:pt x="330725" y="103338"/>
                  </a:lnTo>
                  <a:lnTo>
                    <a:pt x="357776" y="149439"/>
                  </a:lnTo>
                  <a:lnTo>
                    <a:pt x="381779" y="152995"/>
                  </a:lnTo>
                  <a:lnTo>
                    <a:pt x="372508" y="131786"/>
                  </a:lnTo>
                  <a:lnTo>
                    <a:pt x="368952" y="123404"/>
                  </a:lnTo>
                  <a:lnTo>
                    <a:pt x="365904" y="117435"/>
                  </a:lnTo>
                  <a:lnTo>
                    <a:pt x="363618" y="114006"/>
                  </a:lnTo>
                  <a:lnTo>
                    <a:pt x="361205" y="110577"/>
                  </a:lnTo>
                  <a:lnTo>
                    <a:pt x="358030" y="107275"/>
                  </a:lnTo>
                  <a:lnTo>
                    <a:pt x="354093" y="104100"/>
                  </a:lnTo>
                  <a:lnTo>
                    <a:pt x="362983" y="104100"/>
                  </a:lnTo>
                  <a:lnTo>
                    <a:pt x="369968" y="102068"/>
                  </a:lnTo>
                  <a:lnTo>
                    <a:pt x="371046" y="101179"/>
                  </a:lnTo>
                  <a:close/>
                </a:path>
                <a:path w="1270000" h="284479">
                  <a:moveTo>
                    <a:pt x="307484" y="40346"/>
                  </a:moveTo>
                  <a:lnTo>
                    <a:pt x="292498" y="139533"/>
                  </a:lnTo>
                  <a:lnTo>
                    <a:pt x="312564" y="142581"/>
                  </a:lnTo>
                  <a:lnTo>
                    <a:pt x="318787" y="101179"/>
                  </a:lnTo>
                  <a:lnTo>
                    <a:pt x="371046" y="101179"/>
                  </a:lnTo>
                  <a:lnTo>
                    <a:pt x="375048" y="97877"/>
                  </a:lnTo>
                  <a:lnTo>
                    <a:pt x="380255" y="93686"/>
                  </a:lnTo>
                  <a:lnTo>
                    <a:pt x="382442" y="89495"/>
                  </a:lnTo>
                  <a:lnTo>
                    <a:pt x="351680" y="89495"/>
                  </a:lnTo>
                  <a:lnTo>
                    <a:pt x="345584" y="88987"/>
                  </a:lnTo>
                  <a:lnTo>
                    <a:pt x="321200" y="85304"/>
                  </a:lnTo>
                  <a:lnTo>
                    <a:pt x="325010" y="60158"/>
                  </a:lnTo>
                  <a:lnTo>
                    <a:pt x="380741" y="60158"/>
                  </a:lnTo>
                  <a:lnTo>
                    <a:pt x="380255" y="59015"/>
                  </a:lnTo>
                  <a:lnTo>
                    <a:pt x="376953" y="55332"/>
                  </a:lnTo>
                  <a:lnTo>
                    <a:pt x="372381" y="52792"/>
                  </a:lnTo>
                  <a:lnTo>
                    <a:pt x="367809" y="50379"/>
                  </a:lnTo>
                  <a:lnTo>
                    <a:pt x="360189" y="48220"/>
                  </a:lnTo>
                  <a:lnTo>
                    <a:pt x="307484" y="40346"/>
                  </a:lnTo>
                  <a:close/>
                </a:path>
                <a:path w="1270000" h="284479">
                  <a:moveTo>
                    <a:pt x="380741" y="60158"/>
                  </a:moveTo>
                  <a:lnTo>
                    <a:pt x="325010" y="60158"/>
                  </a:lnTo>
                  <a:lnTo>
                    <a:pt x="348759" y="63714"/>
                  </a:lnTo>
                  <a:lnTo>
                    <a:pt x="353585" y="64603"/>
                  </a:lnTo>
                  <a:lnTo>
                    <a:pt x="355236" y="64984"/>
                  </a:lnTo>
                  <a:lnTo>
                    <a:pt x="358411" y="66000"/>
                  </a:lnTo>
                  <a:lnTo>
                    <a:pt x="360697" y="67778"/>
                  </a:lnTo>
                  <a:lnTo>
                    <a:pt x="362094" y="70064"/>
                  </a:lnTo>
                  <a:lnTo>
                    <a:pt x="363618" y="72350"/>
                  </a:lnTo>
                  <a:lnTo>
                    <a:pt x="364126" y="75144"/>
                  </a:lnTo>
                  <a:lnTo>
                    <a:pt x="363618" y="78573"/>
                  </a:lnTo>
                  <a:lnTo>
                    <a:pt x="363110" y="81494"/>
                  </a:lnTo>
                  <a:lnTo>
                    <a:pt x="362094" y="83907"/>
                  </a:lnTo>
                  <a:lnTo>
                    <a:pt x="358792" y="87463"/>
                  </a:lnTo>
                  <a:lnTo>
                    <a:pt x="356760" y="88606"/>
                  </a:lnTo>
                  <a:lnTo>
                    <a:pt x="354220" y="88987"/>
                  </a:lnTo>
                  <a:lnTo>
                    <a:pt x="351680" y="89495"/>
                  </a:lnTo>
                  <a:lnTo>
                    <a:pt x="382442" y="89495"/>
                  </a:lnTo>
                  <a:lnTo>
                    <a:pt x="383303" y="87844"/>
                  </a:lnTo>
                  <a:lnTo>
                    <a:pt x="385335" y="74509"/>
                  </a:lnTo>
                  <a:lnTo>
                    <a:pt x="384700" y="69048"/>
                  </a:lnTo>
                  <a:lnTo>
                    <a:pt x="382414" y="64095"/>
                  </a:lnTo>
                  <a:lnTo>
                    <a:pt x="380741" y="60158"/>
                  </a:lnTo>
                  <a:close/>
                </a:path>
                <a:path w="1270000" h="284479">
                  <a:moveTo>
                    <a:pt x="406925" y="55332"/>
                  </a:moveTo>
                  <a:lnTo>
                    <a:pt x="391939" y="154519"/>
                  </a:lnTo>
                  <a:lnTo>
                    <a:pt x="467377" y="165822"/>
                  </a:lnTo>
                  <a:lnTo>
                    <a:pt x="469917" y="149185"/>
                  </a:lnTo>
                  <a:lnTo>
                    <a:pt x="414545" y="140803"/>
                  </a:lnTo>
                  <a:lnTo>
                    <a:pt x="418609" y="113752"/>
                  </a:lnTo>
                  <a:lnTo>
                    <a:pt x="469537" y="113752"/>
                  </a:lnTo>
                  <a:lnTo>
                    <a:pt x="470933" y="104608"/>
                  </a:lnTo>
                  <a:lnTo>
                    <a:pt x="421022" y="97115"/>
                  </a:lnTo>
                  <a:lnTo>
                    <a:pt x="424324" y="75144"/>
                  </a:lnTo>
                  <a:lnTo>
                    <a:pt x="479131" y="75144"/>
                  </a:lnTo>
                  <a:lnTo>
                    <a:pt x="480458" y="66381"/>
                  </a:lnTo>
                  <a:lnTo>
                    <a:pt x="406925" y="55332"/>
                  </a:lnTo>
                  <a:close/>
                </a:path>
                <a:path w="1270000" h="284479">
                  <a:moveTo>
                    <a:pt x="469537" y="113752"/>
                  </a:moveTo>
                  <a:lnTo>
                    <a:pt x="418609" y="113752"/>
                  </a:lnTo>
                  <a:lnTo>
                    <a:pt x="468393" y="121245"/>
                  </a:lnTo>
                  <a:lnTo>
                    <a:pt x="469537" y="113752"/>
                  </a:lnTo>
                  <a:close/>
                </a:path>
                <a:path w="1270000" h="284479">
                  <a:moveTo>
                    <a:pt x="479131" y="75144"/>
                  </a:moveTo>
                  <a:lnTo>
                    <a:pt x="424324" y="75144"/>
                  </a:lnTo>
                  <a:lnTo>
                    <a:pt x="477918" y="83145"/>
                  </a:lnTo>
                  <a:lnTo>
                    <a:pt x="479131" y="75144"/>
                  </a:lnTo>
                  <a:close/>
                </a:path>
                <a:path w="1270000" h="284479">
                  <a:moveTo>
                    <a:pt x="534514" y="106640"/>
                  </a:moveTo>
                  <a:lnTo>
                    <a:pt x="513986" y="106640"/>
                  </a:lnTo>
                  <a:lnTo>
                    <a:pt x="544212" y="177379"/>
                  </a:lnTo>
                  <a:lnTo>
                    <a:pt x="564278" y="180427"/>
                  </a:lnTo>
                  <a:lnTo>
                    <a:pt x="569670" y="144740"/>
                  </a:lnTo>
                  <a:lnTo>
                    <a:pt x="550689" y="144740"/>
                  </a:lnTo>
                  <a:lnTo>
                    <a:pt x="534514" y="106640"/>
                  </a:lnTo>
                  <a:close/>
                </a:path>
                <a:path w="1270000" h="284479">
                  <a:moveTo>
                    <a:pt x="500524" y="69302"/>
                  </a:moveTo>
                  <a:lnTo>
                    <a:pt x="485538" y="168616"/>
                  </a:lnTo>
                  <a:lnTo>
                    <a:pt x="504207" y="171410"/>
                  </a:lnTo>
                  <a:lnTo>
                    <a:pt x="513986" y="106640"/>
                  </a:lnTo>
                  <a:lnTo>
                    <a:pt x="534514" y="106640"/>
                  </a:lnTo>
                  <a:lnTo>
                    <a:pt x="519955" y="72350"/>
                  </a:lnTo>
                  <a:lnTo>
                    <a:pt x="500524" y="69302"/>
                  </a:lnTo>
                  <a:close/>
                </a:path>
                <a:path w="1270000" h="284479">
                  <a:moveTo>
                    <a:pt x="560595" y="78446"/>
                  </a:moveTo>
                  <a:lnTo>
                    <a:pt x="550689" y="144740"/>
                  </a:lnTo>
                  <a:lnTo>
                    <a:pt x="569670" y="144740"/>
                  </a:lnTo>
                  <a:lnTo>
                    <a:pt x="579264" y="81240"/>
                  </a:lnTo>
                  <a:lnTo>
                    <a:pt x="560595" y="78446"/>
                  </a:lnTo>
                  <a:close/>
                </a:path>
                <a:path w="1270000" h="284479">
                  <a:moveTo>
                    <a:pt x="589678" y="82764"/>
                  </a:moveTo>
                  <a:lnTo>
                    <a:pt x="587138" y="99528"/>
                  </a:lnTo>
                  <a:lnTo>
                    <a:pt x="616602" y="103973"/>
                  </a:lnTo>
                  <a:lnTo>
                    <a:pt x="604156" y="186396"/>
                  </a:lnTo>
                  <a:lnTo>
                    <a:pt x="624222" y="189444"/>
                  </a:lnTo>
                  <a:lnTo>
                    <a:pt x="636541" y="107021"/>
                  </a:lnTo>
                  <a:lnTo>
                    <a:pt x="666674" y="107021"/>
                  </a:lnTo>
                  <a:lnTo>
                    <a:pt x="668545" y="94575"/>
                  </a:lnTo>
                  <a:lnTo>
                    <a:pt x="589678" y="82764"/>
                  </a:lnTo>
                  <a:close/>
                </a:path>
                <a:path w="1270000" h="284479">
                  <a:moveTo>
                    <a:pt x="666674" y="107021"/>
                  </a:moveTo>
                  <a:lnTo>
                    <a:pt x="636541" y="107021"/>
                  </a:lnTo>
                  <a:lnTo>
                    <a:pt x="666005" y="111466"/>
                  </a:lnTo>
                  <a:lnTo>
                    <a:pt x="666674" y="107021"/>
                  </a:lnTo>
                  <a:close/>
                </a:path>
                <a:path w="1270000" h="284479">
                  <a:moveTo>
                    <a:pt x="729378" y="103846"/>
                  </a:moveTo>
                  <a:lnTo>
                    <a:pt x="714392" y="203033"/>
                  </a:lnTo>
                  <a:lnTo>
                    <a:pt x="789957" y="214336"/>
                  </a:lnTo>
                  <a:lnTo>
                    <a:pt x="792497" y="197699"/>
                  </a:lnTo>
                  <a:lnTo>
                    <a:pt x="736998" y="189317"/>
                  </a:lnTo>
                  <a:lnTo>
                    <a:pt x="741062" y="162266"/>
                  </a:lnTo>
                  <a:lnTo>
                    <a:pt x="791990" y="162266"/>
                  </a:lnTo>
                  <a:lnTo>
                    <a:pt x="793386" y="153122"/>
                  </a:lnTo>
                  <a:lnTo>
                    <a:pt x="743602" y="145629"/>
                  </a:lnTo>
                  <a:lnTo>
                    <a:pt x="746904" y="123531"/>
                  </a:lnTo>
                  <a:lnTo>
                    <a:pt x="801603" y="123531"/>
                  </a:lnTo>
                  <a:lnTo>
                    <a:pt x="802911" y="114895"/>
                  </a:lnTo>
                  <a:lnTo>
                    <a:pt x="729378" y="103846"/>
                  </a:lnTo>
                  <a:close/>
                </a:path>
                <a:path w="1270000" h="284479">
                  <a:moveTo>
                    <a:pt x="791990" y="162266"/>
                  </a:moveTo>
                  <a:lnTo>
                    <a:pt x="741062" y="162266"/>
                  </a:lnTo>
                  <a:lnTo>
                    <a:pt x="790846" y="169759"/>
                  </a:lnTo>
                  <a:lnTo>
                    <a:pt x="791990" y="162266"/>
                  </a:lnTo>
                  <a:close/>
                </a:path>
                <a:path w="1270000" h="284479">
                  <a:moveTo>
                    <a:pt x="801603" y="123531"/>
                  </a:moveTo>
                  <a:lnTo>
                    <a:pt x="746904" y="123531"/>
                  </a:lnTo>
                  <a:lnTo>
                    <a:pt x="800371" y="131659"/>
                  </a:lnTo>
                  <a:lnTo>
                    <a:pt x="801603" y="123531"/>
                  </a:lnTo>
                  <a:close/>
                </a:path>
                <a:path w="1270000" h="284479">
                  <a:moveTo>
                    <a:pt x="822723" y="117816"/>
                  </a:moveTo>
                  <a:lnTo>
                    <a:pt x="807864" y="217130"/>
                  </a:lnTo>
                  <a:lnTo>
                    <a:pt x="852949" y="223861"/>
                  </a:lnTo>
                  <a:lnTo>
                    <a:pt x="858918" y="224115"/>
                  </a:lnTo>
                  <a:lnTo>
                    <a:pt x="869713" y="222337"/>
                  </a:lnTo>
                  <a:lnTo>
                    <a:pt x="874920" y="220432"/>
                  </a:lnTo>
                  <a:lnTo>
                    <a:pt x="878857" y="217511"/>
                  </a:lnTo>
                  <a:lnTo>
                    <a:pt x="884064" y="213701"/>
                  </a:lnTo>
                  <a:lnTo>
                    <a:pt x="888509" y="208494"/>
                  </a:lnTo>
                  <a:lnTo>
                    <a:pt x="889431" y="206716"/>
                  </a:lnTo>
                  <a:lnTo>
                    <a:pt x="854981" y="206716"/>
                  </a:lnTo>
                  <a:lnTo>
                    <a:pt x="850917" y="206462"/>
                  </a:lnTo>
                  <a:lnTo>
                    <a:pt x="845329" y="205573"/>
                  </a:lnTo>
                  <a:lnTo>
                    <a:pt x="830343" y="203414"/>
                  </a:lnTo>
                  <a:lnTo>
                    <a:pt x="840249" y="137628"/>
                  </a:lnTo>
                  <a:lnTo>
                    <a:pt x="890224" y="137628"/>
                  </a:lnTo>
                  <a:lnTo>
                    <a:pt x="888001" y="134453"/>
                  </a:lnTo>
                  <a:lnTo>
                    <a:pt x="883556" y="130643"/>
                  </a:lnTo>
                  <a:lnTo>
                    <a:pt x="873777" y="126198"/>
                  </a:lnTo>
                  <a:lnTo>
                    <a:pt x="867681" y="124547"/>
                  </a:lnTo>
                  <a:lnTo>
                    <a:pt x="859426" y="123404"/>
                  </a:lnTo>
                  <a:lnTo>
                    <a:pt x="822723" y="117816"/>
                  </a:lnTo>
                  <a:close/>
                </a:path>
                <a:path w="1270000" h="284479">
                  <a:moveTo>
                    <a:pt x="890224" y="137628"/>
                  </a:moveTo>
                  <a:lnTo>
                    <a:pt x="840249" y="137628"/>
                  </a:lnTo>
                  <a:lnTo>
                    <a:pt x="849266" y="139025"/>
                  </a:lnTo>
                  <a:lnTo>
                    <a:pt x="857394" y="140168"/>
                  </a:lnTo>
                  <a:lnTo>
                    <a:pt x="862855" y="141311"/>
                  </a:lnTo>
                  <a:lnTo>
                    <a:pt x="865522" y="142454"/>
                  </a:lnTo>
                  <a:lnTo>
                    <a:pt x="869205" y="143851"/>
                  </a:lnTo>
                  <a:lnTo>
                    <a:pt x="871999" y="145756"/>
                  </a:lnTo>
                  <a:lnTo>
                    <a:pt x="874158" y="148423"/>
                  </a:lnTo>
                  <a:lnTo>
                    <a:pt x="876190" y="151090"/>
                  </a:lnTo>
                  <a:lnTo>
                    <a:pt x="877587" y="154646"/>
                  </a:lnTo>
                  <a:lnTo>
                    <a:pt x="879111" y="163282"/>
                  </a:lnTo>
                  <a:lnTo>
                    <a:pt x="878857" y="169251"/>
                  </a:lnTo>
                  <a:lnTo>
                    <a:pt x="876571" y="184618"/>
                  </a:lnTo>
                  <a:lnTo>
                    <a:pt x="875047" y="190587"/>
                  </a:lnTo>
                  <a:lnTo>
                    <a:pt x="873015" y="194778"/>
                  </a:lnTo>
                  <a:lnTo>
                    <a:pt x="870983" y="199096"/>
                  </a:lnTo>
                  <a:lnTo>
                    <a:pt x="868697" y="202017"/>
                  </a:lnTo>
                  <a:lnTo>
                    <a:pt x="866284" y="203541"/>
                  </a:lnTo>
                  <a:lnTo>
                    <a:pt x="863871" y="205192"/>
                  </a:lnTo>
                  <a:lnTo>
                    <a:pt x="860950" y="206208"/>
                  </a:lnTo>
                  <a:lnTo>
                    <a:pt x="857648" y="206462"/>
                  </a:lnTo>
                  <a:lnTo>
                    <a:pt x="854981" y="206716"/>
                  </a:lnTo>
                  <a:lnTo>
                    <a:pt x="889431" y="206716"/>
                  </a:lnTo>
                  <a:lnTo>
                    <a:pt x="892065" y="201636"/>
                  </a:lnTo>
                  <a:lnTo>
                    <a:pt x="894986" y="195921"/>
                  </a:lnTo>
                  <a:lnTo>
                    <a:pt x="897145" y="189063"/>
                  </a:lnTo>
                  <a:lnTo>
                    <a:pt x="898288" y="180935"/>
                  </a:lnTo>
                  <a:lnTo>
                    <a:pt x="899685" y="171664"/>
                  </a:lnTo>
                  <a:lnTo>
                    <a:pt x="899748" y="163282"/>
                  </a:lnTo>
                  <a:lnTo>
                    <a:pt x="898669" y="156932"/>
                  </a:lnTo>
                  <a:lnTo>
                    <a:pt x="897399" y="150328"/>
                  </a:lnTo>
                  <a:lnTo>
                    <a:pt x="894986" y="144486"/>
                  </a:lnTo>
                  <a:lnTo>
                    <a:pt x="890224" y="137628"/>
                  </a:lnTo>
                  <a:close/>
                </a:path>
                <a:path w="1270000" h="284479">
                  <a:moveTo>
                    <a:pt x="921656" y="132675"/>
                  </a:moveTo>
                  <a:lnTo>
                    <a:pt x="906670" y="231989"/>
                  </a:lnTo>
                  <a:lnTo>
                    <a:pt x="926736" y="235037"/>
                  </a:lnTo>
                  <a:lnTo>
                    <a:pt x="941722" y="135723"/>
                  </a:lnTo>
                  <a:lnTo>
                    <a:pt x="921656" y="132675"/>
                  </a:lnTo>
                  <a:close/>
                </a:path>
                <a:path w="1270000" h="284479">
                  <a:moveTo>
                    <a:pt x="951374" y="137120"/>
                  </a:moveTo>
                  <a:lnTo>
                    <a:pt x="948834" y="154011"/>
                  </a:lnTo>
                  <a:lnTo>
                    <a:pt x="978298" y="158456"/>
                  </a:lnTo>
                  <a:lnTo>
                    <a:pt x="965852" y="240879"/>
                  </a:lnTo>
                  <a:lnTo>
                    <a:pt x="985918" y="243927"/>
                  </a:lnTo>
                  <a:lnTo>
                    <a:pt x="998237" y="161377"/>
                  </a:lnTo>
                  <a:lnTo>
                    <a:pt x="1028375" y="161377"/>
                  </a:lnTo>
                  <a:lnTo>
                    <a:pt x="1030241" y="149058"/>
                  </a:lnTo>
                  <a:lnTo>
                    <a:pt x="951374" y="137120"/>
                  </a:lnTo>
                  <a:close/>
                </a:path>
                <a:path w="1270000" h="284479">
                  <a:moveTo>
                    <a:pt x="1028375" y="161377"/>
                  </a:moveTo>
                  <a:lnTo>
                    <a:pt x="998237" y="161377"/>
                  </a:lnTo>
                  <a:lnTo>
                    <a:pt x="1027701" y="165822"/>
                  </a:lnTo>
                  <a:lnTo>
                    <a:pt x="1028375" y="161377"/>
                  </a:lnTo>
                  <a:close/>
                </a:path>
                <a:path w="1270000" h="284479">
                  <a:moveTo>
                    <a:pt x="1045227" y="151344"/>
                  </a:moveTo>
                  <a:lnTo>
                    <a:pt x="1030368" y="250531"/>
                  </a:lnTo>
                  <a:lnTo>
                    <a:pt x="1050307" y="253579"/>
                  </a:lnTo>
                  <a:lnTo>
                    <a:pt x="1065293" y="154265"/>
                  </a:lnTo>
                  <a:lnTo>
                    <a:pt x="1045227" y="151344"/>
                  </a:lnTo>
                  <a:close/>
                </a:path>
                <a:path w="1270000" h="284479">
                  <a:moveTo>
                    <a:pt x="1118125" y="160488"/>
                  </a:moveTo>
                  <a:lnTo>
                    <a:pt x="1110759" y="160742"/>
                  </a:lnTo>
                  <a:lnTo>
                    <a:pt x="1104282" y="162520"/>
                  </a:lnTo>
                  <a:lnTo>
                    <a:pt x="1099329" y="163663"/>
                  </a:lnTo>
                  <a:lnTo>
                    <a:pt x="1094503" y="166076"/>
                  </a:lnTo>
                  <a:lnTo>
                    <a:pt x="1090058" y="169505"/>
                  </a:lnTo>
                  <a:lnTo>
                    <a:pt x="1085486" y="172934"/>
                  </a:lnTo>
                  <a:lnTo>
                    <a:pt x="1069544" y="217771"/>
                  </a:lnTo>
                  <a:lnTo>
                    <a:pt x="1070500" y="228068"/>
                  </a:lnTo>
                  <a:lnTo>
                    <a:pt x="1100655" y="261991"/>
                  </a:lnTo>
                  <a:lnTo>
                    <a:pt x="1121538" y="265138"/>
                  </a:lnTo>
                  <a:lnTo>
                    <a:pt x="1131206" y="264009"/>
                  </a:lnTo>
                  <a:lnTo>
                    <a:pt x="1140017" y="260998"/>
                  </a:lnTo>
                  <a:lnTo>
                    <a:pt x="1147970" y="256119"/>
                  </a:lnTo>
                  <a:lnTo>
                    <a:pt x="1154854" y="249525"/>
                  </a:lnTo>
                  <a:lnTo>
                    <a:pt x="1155536" y="248499"/>
                  </a:lnTo>
                  <a:lnTo>
                    <a:pt x="1121554" y="248499"/>
                  </a:lnTo>
                  <a:lnTo>
                    <a:pt x="1113553" y="247229"/>
                  </a:lnTo>
                  <a:lnTo>
                    <a:pt x="1090462" y="216876"/>
                  </a:lnTo>
                  <a:lnTo>
                    <a:pt x="1091217" y="208799"/>
                  </a:lnTo>
                  <a:lnTo>
                    <a:pt x="1115585" y="177633"/>
                  </a:lnTo>
                  <a:lnTo>
                    <a:pt x="1156586" y="177633"/>
                  </a:lnTo>
                  <a:lnTo>
                    <a:pt x="1153060" y="173634"/>
                  </a:lnTo>
                  <a:lnTo>
                    <a:pt x="1145478" y="168124"/>
                  </a:lnTo>
                  <a:lnTo>
                    <a:pt x="1136538" y="164161"/>
                  </a:lnTo>
                  <a:lnTo>
                    <a:pt x="1126253" y="161758"/>
                  </a:lnTo>
                  <a:lnTo>
                    <a:pt x="1118125" y="160488"/>
                  </a:lnTo>
                  <a:close/>
                </a:path>
                <a:path w="1270000" h="284479">
                  <a:moveTo>
                    <a:pt x="1156586" y="177633"/>
                  </a:moveTo>
                  <a:lnTo>
                    <a:pt x="1115585" y="177633"/>
                  </a:lnTo>
                  <a:lnTo>
                    <a:pt x="1132095" y="180173"/>
                  </a:lnTo>
                  <a:lnTo>
                    <a:pt x="1138318" y="183983"/>
                  </a:lnTo>
                  <a:lnTo>
                    <a:pt x="1142382" y="190333"/>
                  </a:lnTo>
                  <a:lnTo>
                    <a:pt x="1144976" y="195552"/>
                  </a:lnTo>
                  <a:lnTo>
                    <a:pt x="1146462" y="201699"/>
                  </a:lnTo>
                  <a:lnTo>
                    <a:pt x="1146822" y="208881"/>
                  </a:lnTo>
                  <a:lnTo>
                    <a:pt x="1146060" y="216902"/>
                  </a:lnTo>
                  <a:lnTo>
                    <a:pt x="1121554" y="248499"/>
                  </a:lnTo>
                  <a:lnTo>
                    <a:pt x="1155536" y="248499"/>
                  </a:lnTo>
                  <a:lnTo>
                    <a:pt x="1160273" y="241371"/>
                  </a:lnTo>
                  <a:lnTo>
                    <a:pt x="1164240" y="231669"/>
                  </a:lnTo>
                  <a:lnTo>
                    <a:pt x="1166766" y="220432"/>
                  </a:lnTo>
                  <a:lnTo>
                    <a:pt x="1167649" y="208881"/>
                  </a:lnTo>
                  <a:lnTo>
                    <a:pt x="1166687" y="198413"/>
                  </a:lnTo>
                  <a:lnTo>
                    <a:pt x="1163891" y="189017"/>
                  </a:lnTo>
                  <a:lnTo>
                    <a:pt x="1159273" y="180681"/>
                  </a:lnTo>
                  <a:lnTo>
                    <a:pt x="1156586" y="177633"/>
                  </a:lnTo>
                  <a:close/>
                </a:path>
                <a:path w="1270000" h="284479">
                  <a:moveTo>
                    <a:pt x="1224812" y="210526"/>
                  </a:moveTo>
                  <a:lnTo>
                    <a:pt x="1204104" y="210526"/>
                  </a:lnTo>
                  <a:lnTo>
                    <a:pt x="1234457" y="281265"/>
                  </a:lnTo>
                  <a:lnTo>
                    <a:pt x="1254523" y="284313"/>
                  </a:lnTo>
                  <a:lnTo>
                    <a:pt x="1259928" y="248499"/>
                  </a:lnTo>
                  <a:lnTo>
                    <a:pt x="1240934" y="248499"/>
                  </a:lnTo>
                  <a:lnTo>
                    <a:pt x="1224812" y="210526"/>
                  </a:lnTo>
                  <a:close/>
                </a:path>
                <a:path w="1270000" h="284479">
                  <a:moveTo>
                    <a:pt x="1190769" y="173188"/>
                  </a:moveTo>
                  <a:lnTo>
                    <a:pt x="1175783" y="272375"/>
                  </a:lnTo>
                  <a:lnTo>
                    <a:pt x="1194452" y="275296"/>
                  </a:lnTo>
                  <a:lnTo>
                    <a:pt x="1204104" y="210526"/>
                  </a:lnTo>
                  <a:lnTo>
                    <a:pt x="1224812" y="210526"/>
                  </a:lnTo>
                  <a:lnTo>
                    <a:pt x="1210200" y="176109"/>
                  </a:lnTo>
                  <a:lnTo>
                    <a:pt x="1190769" y="173188"/>
                  </a:lnTo>
                  <a:close/>
                </a:path>
                <a:path w="1270000" h="284479">
                  <a:moveTo>
                    <a:pt x="1250840" y="182205"/>
                  </a:moveTo>
                  <a:lnTo>
                    <a:pt x="1240934" y="248499"/>
                  </a:lnTo>
                  <a:lnTo>
                    <a:pt x="1259928" y="248499"/>
                  </a:lnTo>
                  <a:lnTo>
                    <a:pt x="1269509" y="184999"/>
                  </a:lnTo>
                  <a:lnTo>
                    <a:pt x="1250840" y="182205"/>
                  </a:lnTo>
                  <a:close/>
                </a:path>
              </a:pathLst>
            </a:custGeom>
            <a:solidFill>
              <a:srgbClr val="FFFFFF"/>
            </a:solidFill>
          </p:spPr>
          <p:txBody>
            <a:bodyPr wrap="square" lIns="0" tIns="0" rIns="0" bIns="0" rtlCol="0"/>
            <a:lstStyle/>
            <a:p>
              <a:endParaRPr/>
            </a:p>
          </p:txBody>
        </p:sp>
      </p:grpSp>
      <p:sp>
        <p:nvSpPr>
          <p:cNvPr id="10" name="object 10"/>
          <p:cNvSpPr txBox="1"/>
          <p:nvPr/>
        </p:nvSpPr>
        <p:spPr>
          <a:xfrm>
            <a:off x="11617197" y="6567433"/>
            <a:ext cx="24701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767070"/>
                </a:solidFill>
                <a:latin typeface="Arial MT"/>
                <a:cs typeface="Arial MT"/>
              </a:rPr>
              <a:t>42</a:t>
            </a:fld>
            <a:endParaRPr sz="1200">
              <a:latin typeface="Arial MT"/>
              <a:cs typeface="Arial MT"/>
            </a:endParaRPr>
          </a:p>
        </p:txBody>
      </p:sp>
      <p:sp>
        <p:nvSpPr>
          <p:cNvPr id="11" name="object 11"/>
          <p:cNvSpPr txBox="1"/>
          <p:nvPr/>
        </p:nvSpPr>
        <p:spPr>
          <a:xfrm>
            <a:off x="9411716" y="6596485"/>
            <a:ext cx="2022475" cy="175260"/>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A0A6AA"/>
                </a:solidFill>
                <a:latin typeface="Arial MT"/>
                <a:cs typeface="Arial MT"/>
              </a:rPr>
              <a:t>#TCCC-CPP-PPT-01</a:t>
            </a:r>
            <a:r>
              <a:rPr sz="1050" spc="275" dirty="0">
                <a:solidFill>
                  <a:srgbClr val="A0A6AA"/>
                </a:solidFill>
                <a:latin typeface="Arial MT"/>
                <a:cs typeface="Arial MT"/>
              </a:rPr>
              <a:t> </a:t>
            </a:r>
            <a:r>
              <a:rPr sz="1050" spc="-5" dirty="0">
                <a:solidFill>
                  <a:srgbClr val="A0A6AA"/>
                </a:solidFill>
                <a:latin typeface="Arial MT"/>
                <a:cs typeface="Arial MT"/>
              </a:rPr>
              <a:t>08</a:t>
            </a:r>
            <a:r>
              <a:rPr sz="1050" spc="5" dirty="0">
                <a:solidFill>
                  <a:srgbClr val="A0A6AA"/>
                </a:solidFill>
                <a:latin typeface="Arial MT"/>
                <a:cs typeface="Arial MT"/>
              </a:rPr>
              <a:t> </a:t>
            </a:r>
            <a:r>
              <a:rPr sz="1050" dirty="0">
                <a:solidFill>
                  <a:srgbClr val="A0A6AA"/>
                </a:solidFill>
                <a:latin typeface="Arial MT"/>
                <a:cs typeface="Arial MT"/>
              </a:rPr>
              <a:t>AUG</a:t>
            </a:r>
            <a:r>
              <a:rPr sz="1050" spc="-20" dirty="0">
                <a:solidFill>
                  <a:srgbClr val="A0A6AA"/>
                </a:solidFill>
                <a:latin typeface="Arial MT"/>
                <a:cs typeface="Arial MT"/>
              </a:rPr>
              <a:t> </a:t>
            </a:r>
            <a:r>
              <a:rPr sz="1050" spc="-5" dirty="0">
                <a:solidFill>
                  <a:srgbClr val="A0A6AA"/>
                </a:solidFill>
                <a:latin typeface="Arial MT"/>
                <a:cs typeface="Arial MT"/>
              </a:rPr>
              <a:t>23</a:t>
            </a:r>
            <a:endParaRPr sz="105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70" dirty="0">
                <a:solidFill>
                  <a:srgbClr val="756F6F"/>
                </a:solidFill>
              </a:rPr>
              <a:t> </a:t>
            </a:r>
            <a:r>
              <a:rPr sz="2000" spc="-5" dirty="0">
                <a:solidFill>
                  <a:srgbClr val="756F6F"/>
                </a:solidFill>
              </a:rPr>
              <a:t>of</a:t>
            </a:r>
            <a:r>
              <a:rPr sz="2000" dirty="0">
                <a:solidFill>
                  <a:srgbClr val="756F6F"/>
                </a:solidFill>
              </a:rPr>
              <a:t> TCCC</a:t>
            </a:r>
            <a:endParaRPr sz="2000"/>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2560701" y="802335"/>
            <a:ext cx="7151370" cy="574675"/>
          </a:xfrm>
          <a:prstGeom prst="rect">
            <a:avLst/>
          </a:prstGeom>
        </p:spPr>
        <p:txBody>
          <a:bodyPr vert="horz" wrap="square" lIns="0" tIns="12700" rIns="0" bIns="0" rtlCol="0">
            <a:spAutoFit/>
          </a:bodyPr>
          <a:lstStyle/>
          <a:p>
            <a:pPr marL="12700">
              <a:lnSpc>
                <a:spcPct val="100000"/>
              </a:lnSpc>
              <a:spcBef>
                <a:spcPts val="100"/>
              </a:spcBef>
            </a:pPr>
            <a:r>
              <a:rPr sz="3600" b="1" spc="-30" dirty="0">
                <a:latin typeface="Arial"/>
                <a:cs typeface="Arial"/>
              </a:rPr>
              <a:t>WHAT</a:t>
            </a:r>
            <a:r>
              <a:rPr sz="3600" b="1" spc="85" dirty="0">
                <a:latin typeface="Arial"/>
                <a:cs typeface="Arial"/>
              </a:rPr>
              <a:t> </a:t>
            </a:r>
            <a:r>
              <a:rPr sz="3600" b="1" dirty="0">
                <a:latin typeface="Arial"/>
                <a:cs typeface="Arial"/>
              </a:rPr>
              <a:t>THIS</a:t>
            </a:r>
            <a:r>
              <a:rPr sz="3600" b="1" spc="-20" dirty="0">
                <a:latin typeface="Arial"/>
                <a:cs typeface="Arial"/>
              </a:rPr>
              <a:t> </a:t>
            </a:r>
            <a:r>
              <a:rPr sz="3600" b="1" spc="-5" dirty="0">
                <a:solidFill>
                  <a:srgbClr val="BB8542"/>
                </a:solidFill>
                <a:latin typeface="Arial"/>
                <a:cs typeface="Arial"/>
              </a:rPr>
              <a:t>COURSE</a:t>
            </a:r>
            <a:r>
              <a:rPr sz="3600" b="1" spc="-10" dirty="0">
                <a:solidFill>
                  <a:srgbClr val="BB8542"/>
                </a:solidFill>
                <a:latin typeface="Arial"/>
                <a:cs typeface="Arial"/>
              </a:rPr>
              <a:t> </a:t>
            </a:r>
            <a:r>
              <a:rPr sz="3600" b="1" spc="-15" dirty="0">
                <a:latin typeface="Arial"/>
                <a:cs typeface="Arial"/>
              </a:rPr>
              <a:t>CONTAINS</a:t>
            </a:r>
            <a:endParaRPr sz="3600">
              <a:latin typeface="Arial"/>
              <a:cs typeface="Arial"/>
            </a:endParaRPr>
          </a:p>
        </p:txBody>
      </p:sp>
      <p:sp>
        <p:nvSpPr>
          <p:cNvPr id="5" name="object 5"/>
          <p:cNvSpPr txBox="1"/>
          <p:nvPr/>
        </p:nvSpPr>
        <p:spPr>
          <a:xfrm>
            <a:off x="740460" y="1660651"/>
            <a:ext cx="2454910" cy="514350"/>
          </a:xfrm>
          <a:prstGeom prst="rect">
            <a:avLst/>
          </a:prstGeom>
        </p:spPr>
        <p:txBody>
          <a:bodyPr vert="horz" wrap="square" lIns="0" tIns="13335" rIns="0" bIns="0" rtlCol="0">
            <a:spAutoFit/>
          </a:bodyPr>
          <a:lstStyle/>
          <a:p>
            <a:pPr marL="12700" marR="5080">
              <a:lnSpc>
                <a:spcPct val="100000"/>
              </a:lnSpc>
              <a:spcBef>
                <a:spcPts val="105"/>
              </a:spcBef>
            </a:pPr>
            <a:r>
              <a:rPr sz="1600" dirty="0">
                <a:latin typeface="Arial MT"/>
                <a:cs typeface="Arial MT"/>
              </a:rPr>
              <a:t>Principles</a:t>
            </a:r>
            <a:r>
              <a:rPr sz="1600" spc="-80" dirty="0">
                <a:latin typeface="Arial MT"/>
                <a:cs typeface="Arial MT"/>
              </a:rPr>
              <a:t> </a:t>
            </a:r>
            <a:r>
              <a:rPr sz="1600" spc="-5" dirty="0">
                <a:latin typeface="Arial MT"/>
                <a:cs typeface="Arial MT"/>
              </a:rPr>
              <a:t>and</a:t>
            </a:r>
            <a:r>
              <a:rPr sz="1600" spc="-45" dirty="0">
                <a:latin typeface="Arial MT"/>
                <a:cs typeface="Arial MT"/>
              </a:rPr>
              <a:t> </a:t>
            </a:r>
            <a:r>
              <a:rPr sz="1600" dirty="0">
                <a:latin typeface="Arial MT"/>
                <a:cs typeface="Arial MT"/>
              </a:rPr>
              <a:t>Applications </a:t>
            </a:r>
            <a:r>
              <a:rPr sz="1600" spc="-430" dirty="0">
                <a:latin typeface="Arial MT"/>
                <a:cs typeface="Arial MT"/>
              </a:rPr>
              <a:t> </a:t>
            </a:r>
            <a:r>
              <a:rPr sz="1600" spc="-5" dirty="0">
                <a:latin typeface="Arial MT"/>
                <a:cs typeface="Arial MT"/>
              </a:rPr>
              <a:t>of</a:t>
            </a:r>
            <a:r>
              <a:rPr sz="1600" spc="-10" dirty="0">
                <a:latin typeface="Arial MT"/>
                <a:cs typeface="Arial MT"/>
              </a:rPr>
              <a:t> </a:t>
            </a:r>
            <a:r>
              <a:rPr sz="1600" dirty="0">
                <a:latin typeface="Arial MT"/>
                <a:cs typeface="Arial MT"/>
              </a:rPr>
              <a:t>TCCC</a:t>
            </a:r>
            <a:endParaRPr sz="1600">
              <a:latin typeface="Arial MT"/>
              <a:cs typeface="Arial MT"/>
            </a:endParaRPr>
          </a:p>
        </p:txBody>
      </p:sp>
      <p:sp>
        <p:nvSpPr>
          <p:cNvPr id="6" name="object 6"/>
          <p:cNvSpPr txBox="1"/>
          <p:nvPr/>
        </p:nvSpPr>
        <p:spPr>
          <a:xfrm>
            <a:off x="740460" y="2352801"/>
            <a:ext cx="1758314"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Arial MT"/>
                <a:cs typeface="Arial MT"/>
              </a:rPr>
              <a:t>Medical</a:t>
            </a:r>
            <a:r>
              <a:rPr sz="1600" spc="-55" dirty="0">
                <a:latin typeface="Arial MT"/>
                <a:cs typeface="Arial MT"/>
              </a:rPr>
              <a:t> </a:t>
            </a:r>
            <a:r>
              <a:rPr sz="1600" dirty="0">
                <a:latin typeface="Arial MT"/>
                <a:cs typeface="Arial MT"/>
              </a:rPr>
              <a:t>Equipment</a:t>
            </a:r>
            <a:endParaRPr sz="1600">
              <a:latin typeface="Arial MT"/>
              <a:cs typeface="Arial MT"/>
            </a:endParaRPr>
          </a:p>
        </p:txBody>
      </p:sp>
      <p:sp>
        <p:nvSpPr>
          <p:cNvPr id="7" name="object 7"/>
          <p:cNvSpPr txBox="1"/>
          <p:nvPr/>
        </p:nvSpPr>
        <p:spPr>
          <a:xfrm>
            <a:off x="740460" y="2797810"/>
            <a:ext cx="1482725"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Arial MT"/>
                <a:cs typeface="Arial MT"/>
              </a:rPr>
              <a:t>Care</a:t>
            </a:r>
            <a:r>
              <a:rPr sz="1600" spc="-35" dirty="0">
                <a:latin typeface="Arial MT"/>
                <a:cs typeface="Arial MT"/>
              </a:rPr>
              <a:t> </a:t>
            </a:r>
            <a:r>
              <a:rPr sz="1600" spc="-5" dirty="0">
                <a:latin typeface="Arial MT"/>
                <a:cs typeface="Arial MT"/>
              </a:rPr>
              <a:t>Under</a:t>
            </a:r>
            <a:r>
              <a:rPr sz="1600" spc="-30" dirty="0">
                <a:latin typeface="Arial MT"/>
                <a:cs typeface="Arial MT"/>
              </a:rPr>
              <a:t> </a:t>
            </a:r>
            <a:r>
              <a:rPr sz="1600" dirty="0">
                <a:latin typeface="Arial MT"/>
                <a:cs typeface="Arial MT"/>
              </a:rPr>
              <a:t>Fire</a:t>
            </a:r>
            <a:endParaRPr sz="1600">
              <a:latin typeface="Arial MT"/>
              <a:cs typeface="Arial MT"/>
            </a:endParaRPr>
          </a:p>
        </p:txBody>
      </p:sp>
      <p:sp>
        <p:nvSpPr>
          <p:cNvPr id="8" name="object 8"/>
          <p:cNvSpPr txBox="1"/>
          <p:nvPr/>
        </p:nvSpPr>
        <p:spPr>
          <a:xfrm>
            <a:off x="740460" y="3246247"/>
            <a:ext cx="2571115" cy="514350"/>
          </a:xfrm>
          <a:prstGeom prst="rect">
            <a:avLst/>
          </a:prstGeom>
        </p:spPr>
        <p:txBody>
          <a:bodyPr vert="horz" wrap="square" lIns="0" tIns="13335" rIns="0" bIns="0" rtlCol="0">
            <a:spAutoFit/>
          </a:bodyPr>
          <a:lstStyle/>
          <a:p>
            <a:pPr marL="12700" marR="5080">
              <a:lnSpc>
                <a:spcPct val="100000"/>
              </a:lnSpc>
              <a:spcBef>
                <a:spcPts val="105"/>
              </a:spcBef>
            </a:pPr>
            <a:r>
              <a:rPr sz="1600" dirty="0">
                <a:latin typeface="Arial MT"/>
                <a:cs typeface="Arial MT"/>
              </a:rPr>
              <a:t>Principles</a:t>
            </a:r>
            <a:r>
              <a:rPr sz="1600" spc="-70" dirty="0">
                <a:latin typeface="Arial MT"/>
                <a:cs typeface="Arial MT"/>
              </a:rPr>
              <a:t> </a:t>
            </a:r>
            <a:r>
              <a:rPr sz="1600" spc="-5" dirty="0">
                <a:latin typeface="Arial MT"/>
                <a:cs typeface="Arial MT"/>
              </a:rPr>
              <a:t>and</a:t>
            </a:r>
            <a:r>
              <a:rPr sz="1600" spc="-35" dirty="0">
                <a:latin typeface="Arial MT"/>
                <a:cs typeface="Arial MT"/>
              </a:rPr>
              <a:t> </a:t>
            </a:r>
            <a:r>
              <a:rPr sz="1600" dirty="0">
                <a:latin typeface="Arial MT"/>
                <a:cs typeface="Arial MT"/>
              </a:rPr>
              <a:t>Application</a:t>
            </a:r>
            <a:r>
              <a:rPr sz="1600" spc="-80" dirty="0">
                <a:latin typeface="Arial MT"/>
                <a:cs typeface="Arial MT"/>
              </a:rPr>
              <a:t> </a:t>
            </a:r>
            <a:r>
              <a:rPr sz="1600" spc="-5" dirty="0">
                <a:latin typeface="Arial MT"/>
                <a:cs typeface="Arial MT"/>
              </a:rPr>
              <a:t>of </a:t>
            </a:r>
            <a:r>
              <a:rPr sz="1600" spc="-430" dirty="0">
                <a:latin typeface="Arial MT"/>
                <a:cs typeface="Arial MT"/>
              </a:rPr>
              <a:t> </a:t>
            </a:r>
            <a:r>
              <a:rPr sz="1600" dirty="0">
                <a:latin typeface="Arial MT"/>
                <a:cs typeface="Arial MT"/>
              </a:rPr>
              <a:t>Tactical</a:t>
            </a:r>
            <a:r>
              <a:rPr sz="1600" spc="-65" dirty="0">
                <a:latin typeface="Arial MT"/>
                <a:cs typeface="Arial MT"/>
              </a:rPr>
              <a:t> </a:t>
            </a:r>
            <a:r>
              <a:rPr sz="1600" dirty="0">
                <a:latin typeface="Arial MT"/>
                <a:cs typeface="Arial MT"/>
              </a:rPr>
              <a:t>Field</a:t>
            </a:r>
            <a:r>
              <a:rPr sz="1600" spc="-45" dirty="0">
                <a:latin typeface="Arial MT"/>
                <a:cs typeface="Arial MT"/>
              </a:rPr>
              <a:t> </a:t>
            </a:r>
            <a:r>
              <a:rPr sz="1600" spc="-5" dirty="0">
                <a:latin typeface="Arial MT"/>
                <a:cs typeface="Arial MT"/>
              </a:rPr>
              <a:t>Care</a:t>
            </a:r>
            <a:endParaRPr sz="1600">
              <a:latin typeface="Arial MT"/>
              <a:cs typeface="Arial MT"/>
            </a:endParaRPr>
          </a:p>
        </p:txBody>
      </p:sp>
      <p:sp>
        <p:nvSpPr>
          <p:cNvPr id="9" name="object 9"/>
          <p:cNvSpPr txBox="1"/>
          <p:nvPr/>
        </p:nvSpPr>
        <p:spPr>
          <a:xfrm>
            <a:off x="740460" y="3938397"/>
            <a:ext cx="2653030"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Tactical</a:t>
            </a:r>
            <a:r>
              <a:rPr sz="1600" spc="-60" dirty="0">
                <a:latin typeface="Arial MT"/>
                <a:cs typeface="Arial MT"/>
              </a:rPr>
              <a:t> </a:t>
            </a:r>
            <a:r>
              <a:rPr sz="1600" dirty="0">
                <a:latin typeface="Arial MT"/>
                <a:cs typeface="Arial MT"/>
              </a:rPr>
              <a:t>Trauma</a:t>
            </a:r>
            <a:r>
              <a:rPr sz="1600" spc="-40" dirty="0">
                <a:latin typeface="Arial MT"/>
                <a:cs typeface="Arial MT"/>
              </a:rPr>
              <a:t> </a:t>
            </a:r>
            <a:r>
              <a:rPr sz="1600" dirty="0">
                <a:latin typeface="Arial MT"/>
                <a:cs typeface="Arial MT"/>
              </a:rPr>
              <a:t>Assessment</a:t>
            </a:r>
            <a:endParaRPr sz="1600">
              <a:latin typeface="Arial MT"/>
              <a:cs typeface="Arial MT"/>
            </a:endParaRPr>
          </a:p>
        </p:txBody>
      </p:sp>
      <p:sp>
        <p:nvSpPr>
          <p:cNvPr id="10" name="object 10"/>
          <p:cNvSpPr txBox="1"/>
          <p:nvPr/>
        </p:nvSpPr>
        <p:spPr>
          <a:xfrm>
            <a:off x="740460" y="4383100"/>
            <a:ext cx="2666365" cy="271145"/>
          </a:xfrm>
          <a:prstGeom prst="rect">
            <a:avLst/>
          </a:prstGeom>
        </p:spPr>
        <p:txBody>
          <a:bodyPr vert="horz" wrap="square" lIns="0" tIns="13970" rIns="0" bIns="0" rtlCol="0">
            <a:spAutoFit/>
          </a:bodyPr>
          <a:lstStyle/>
          <a:p>
            <a:pPr marL="12700">
              <a:lnSpc>
                <a:spcPct val="100000"/>
              </a:lnSpc>
              <a:spcBef>
                <a:spcPts val="110"/>
              </a:spcBef>
            </a:pPr>
            <a:r>
              <a:rPr sz="1600" spc="-5" dirty="0">
                <a:latin typeface="Arial MT"/>
                <a:cs typeface="Arial MT"/>
              </a:rPr>
              <a:t>Massive</a:t>
            </a:r>
            <a:r>
              <a:rPr sz="1600" spc="-30" dirty="0">
                <a:latin typeface="Arial MT"/>
                <a:cs typeface="Arial MT"/>
              </a:rPr>
              <a:t> </a:t>
            </a:r>
            <a:r>
              <a:rPr sz="1600" spc="-5" dirty="0">
                <a:latin typeface="Arial MT"/>
                <a:cs typeface="Arial MT"/>
              </a:rPr>
              <a:t>Hemorrhage</a:t>
            </a:r>
            <a:r>
              <a:rPr sz="1600" spc="-30" dirty="0">
                <a:latin typeface="Arial MT"/>
                <a:cs typeface="Arial MT"/>
              </a:rPr>
              <a:t> </a:t>
            </a:r>
            <a:r>
              <a:rPr sz="1600" spc="-5" dirty="0">
                <a:latin typeface="Arial MT"/>
                <a:cs typeface="Arial MT"/>
              </a:rPr>
              <a:t>Control</a:t>
            </a:r>
            <a:endParaRPr sz="1600">
              <a:latin typeface="Arial MT"/>
              <a:cs typeface="Arial MT"/>
            </a:endParaRPr>
          </a:p>
        </p:txBody>
      </p:sp>
      <p:sp>
        <p:nvSpPr>
          <p:cNvPr id="11" name="object 11"/>
          <p:cNvSpPr txBox="1"/>
          <p:nvPr/>
        </p:nvSpPr>
        <p:spPr>
          <a:xfrm>
            <a:off x="740460" y="4831841"/>
            <a:ext cx="1877060"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Arial MT"/>
                <a:cs typeface="Arial MT"/>
              </a:rPr>
              <a:t>Airway</a:t>
            </a:r>
            <a:r>
              <a:rPr sz="1600" spc="-55" dirty="0">
                <a:latin typeface="Arial MT"/>
                <a:cs typeface="Arial MT"/>
              </a:rPr>
              <a:t> </a:t>
            </a:r>
            <a:r>
              <a:rPr sz="1600" spc="-5" dirty="0">
                <a:latin typeface="Arial MT"/>
                <a:cs typeface="Arial MT"/>
              </a:rPr>
              <a:t>Management</a:t>
            </a:r>
            <a:endParaRPr sz="1600">
              <a:latin typeface="Arial MT"/>
              <a:cs typeface="Arial MT"/>
            </a:endParaRPr>
          </a:p>
        </p:txBody>
      </p:sp>
      <p:sp>
        <p:nvSpPr>
          <p:cNvPr id="12" name="object 12"/>
          <p:cNvSpPr txBox="1"/>
          <p:nvPr/>
        </p:nvSpPr>
        <p:spPr>
          <a:xfrm>
            <a:off x="740460" y="5280152"/>
            <a:ext cx="2219960" cy="514350"/>
          </a:xfrm>
          <a:prstGeom prst="rect">
            <a:avLst/>
          </a:prstGeom>
        </p:spPr>
        <p:txBody>
          <a:bodyPr vert="horz" wrap="square" lIns="0" tIns="13335" rIns="0" bIns="0" rtlCol="0">
            <a:spAutoFit/>
          </a:bodyPr>
          <a:lstStyle/>
          <a:p>
            <a:pPr marL="12700" marR="5080">
              <a:lnSpc>
                <a:spcPct val="100000"/>
              </a:lnSpc>
              <a:spcBef>
                <a:spcPts val="105"/>
              </a:spcBef>
            </a:pPr>
            <a:r>
              <a:rPr sz="1600" spc="-10" dirty="0">
                <a:latin typeface="Arial MT"/>
                <a:cs typeface="Arial MT"/>
              </a:rPr>
              <a:t>Re</a:t>
            </a:r>
            <a:r>
              <a:rPr sz="1600" spc="5" dirty="0">
                <a:latin typeface="Arial MT"/>
                <a:cs typeface="Arial MT"/>
              </a:rPr>
              <a:t>s</a:t>
            </a:r>
            <a:r>
              <a:rPr sz="1600" spc="-10" dirty="0">
                <a:latin typeface="Arial MT"/>
                <a:cs typeface="Arial MT"/>
              </a:rPr>
              <a:t>p</a:t>
            </a:r>
            <a:r>
              <a:rPr sz="1600" dirty="0">
                <a:latin typeface="Arial MT"/>
                <a:cs typeface="Arial MT"/>
              </a:rPr>
              <a:t>ir</a:t>
            </a:r>
            <a:r>
              <a:rPr sz="1600" spc="-15" dirty="0">
                <a:latin typeface="Arial MT"/>
                <a:cs typeface="Arial MT"/>
              </a:rPr>
              <a:t>a</a:t>
            </a:r>
            <a:r>
              <a:rPr sz="1600" spc="5" dirty="0">
                <a:latin typeface="Arial MT"/>
                <a:cs typeface="Arial MT"/>
              </a:rPr>
              <a:t>t</a:t>
            </a:r>
            <a:r>
              <a:rPr sz="1600" dirty="0">
                <a:latin typeface="Arial MT"/>
                <a:cs typeface="Arial MT"/>
              </a:rPr>
              <a:t>ion</a:t>
            </a:r>
            <a:r>
              <a:rPr sz="1600" spc="-50" dirty="0">
                <a:latin typeface="Arial MT"/>
                <a:cs typeface="Arial MT"/>
              </a:rPr>
              <a:t> </a:t>
            </a:r>
            <a:r>
              <a:rPr sz="1600" spc="5" dirty="0">
                <a:latin typeface="Arial MT"/>
                <a:cs typeface="Arial MT"/>
              </a:rPr>
              <a:t>Ass</a:t>
            </a:r>
            <a:r>
              <a:rPr sz="1600" spc="-10" dirty="0">
                <a:latin typeface="Arial MT"/>
                <a:cs typeface="Arial MT"/>
              </a:rPr>
              <a:t>e</a:t>
            </a:r>
            <a:r>
              <a:rPr sz="1600" spc="5" dirty="0">
                <a:latin typeface="Arial MT"/>
                <a:cs typeface="Arial MT"/>
              </a:rPr>
              <a:t>ssme</a:t>
            </a:r>
            <a:r>
              <a:rPr sz="1600" spc="-35" dirty="0">
                <a:latin typeface="Arial MT"/>
                <a:cs typeface="Arial MT"/>
              </a:rPr>
              <a:t>n</a:t>
            </a:r>
            <a:r>
              <a:rPr sz="1600" dirty="0">
                <a:latin typeface="Arial MT"/>
                <a:cs typeface="Arial MT"/>
              </a:rPr>
              <a:t>t  </a:t>
            </a:r>
            <a:r>
              <a:rPr sz="1600" spc="-5" dirty="0">
                <a:latin typeface="Arial MT"/>
                <a:cs typeface="Arial MT"/>
              </a:rPr>
              <a:t>and</a:t>
            </a:r>
            <a:r>
              <a:rPr sz="1600" spc="-10" dirty="0">
                <a:latin typeface="Arial MT"/>
                <a:cs typeface="Arial MT"/>
              </a:rPr>
              <a:t> </a:t>
            </a:r>
            <a:r>
              <a:rPr sz="1600" spc="-5" dirty="0">
                <a:latin typeface="Arial MT"/>
                <a:cs typeface="Arial MT"/>
              </a:rPr>
              <a:t>Management</a:t>
            </a:r>
            <a:endParaRPr sz="1600">
              <a:latin typeface="Arial MT"/>
              <a:cs typeface="Arial MT"/>
            </a:endParaRPr>
          </a:p>
        </p:txBody>
      </p:sp>
      <p:sp>
        <p:nvSpPr>
          <p:cNvPr id="13" name="object 13"/>
          <p:cNvSpPr txBox="1"/>
          <p:nvPr/>
        </p:nvSpPr>
        <p:spPr>
          <a:xfrm>
            <a:off x="740460" y="5969304"/>
            <a:ext cx="2879725"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Arial MT"/>
                <a:cs typeface="Arial MT"/>
              </a:rPr>
              <a:t>Circulation/Hemorrhage</a:t>
            </a:r>
            <a:r>
              <a:rPr sz="1600" spc="-35" dirty="0">
                <a:latin typeface="Arial MT"/>
                <a:cs typeface="Arial MT"/>
              </a:rPr>
              <a:t> </a:t>
            </a:r>
            <a:r>
              <a:rPr sz="1600" spc="-5" dirty="0">
                <a:latin typeface="Arial MT"/>
                <a:cs typeface="Arial MT"/>
              </a:rPr>
              <a:t>Control</a:t>
            </a:r>
            <a:endParaRPr sz="1600">
              <a:latin typeface="Arial MT"/>
              <a:cs typeface="Arial MT"/>
            </a:endParaRPr>
          </a:p>
        </p:txBody>
      </p:sp>
      <p:sp>
        <p:nvSpPr>
          <p:cNvPr id="14" name="object 14"/>
          <p:cNvSpPr/>
          <p:nvPr/>
        </p:nvSpPr>
        <p:spPr>
          <a:xfrm>
            <a:off x="559308" y="2327148"/>
            <a:ext cx="0" cy="306070"/>
          </a:xfrm>
          <a:custGeom>
            <a:avLst/>
            <a:gdLst/>
            <a:ahLst/>
            <a:cxnLst/>
            <a:rect l="l" t="t" r="r" b="b"/>
            <a:pathLst>
              <a:path h="306069">
                <a:moveTo>
                  <a:pt x="0" y="305942"/>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559308" y="2799588"/>
            <a:ext cx="0" cy="306070"/>
          </a:xfrm>
          <a:custGeom>
            <a:avLst/>
            <a:gdLst/>
            <a:ahLst/>
            <a:cxnLst/>
            <a:rect l="l" t="t" r="r" b="b"/>
            <a:pathLst>
              <a:path h="306069">
                <a:moveTo>
                  <a:pt x="0" y="305942"/>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559308" y="4829555"/>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17" name="object 17"/>
          <p:cNvSpPr txBox="1"/>
          <p:nvPr/>
        </p:nvSpPr>
        <p:spPr>
          <a:xfrm>
            <a:off x="8526526" y="2108707"/>
            <a:ext cx="1821180"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Casualty</a:t>
            </a:r>
            <a:r>
              <a:rPr sz="1600" spc="-80" dirty="0">
                <a:latin typeface="Arial MT"/>
                <a:cs typeface="Arial MT"/>
              </a:rPr>
              <a:t> </a:t>
            </a:r>
            <a:r>
              <a:rPr sz="1600" spc="-5" dirty="0">
                <a:latin typeface="Arial MT"/>
                <a:cs typeface="Arial MT"/>
              </a:rPr>
              <a:t>Monitoring</a:t>
            </a:r>
            <a:endParaRPr sz="1600">
              <a:latin typeface="Arial MT"/>
              <a:cs typeface="Arial MT"/>
            </a:endParaRPr>
          </a:p>
        </p:txBody>
      </p:sp>
      <p:sp>
        <p:nvSpPr>
          <p:cNvPr id="18" name="object 18"/>
          <p:cNvSpPr txBox="1"/>
          <p:nvPr/>
        </p:nvSpPr>
        <p:spPr>
          <a:xfrm>
            <a:off x="4650994" y="1660651"/>
            <a:ext cx="4761865" cy="514350"/>
          </a:xfrm>
          <a:prstGeom prst="rect">
            <a:avLst/>
          </a:prstGeom>
        </p:spPr>
        <p:txBody>
          <a:bodyPr vert="horz" wrap="square" lIns="0" tIns="13335" rIns="0" bIns="0" rtlCol="0">
            <a:spAutoFit/>
          </a:bodyPr>
          <a:lstStyle/>
          <a:p>
            <a:pPr marL="12700" marR="5080">
              <a:lnSpc>
                <a:spcPct val="100000"/>
              </a:lnSpc>
              <a:spcBef>
                <a:spcPts val="105"/>
              </a:spcBef>
              <a:tabLst>
                <a:tab pos="3888104" algn="l"/>
              </a:tabLst>
            </a:pPr>
            <a:r>
              <a:rPr sz="1600" spc="10" dirty="0">
                <a:latin typeface="Arial MT"/>
                <a:cs typeface="Arial MT"/>
              </a:rPr>
              <a:t>S</a:t>
            </a:r>
            <a:r>
              <a:rPr sz="1600" spc="-10" dirty="0">
                <a:latin typeface="Arial MT"/>
                <a:cs typeface="Arial MT"/>
              </a:rPr>
              <a:t>ho</a:t>
            </a:r>
            <a:r>
              <a:rPr sz="1600" spc="5" dirty="0">
                <a:latin typeface="Arial MT"/>
                <a:cs typeface="Arial MT"/>
              </a:rPr>
              <a:t>c</a:t>
            </a:r>
            <a:r>
              <a:rPr sz="1600" dirty="0">
                <a:latin typeface="Arial MT"/>
                <a:cs typeface="Arial MT"/>
              </a:rPr>
              <a:t>k</a:t>
            </a:r>
            <a:r>
              <a:rPr sz="1600" spc="-30" dirty="0">
                <a:latin typeface="Arial MT"/>
                <a:cs typeface="Arial MT"/>
              </a:rPr>
              <a:t> </a:t>
            </a:r>
            <a:r>
              <a:rPr sz="1600" spc="-10" dirty="0">
                <a:latin typeface="Arial MT"/>
                <a:cs typeface="Arial MT"/>
              </a:rPr>
              <a:t>Re</a:t>
            </a:r>
            <a:r>
              <a:rPr sz="1600" spc="5" dirty="0">
                <a:latin typeface="Arial MT"/>
                <a:cs typeface="Arial MT"/>
              </a:rPr>
              <a:t>c</a:t>
            </a:r>
            <a:r>
              <a:rPr sz="1600" spc="-10" dirty="0">
                <a:latin typeface="Arial MT"/>
                <a:cs typeface="Arial MT"/>
              </a:rPr>
              <a:t>ogn</a:t>
            </a:r>
            <a:r>
              <a:rPr sz="1600" dirty="0">
                <a:latin typeface="Arial MT"/>
                <a:cs typeface="Arial MT"/>
              </a:rPr>
              <a:t>i</a:t>
            </a:r>
            <a:r>
              <a:rPr sz="1600" spc="5" dirty="0">
                <a:latin typeface="Arial MT"/>
                <a:cs typeface="Arial MT"/>
              </a:rPr>
              <a:t>t</a:t>
            </a:r>
            <a:r>
              <a:rPr sz="1600" dirty="0">
                <a:latin typeface="Arial MT"/>
                <a:cs typeface="Arial MT"/>
              </a:rPr>
              <a:t>ion	</a:t>
            </a:r>
            <a:r>
              <a:rPr sz="1600" spc="5" dirty="0">
                <a:latin typeface="Arial MT"/>
                <a:cs typeface="Arial MT"/>
              </a:rPr>
              <a:t>F</a:t>
            </a:r>
            <a:r>
              <a:rPr sz="1600" spc="-10" dirty="0">
                <a:latin typeface="Arial MT"/>
                <a:cs typeface="Arial MT"/>
              </a:rPr>
              <a:t>ra</a:t>
            </a:r>
            <a:r>
              <a:rPr sz="1600" spc="5" dirty="0">
                <a:latin typeface="Arial MT"/>
                <a:cs typeface="Arial MT"/>
              </a:rPr>
              <a:t>ct</a:t>
            </a:r>
            <a:r>
              <a:rPr sz="1600" spc="-10" dirty="0">
                <a:latin typeface="Arial MT"/>
                <a:cs typeface="Arial MT"/>
              </a:rPr>
              <a:t>ure</a:t>
            </a:r>
            <a:r>
              <a:rPr sz="1600" dirty="0">
                <a:latin typeface="Arial MT"/>
                <a:cs typeface="Arial MT"/>
              </a:rPr>
              <a:t>s  </a:t>
            </a:r>
            <a:r>
              <a:rPr sz="1600" spc="-5" dirty="0">
                <a:latin typeface="Arial MT"/>
                <a:cs typeface="Arial MT"/>
              </a:rPr>
              <a:t>and Management</a:t>
            </a:r>
            <a:endParaRPr sz="1600">
              <a:latin typeface="Arial MT"/>
              <a:cs typeface="Arial MT"/>
            </a:endParaRPr>
          </a:p>
        </p:txBody>
      </p:sp>
      <p:sp>
        <p:nvSpPr>
          <p:cNvPr id="19" name="object 19"/>
          <p:cNvSpPr txBox="1"/>
          <p:nvPr/>
        </p:nvSpPr>
        <p:spPr>
          <a:xfrm>
            <a:off x="8526526" y="2553969"/>
            <a:ext cx="1446530"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Communication</a:t>
            </a:r>
            <a:endParaRPr sz="1600">
              <a:latin typeface="Arial MT"/>
              <a:cs typeface="Arial MT"/>
            </a:endParaRPr>
          </a:p>
        </p:txBody>
      </p:sp>
      <p:sp>
        <p:nvSpPr>
          <p:cNvPr id="20" name="object 20"/>
          <p:cNvSpPr txBox="1"/>
          <p:nvPr/>
        </p:nvSpPr>
        <p:spPr>
          <a:xfrm>
            <a:off x="8526526" y="3001721"/>
            <a:ext cx="2853690" cy="271145"/>
          </a:xfrm>
          <a:prstGeom prst="rect">
            <a:avLst/>
          </a:prstGeom>
        </p:spPr>
        <p:txBody>
          <a:bodyPr vert="horz" wrap="square" lIns="0" tIns="13970" rIns="0" bIns="0" rtlCol="0">
            <a:spAutoFit/>
          </a:bodyPr>
          <a:lstStyle/>
          <a:p>
            <a:pPr marL="12700">
              <a:lnSpc>
                <a:spcPct val="100000"/>
              </a:lnSpc>
              <a:spcBef>
                <a:spcPts val="110"/>
              </a:spcBef>
            </a:pPr>
            <a:r>
              <a:rPr sz="1600" spc="-5" dirty="0">
                <a:latin typeface="Arial MT"/>
                <a:cs typeface="Arial MT"/>
              </a:rPr>
              <a:t>Cardiopulmonary</a:t>
            </a:r>
            <a:r>
              <a:rPr sz="1600" spc="-50" dirty="0">
                <a:latin typeface="Arial MT"/>
                <a:cs typeface="Arial MT"/>
              </a:rPr>
              <a:t> </a:t>
            </a:r>
            <a:r>
              <a:rPr sz="1600" dirty="0">
                <a:latin typeface="Arial MT"/>
                <a:cs typeface="Arial MT"/>
              </a:rPr>
              <a:t>Resuscitation</a:t>
            </a:r>
            <a:endParaRPr sz="1600">
              <a:latin typeface="Arial MT"/>
              <a:cs typeface="Arial MT"/>
            </a:endParaRPr>
          </a:p>
        </p:txBody>
      </p:sp>
      <p:sp>
        <p:nvSpPr>
          <p:cNvPr id="21" name="object 21"/>
          <p:cNvSpPr txBox="1"/>
          <p:nvPr/>
        </p:nvSpPr>
        <p:spPr>
          <a:xfrm>
            <a:off x="8526526" y="3450463"/>
            <a:ext cx="1400810"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Documentation</a:t>
            </a:r>
            <a:endParaRPr sz="1600">
              <a:latin typeface="Arial MT"/>
              <a:cs typeface="Arial MT"/>
            </a:endParaRPr>
          </a:p>
        </p:txBody>
      </p:sp>
      <p:sp>
        <p:nvSpPr>
          <p:cNvPr id="22" name="object 22"/>
          <p:cNvSpPr txBox="1"/>
          <p:nvPr/>
        </p:nvSpPr>
        <p:spPr>
          <a:xfrm>
            <a:off x="8526526" y="3895725"/>
            <a:ext cx="2436495"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Arial MT"/>
                <a:cs typeface="Arial MT"/>
              </a:rPr>
              <a:t>Preparation</a:t>
            </a:r>
            <a:r>
              <a:rPr sz="1600" spc="-45" dirty="0">
                <a:latin typeface="Arial MT"/>
                <a:cs typeface="Arial MT"/>
              </a:rPr>
              <a:t> </a:t>
            </a:r>
            <a:r>
              <a:rPr sz="1600" dirty="0">
                <a:latin typeface="Arial MT"/>
                <a:cs typeface="Arial MT"/>
              </a:rPr>
              <a:t>for</a:t>
            </a:r>
            <a:r>
              <a:rPr sz="1600" spc="-20" dirty="0">
                <a:latin typeface="Arial MT"/>
                <a:cs typeface="Arial MT"/>
              </a:rPr>
              <a:t> </a:t>
            </a:r>
            <a:r>
              <a:rPr sz="1600" dirty="0">
                <a:latin typeface="Arial MT"/>
                <a:cs typeface="Arial MT"/>
              </a:rPr>
              <a:t>Evacuation</a:t>
            </a:r>
            <a:endParaRPr sz="1600">
              <a:latin typeface="Arial MT"/>
              <a:cs typeface="Arial MT"/>
            </a:endParaRPr>
          </a:p>
        </p:txBody>
      </p:sp>
      <p:sp>
        <p:nvSpPr>
          <p:cNvPr id="23" name="object 23"/>
          <p:cNvSpPr txBox="1"/>
          <p:nvPr/>
        </p:nvSpPr>
        <p:spPr>
          <a:xfrm>
            <a:off x="4650994" y="2352801"/>
            <a:ext cx="1812289" cy="514350"/>
          </a:xfrm>
          <a:prstGeom prst="rect">
            <a:avLst/>
          </a:prstGeom>
        </p:spPr>
        <p:txBody>
          <a:bodyPr vert="horz" wrap="square" lIns="0" tIns="13335" rIns="0" bIns="0" rtlCol="0">
            <a:spAutoFit/>
          </a:bodyPr>
          <a:lstStyle/>
          <a:p>
            <a:pPr marL="12700" marR="5080">
              <a:lnSpc>
                <a:spcPct val="100000"/>
              </a:lnSpc>
              <a:spcBef>
                <a:spcPts val="105"/>
              </a:spcBef>
            </a:pPr>
            <a:r>
              <a:rPr sz="1600" spc="-5" dirty="0">
                <a:latin typeface="Arial MT"/>
                <a:cs typeface="Arial MT"/>
              </a:rPr>
              <a:t>Hemorrhagic</a:t>
            </a:r>
            <a:r>
              <a:rPr sz="1600" spc="-65" dirty="0">
                <a:latin typeface="Arial MT"/>
                <a:cs typeface="Arial MT"/>
              </a:rPr>
              <a:t> </a:t>
            </a:r>
            <a:r>
              <a:rPr sz="1600" dirty="0">
                <a:latin typeface="Arial MT"/>
                <a:cs typeface="Arial MT"/>
              </a:rPr>
              <a:t>Shock </a:t>
            </a:r>
            <a:r>
              <a:rPr sz="1600" spc="-430" dirty="0">
                <a:latin typeface="Arial MT"/>
                <a:cs typeface="Arial MT"/>
              </a:rPr>
              <a:t> </a:t>
            </a:r>
            <a:r>
              <a:rPr sz="1600" dirty="0">
                <a:latin typeface="Arial MT"/>
                <a:cs typeface="Arial MT"/>
              </a:rPr>
              <a:t>Fluid</a:t>
            </a:r>
            <a:r>
              <a:rPr sz="1600" spc="-55" dirty="0">
                <a:latin typeface="Arial MT"/>
                <a:cs typeface="Arial MT"/>
              </a:rPr>
              <a:t> </a:t>
            </a:r>
            <a:r>
              <a:rPr sz="1600" dirty="0">
                <a:latin typeface="Arial MT"/>
                <a:cs typeface="Arial MT"/>
              </a:rPr>
              <a:t>Resuscitation</a:t>
            </a:r>
            <a:endParaRPr sz="1600">
              <a:latin typeface="Arial MT"/>
              <a:cs typeface="Arial MT"/>
            </a:endParaRPr>
          </a:p>
        </p:txBody>
      </p:sp>
      <p:sp>
        <p:nvSpPr>
          <p:cNvPr id="24" name="object 24"/>
          <p:cNvSpPr txBox="1"/>
          <p:nvPr/>
        </p:nvSpPr>
        <p:spPr>
          <a:xfrm>
            <a:off x="4650994" y="3041344"/>
            <a:ext cx="2597150" cy="514984"/>
          </a:xfrm>
          <a:prstGeom prst="rect">
            <a:avLst/>
          </a:prstGeom>
        </p:spPr>
        <p:txBody>
          <a:bodyPr vert="horz" wrap="square" lIns="0" tIns="13970" rIns="0" bIns="0" rtlCol="0">
            <a:spAutoFit/>
          </a:bodyPr>
          <a:lstStyle/>
          <a:p>
            <a:pPr marL="12700">
              <a:lnSpc>
                <a:spcPct val="100000"/>
              </a:lnSpc>
              <a:spcBef>
                <a:spcPts val="110"/>
              </a:spcBef>
            </a:pPr>
            <a:r>
              <a:rPr sz="1600" dirty="0">
                <a:latin typeface="Arial MT"/>
                <a:cs typeface="Arial MT"/>
              </a:rPr>
              <a:t>Hypothermia</a:t>
            </a:r>
            <a:r>
              <a:rPr sz="1600" spc="-65" dirty="0">
                <a:latin typeface="Arial MT"/>
                <a:cs typeface="Arial MT"/>
              </a:rPr>
              <a:t> </a:t>
            </a:r>
            <a:r>
              <a:rPr sz="1600" spc="-5" dirty="0">
                <a:latin typeface="Arial MT"/>
                <a:cs typeface="Arial MT"/>
              </a:rPr>
              <a:t>Prevention</a:t>
            </a:r>
            <a:r>
              <a:rPr sz="1600" spc="-45" dirty="0">
                <a:latin typeface="Arial MT"/>
                <a:cs typeface="Arial MT"/>
              </a:rPr>
              <a:t> </a:t>
            </a:r>
            <a:r>
              <a:rPr sz="1600" spc="-5" dirty="0">
                <a:latin typeface="Arial MT"/>
                <a:cs typeface="Arial MT"/>
              </a:rPr>
              <a:t>and</a:t>
            </a:r>
            <a:endParaRPr sz="1600">
              <a:latin typeface="Arial MT"/>
              <a:cs typeface="Arial MT"/>
            </a:endParaRPr>
          </a:p>
          <a:p>
            <a:pPr marL="12700">
              <a:lnSpc>
                <a:spcPct val="100000"/>
              </a:lnSpc>
            </a:pPr>
            <a:r>
              <a:rPr sz="1600" dirty="0">
                <a:latin typeface="Arial MT"/>
                <a:cs typeface="Arial MT"/>
              </a:rPr>
              <a:t>Treatment</a:t>
            </a:r>
            <a:endParaRPr sz="1600">
              <a:latin typeface="Arial MT"/>
              <a:cs typeface="Arial MT"/>
            </a:endParaRPr>
          </a:p>
        </p:txBody>
      </p:sp>
      <p:sp>
        <p:nvSpPr>
          <p:cNvPr id="25" name="object 25"/>
          <p:cNvSpPr txBox="1"/>
          <p:nvPr/>
        </p:nvSpPr>
        <p:spPr>
          <a:xfrm>
            <a:off x="4650994" y="3733622"/>
            <a:ext cx="1224280" cy="271145"/>
          </a:xfrm>
          <a:prstGeom prst="rect">
            <a:avLst/>
          </a:prstGeom>
        </p:spPr>
        <p:txBody>
          <a:bodyPr vert="horz" wrap="square" lIns="0" tIns="13970" rIns="0" bIns="0" rtlCol="0">
            <a:spAutoFit/>
          </a:bodyPr>
          <a:lstStyle/>
          <a:p>
            <a:pPr marL="12700">
              <a:lnSpc>
                <a:spcPct val="100000"/>
              </a:lnSpc>
              <a:spcBef>
                <a:spcPts val="110"/>
              </a:spcBef>
            </a:pPr>
            <a:r>
              <a:rPr sz="1600" spc="-5" dirty="0">
                <a:latin typeface="Arial MT"/>
                <a:cs typeface="Arial MT"/>
              </a:rPr>
              <a:t>Head</a:t>
            </a:r>
            <a:r>
              <a:rPr sz="1600" spc="-70" dirty="0">
                <a:latin typeface="Arial MT"/>
                <a:cs typeface="Arial MT"/>
              </a:rPr>
              <a:t> </a:t>
            </a:r>
            <a:r>
              <a:rPr sz="1600" dirty="0">
                <a:latin typeface="Arial MT"/>
                <a:cs typeface="Arial MT"/>
              </a:rPr>
              <a:t>Injuries</a:t>
            </a:r>
            <a:endParaRPr sz="1600">
              <a:latin typeface="Arial MT"/>
              <a:cs typeface="Arial MT"/>
            </a:endParaRPr>
          </a:p>
        </p:txBody>
      </p:sp>
      <p:sp>
        <p:nvSpPr>
          <p:cNvPr id="26" name="object 26"/>
          <p:cNvSpPr txBox="1"/>
          <p:nvPr/>
        </p:nvSpPr>
        <p:spPr>
          <a:xfrm>
            <a:off x="4650994" y="4182236"/>
            <a:ext cx="1087755"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Eye</a:t>
            </a:r>
            <a:r>
              <a:rPr sz="1600" spc="-95" dirty="0">
                <a:latin typeface="Arial MT"/>
                <a:cs typeface="Arial MT"/>
              </a:rPr>
              <a:t> </a:t>
            </a:r>
            <a:r>
              <a:rPr sz="1600" dirty="0">
                <a:latin typeface="Arial MT"/>
                <a:cs typeface="Arial MT"/>
              </a:rPr>
              <a:t>Injuries</a:t>
            </a:r>
            <a:endParaRPr sz="1600">
              <a:latin typeface="Arial MT"/>
              <a:cs typeface="Arial MT"/>
            </a:endParaRPr>
          </a:p>
        </p:txBody>
      </p:sp>
      <p:sp>
        <p:nvSpPr>
          <p:cNvPr id="27" name="object 27"/>
          <p:cNvSpPr txBox="1"/>
          <p:nvPr/>
        </p:nvSpPr>
        <p:spPr>
          <a:xfrm>
            <a:off x="4650994" y="4627626"/>
            <a:ext cx="2658745"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Arial MT"/>
                <a:cs typeface="Arial MT"/>
              </a:rPr>
              <a:t>Pain</a:t>
            </a:r>
            <a:r>
              <a:rPr sz="1600" spc="-35" dirty="0">
                <a:latin typeface="Arial MT"/>
                <a:cs typeface="Arial MT"/>
              </a:rPr>
              <a:t> </a:t>
            </a:r>
            <a:r>
              <a:rPr sz="1600" spc="-5" dirty="0">
                <a:latin typeface="Arial MT"/>
                <a:cs typeface="Arial MT"/>
              </a:rPr>
              <a:t>Medications</a:t>
            </a:r>
            <a:r>
              <a:rPr sz="1600" spc="-45" dirty="0">
                <a:latin typeface="Arial MT"/>
                <a:cs typeface="Arial MT"/>
              </a:rPr>
              <a:t> </a:t>
            </a:r>
            <a:r>
              <a:rPr sz="1600" dirty="0">
                <a:latin typeface="Arial MT"/>
                <a:cs typeface="Arial MT"/>
              </a:rPr>
              <a:t>(Analgesia)</a:t>
            </a:r>
            <a:endParaRPr sz="1600">
              <a:latin typeface="Arial MT"/>
              <a:cs typeface="Arial MT"/>
            </a:endParaRPr>
          </a:p>
        </p:txBody>
      </p:sp>
      <p:sp>
        <p:nvSpPr>
          <p:cNvPr id="28" name="object 28"/>
          <p:cNvSpPr txBox="1"/>
          <p:nvPr/>
        </p:nvSpPr>
        <p:spPr>
          <a:xfrm>
            <a:off x="4650994" y="5075377"/>
            <a:ext cx="2197735" cy="271145"/>
          </a:xfrm>
          <a:prstGeom prst="rect">
            <a:avLst/>
          </a:prstGeom>
        </p:spPr>
        <p:txBody>
          <a:bodyPr vert="horz" wrap="square" lIns="0" tIns="13970" rIns="0" bIns="0" rtlCol="0">
            <a:spAutoFit/>
          </a:bodyPr>
          <a:lstStyle/>
          <a:p>
            <a:pPr marL="12700">
              <a:lnSpc>
                <a:spcPct val="100000"/>
              </a:lnSpc>
              <a:spcBef>
                <a:spcPts val="110"/>
              </a:spcBef>
            </a:pPr>
            <a:r>
              <a:rPr sz="1600" dirty="0">
                <a:latin typeface="Arial MT"/>
                <a:cs typeface="Arial MT"/>
              </a:rPr>
              <a:t>Antibiotic</a:t>
            </a:r>
            <a:r>
              <a:rPr sz="1600" spc="-95" dirty="0">
                <a:latin typeface="Arial MT"/>
                <a:cs typeface="Arial MT"/>
              </a:rPr>
              <a:t> </a:t>
            </a:r>
            <a:r>
              <a:rPr sz="1600" dirty="0">
                <a:latin typeface="Arial MT"/>
                <a:cs typeface="Arial MT"/>
              </a:rPr>
              <a:t>Administration</a:t>
            </a:r>
            <a:endParaRPr sz="1600">
              <a:latin typeface="Arial MT"/>
              <a:cs typeface="Arial MT"/>
            </a:endParaRPr>
          </a:p>
        </p:txBody>
      </p:sp>
      <p:sp>
        <p:nvSpPr>
          <p:cNvPr id="29" name="object 29"/>
          <p:cNvSpPr txBox="1"/>
          <p:nvPr/>
        </p:nvSpPr>
        <p:spPr>
          <a:xfrm>
            <a:off x="4650994" y="5523991"/>
            <a:ext cx="1913255" cy="270510"/>
          </a:xfrm>
          <a:prstGeom prst="rect">
            <a:avLst/>
          </a:prstGeom>
        </p:spPr>
        <p:txBody>
          <a:bodyPr vert="horz" wrap="square" lIns="0" tIns="13335" rIns="0" bIns="0" rtlCol="0">
            <a:spAutoFit/>
          </a:bodyPr>
          <a:lstStyle/>
          <a:p>
            <a:pPr marL="12700">
              <a:lnSpc>
                <a:spcPct val="100000"/>
              </a:lnSpc>
              <a:spcBef>
                <a:spcPts val="105"/>
              </a:spcBef>
            </a:pPr>
            <a:r>
              <a:rPr sz="1600" spc="65" dirty="0">
                <a:latin typeface="Arial MT"/>
                <a:cs typeface="Arial MT"/>
              </a:rPr>
              <a:t>W</a:t>
            </a:r>
            <a:r>
              <a:rPr sz="1600" spc="-10" dirty="0">
                <a:latin typeface="Arial MT"/>
                <a:cs typeface="Arial MT"/>
              </a:rPr>
              <a:t>oun</a:t>
            </a:r>
            <a:r>
              <a:rPr sz="1600" dirty="0">
                <a:latin typeface="Arial MT"/>
                <a:cs typeface="Arial MT"/>
              </a:rPr>
              <a:t>d</a:t>
            </a:r>
            <a:r>
              <a:rPr sz="1600" spc="-70" dirty="0">
                <a:latin typeface="Arial MT"/>
                <a:cs typeface="Arial MT"/>
              </a:rPr>
              <a:t> </a:t>
            </a:r>
            <a:r>
              <a:rPr sz="1600" spc="-15" dirty="0">
                <a:latin typeface="Arial MT"/>
                <a:cs typeface="Arial MT"/>
              </a:rPr>
              <a:t>M</a:t>
            </a:r>
            <a:r>
              <a:rPr sz="1600" spc="-10" dirty="0">
                <a:latin typeface="Arial MT"/>
                <a:cs typeface="Arial MT"/>
              </a:rPr>
              <a:t>anage</a:t>
            </a:r>
            <a:r>
              <a:rPr sz="1600" spc="30" dirty="0">
                <a:latin typeface="Arial MT"/>
                <a:cs typeface="Arial MT"/>
              </a:rPr>
              <a:t>m</a:t>
            </a:r>
            <a:r>
              <a:rPr sz="1600" spc="-10" dirty="0">
                <a:latin typeface="Arial MT"/>
                <a:cs typeface="Arial MT"/>
              </a:rPr>
              <a:t>en</a:t>
            </a:r>
            <a:r>
              <a:rPr sz="1600" dirty="0">
                <a:latin typeface="Arial MT"/>
                <a:cs typeface="Arial MT"/>
              </a:rPr>
              <a:t>t</a:t>
            </a:r>
            <a:endParaRPr sz="1600">
              <a:latin typeface="Arial MT"/>
              <a:cs typeface="Arial MT"/>
            </a:endParaRPr>
          </a:p>
        </p:txBody>
      </p:sp>
      <p:sp>
        <p:nvSpPr>
          <p:cNvPr id="30" name="object 30"/>
          <p:cNvSpPr txBox="1"/>
          <p:nvPr/>
        </p:nvSpPr>
        <p:spPr>
          <a:xfrm>
            <a:off x="4650994" y="5969304"/>
            <a:ext cx="557530" cy="270510"/>
          </a:xfrm>
          <a:prstGeom prst="rect">
            <a:avLst/>
          </a:prstGeom>
        </p:spPr>
        <p:txBody>
          <a:bodyPr vert="horz" wrap="square" lIns="0" tIns="13335" rIns="0" bIns="0" rtlCol="0">
            <a:spAutoFit/>
          </a:bodyPr>
          <a:lstStyle/>
          <a:p>
            <a:pPr marL="12700">
              <a:lnSpc>
                <a:spcPct val="100000"/>
              </a:lnSpc>
              <a:spcBef>
                <a:spcPts val="105"/>
              </a:spcBef>
            </a:pPr>
            <a:r>
              <a:rPr sz="1600" spc="10" dirty="0">
                <a:latin typeface="Arial MT"/>
                <a:cs typeface="Arial MT"/>
              </a:rPr>
              <a:t>B</a:t>
            </a:r>
            <a:r>
              <a:rPr sz="1600" spc="-10" dirty="0">
                <a:latin typeface="Arial MT"/>
                <a:cs typeface="Arial MT"/>
              </a:rPr>
              <a:t>urn</a:t>
            </a:r>
            <a:r>
              <a:rPr sz="1600" dirty="0">
                <a:latin typeface="Arial MT"/>
                <a:cs typeface="Arial MT"/>
              </a:rPr>
              <a:t>s</a:t>
            </a:r>
            <a:endParaRPr sz="1600">
              <a:latin typeface="Arial MT"/>
              <a:cs typeface="Arial MT"/>
            </a:endParaRPr>
          </a:p>
        </p:txBody>
      </p:sp>
      <p:sp>
        <p:nvSpPr>
          <p:cNvPr id="31" name="object 31"/>
          <p:cNvSpPr/>
          <p:nvPr/>
        </p:nvSpPr>
        <p:spPr>
          <a:xfrm>
            <a:off x="559308" y="1690116"/>
            <a:ext cx="0" cy="467995"/>
          </a:xfrm>
          <a:custGeom>
            <a:avLst/>
            <a:gdLst/>
            <a:ahLst/>
            <a:cxnLst/>
            <a:rect l="l" t="t" r="r" b="b"/>
            <a:pathLst>
              <a:path h="467994">
                <a:moveTo>
                  <a:pt x="0" y="467995"/>
                </a:moveTo>
                <a:lnTo>
                  <a:pt x="0" y="0"/>
                </a:lnTo>
              </a:path>
            </a:pathLst>
          </a:custGeom>
          <a:ln w="101600">
            <a:solidFill>
              <a:srgbClr val="CD9146"/>
            </a:solidFill>
          </a:ln>
        </p:spPr>
        <p:txBody>
          <a:bodyPr wrap="square" lIns="0" tIns="0" rIns="0" bIns="0" rtlCol="0"/>
          <a:lstStyle/>
          <a:p>
            <a:endParaRPr/>
          </a:p>
        </p:txBody>
      </p:sp>
      <p:sp>
        <p:nvSpPr>
          <p:cNvPr id="32" name="object 32"/>
          <p:cNvSpPr/>
          <p:nvPr/>
        </p:nvSpPr>
        <p:spPr>
          <a:xfrm>
            <a:off x="559308" y="3272028"/>
            <a:ext cx="0" cy="467995"/>
          </a:xfrm>
          <a:custGeom>
            <a:avLst/>
            <a:gdLst/>
            <a:ahLst/>
            <a:cxnLst/>
            <a:rect l="l" t="t" r="r" b="b"/>
            <a:pathLst>
              <a:path h="467995">
                <a:moveTo>
                  <a:pt x="0" y="467995"/>
                </a:moveTo>
                <a:lnTo>
                  <a:pt x="0" y="0"/>
                </a:lnTo>
              </a:path>
            </a:pathLst>
          </a:custGeom>
          <a:ln w="101600">
            <a:solidFill>
              <a:srgbClr val="CD9146"/>
            </a:solidFill>
          </a:ln>
        </p:spPr>
        <p:txBody>
          <a:bodyPr wrap="square" lIns="0" tIns="0" rIns="0" bIns="0" rtlCol="0"/>
          <a:lstStyle/>
          <a:p>
            <a:endParaRPr/>
          </a:p>
        </p:txBody>
      </p:sp>
      <p:sp>
        <p:nvSpPr>
          <p:cNvPr id="33" name="object 33"/>
          <p:cNvSpPr/>
          <p:nvPr/>
        </p:nvSpPr>
        <p:spPr>
          <a:xfrm>
            <a:off x="559308" y="3906011"/>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34" name="object 34"/>
          <p:cNvSpPr/>
          <p:nvPr/>
        </p:nvSpPr>
        <p:spPr>
          <a:xfrm>
            <a:off x="559308" y="4378452"/>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35" name="object 35"/>
          <p:cNvSpPr/>
          <p:nvPr/>
        </p:nvSpPr>
        <p:spPr>
          <a:xfrm>
            <a:off x="559308" y="5323332"/>
            <a:ext cx="0" cy="467995"/>
          </a:xfrm>
          <a:custGeom>
            <a:avLst/>
            <a:gdLst/>
            <a:ahLst/>
            <a:cxnLst/>
            <a:rect l="l" t="t" r="r" b="b"/>
            <a:pathLst>
              <a:path h="467995">
                <a:moveTo>
                  <a:pt x="0" y="467995"/>
                </a:moveTo>
                <a:lnTo>
                  <a:pt x="0" y="0"/>
                </a:lnTo>
              </a:path>
            </a:pathLst>
          </a:custGeom>
          <a:ln w="101600">
            <a:solidFill>
              <a:srgbClr val="CD9146"/>
            </a:solidFill>
          </a:ln>
        </p:spPr>
        <p:txBody>
          <a:bodyPr wrap="square" lIns="0" tIns="0" rIns="0" bIns="0" rtlCol="0"/>
          <a:lstStyle/>
          <a:p>
            <a:endParaRPr/>
          </a:p>
        </p:txBody>
      </p:sp>
      <p:sp>
        <p:nvSpPr>
          <p:cNvPr id="36" name="object 36"/>
          <p:cNvSpPr/>
          <p:nvPr/>
        </p:nvSpPr>
        <p:spPr>
          <a:xfrm>
            <a:off x="559308" y="5960364"/>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37" name="object 37"/>
          <p:cNvSpPr/>
          <p:nvPr/>
        </p:nvSpPr>
        <p:spPr>
          <a:xfrm>
            <a:off x="4469891" y="1690116"/>
            <a:ext cx="0" cy="467995"/>
          </a:xfrm>
          <a:custGeom>
            <a:avLst/>
            <a:gdLst/>
            <a:ahLst/>
            <a:cxnLst/>
            <a:rect l="l" t="t" r="r" b="b"/>
            <a:pathLst>
              <a:path h="467994">
                <a:moveTo>
                  <a:pt x="0" y="467995"/>
                </a:moveTo>
                <a:lnTo>
                  <a:pt x="0" y="0"/>
                </a:lnTo>
              </a:path>
            </a:pathLst>
          </a:custGeom>
          <a:ln w="101600">
            <a:solidFill>
              <a:srgbClr val="CD9146"/>
            </a:solidFill>
          </a:ln>
        </p:spPr>
        <p:txBody>
          <a:bodyPr wrap="square" lIns="0" tIns="0" rIns="0" bIns="0" rtlCol="0"/>
          <a:lstStyle/>
          <a:p>
            <a:endParaRPr/>
          </a:p>
        </p:txBody>
      </p:sp>
      <p:sp>
        <p:nvSpPr>
          <p:cNvPr id="38" name="object 38"/>
          <p:cNvSpPr/>
          <p:nvPr/>
        </p:nvSpPr>
        <p:spPr>
          <a:xfrm>
            <a:off x="4469891" y="2385060"/>
            <a:ext cx="0" cy="467995"/>
          </a:xfrm>
          <a:custGeom>
            <a:avLst/>
            <a:gdLst/>
            <a:ahLst/>
            <a:cxnLst/>
            <a:rect l="l" t="t" r="r" b="b"/>
            <a:pathLst>
              <a:path h="467994">
                <a:moveTo>
                  <a:pt x="0" y="467994"/>
                </a:moveTo>
                <a:lnTo>
                  <a:pt x="0" y="0"/>
                </a:lnTo>
              </a:path>
            </a:pathLst>
          </a:custGeom>
          <a:ln w="101600">
            <a:solidFill>
              <a:srgbClr val="CD9146"/>
            </a:solidFill>
          </a:ln>
        </p:spPr>
        <p:txBody>
          <a:bodyPr wrap="square" lIns="0" tIns="0" rIns="0" bIns="0" rtlCol="0"/>
          <a:lstStyle/>
          <a:p>
            <a:endParaRPr/>
          </a:p>
        </p:txBody>
      </p:sp>
      <p:sp>
        <p:nvSpPr>
          <p:cNvPr id="39" name="object 39"/>
          <p:cNvSpPr/>
          <p:nvPr/>
        </p:nvSpPr>
        <p:spPr>
          <a:xfrm>
            <a:off x="4469891" y="4177284"/>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40" name="object 40"/>
          <p:cNvSpPr/>
          <p:nvPr/>
        </p:nvSpPr>
        <p:spPr>
          <a:xfrm>
            <a:off x="4469891" y="3732276"/>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41" name="object 41"/>
          <p:cNvSpPr/>
          <p:nvPr/>
        </p:nvSpPr>
        <p:spPr>
          <a:xfrm>
            <a:off x="4469891" y="5512308"/>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42" name="object 42"/>
          <p:cNvSpPr/>
          <p:nvPr/>
        </p:nvSpPr>
        <p:spPr>
          <a:xfrm>
            <a:off x="4469891" y="4619244"/>
            <a:ext cx="0" cy="306070"/>
          </a:xfrm>
          <a:custGeom>
            <a:avLst/>
            <a:gdLst/>
            <a:ahLst/>
            <a:cxnLst/>
            <a:rect l="l" t="t" r="r" b="b"/>
            <a:pathLst>
              <a:path h="306070">
                <a:moveTo>
                  <a:pt x="0" y="305942"/>
                </a:moveTo>
                <a:lnTo>
                  <a:pt x="0" y="0"/>
                </a:lnTo>
              </a:path>
            </a:pathLst>
          </a:custGeom>
          <a:ln w="101600">
            <a:solidFill>
              <a:srgbClr val="CD9146"/>
            </a:solidFill>
          </a:ln>
        </p:spPr>
        <p:txBody>
          <a:bodyPr wrap="square" lIns="0" tIns="0" rIns="0" bIns="0" rtlCol="0"/>
          <a:lstStyle/>
          <a:p>
            <a:endParaRPr/>
          </a:p>
        </p:txBody>
      </p:sp>
      <p:sp>
        <p:nvSpPr>
          <p:cNvPr id="43" name="object 43"/>
          <p:cNvSpPr/>
          <p:nvPr/>
        </p:nvSpPr>
        <p:spPr>
          <a:xfrm>
            <a:off x="4469891" y="5064252"/>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44" name="object 44"/>
          <p:cNvSpPr/>
          <p:nvPr/>
        </p:nvSpPr>
        <p:spPr>
          <a:xfrm>
            <a:off x="4469891" y="5960364"/>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45" name="object 45"/>
          <p:cNvSpPr/>
          <p:nvPr/>
        </p:nvSpPr>
        <p:spPr>
          <a:xfrm>
            <a:off x="8340852" y="2552700"/>
            <a:ext cx="0" cy="306070"/>
          </a:xfrm>
          <a:custGeom>
            <a:avLst/>
            <a:gdLst/>
            <a:ahLst/>
            <a:cxnLst/>
            <a:rect l="l" t="t" r="r" b="b"/>
            <a:pathLst>
              <a:path h="306069">
                <a:moveTo>
                  <a:pt x="0" y="305942"/>
                </a:moveTo>
                <a:lnTo>
                  <a:pt x="0" y="0"/>
                </a:lnTo>
              </a:path>
            </a:pathLst>
          </a:custGeom>
          <a:ln w="101600">
            <a:solidFill>
              <a:srgbClr val="CD9146"/>
            </a:solidFill>
          </a:ln>
        </p:spPr>
        <p:txBody>
          <a:bodyPr wrap="square" lIns="0" tIns="0" rIns="0" bIns="0" rtlCol="0"/>
          <a:lstStyle/>
          <a:p>
            <a:endParaRPr/>
          </a:p>
        </p:txBody>
      </p:sp>
      <p:sp>
        <p:nvSpPr>
          <p:cNvPr id="46" name="object 46"/>
          <p:cNvSpPr/>
          <p:nvPr/>
        </p:nvSpPr>
        <p:spPr>
          <a:xfrm>
            <a:off x="8340852" y="1659635"/>
            <a:ext cx="0" cy="306070"/>
          </a:xfrm>
          <a:custGeom>
            <a:avLst/>
            <a:gdLst/>
            <a:ahLst/>
            <a:cxnLst/>
            <a:rect l="l" t="t" r="r" b="b"/>
            <a:pathLst>
              <a:path h="306069">
                <a:moveTo>
                  <a:pt x="0" y="305942"/>
                </a:moveTo>
                <a:lnTo>
                  <a:pt x="0" y="0"/>
                </a:lnTo>
              </a:path>
            </a:pathLst>
          </a:custGeom>
          <a:ln w="101600">
            <a:solidFill>
              <a:srgbClr val="CD9146"/>
            </a:solidFill>
          </a:ln>
        </p:spPr>
        <p:txBody>
          <a:bodyPr wrap="square" lIns="0" tIns="0" rIns="0" bIns="0" rtlCol="0"/>
          <a:lstStyle/>
          <a:p>
            <a:endParaRPr/>
          </a:p>
        </p:txBody>
      </p:sp>
      <p:sp>
        <p:nvSpPr>
          <p:cNvPr id="47" name="object 47"/>
          <p:cNvSpPr/>
          <p:nvPr/>
        </p:nvSpPr>
        <p:spPr>
          <a:xfrm>
            <a:off x="8340852" y="2107692"/>
            <a:ext cx="0" cy="306070"/>
          </a:xfrm>
          <a:custGeom>
            <a:avLst/>
            <a:gdLst/>
            <a:ahLst/>
            <a:cxnLst/>
            <a:rect l="l" t="t" r="r" b="b"/>
            <a:pathLst>
              <a:path h="306069">
                <a:moveTo>
                  <a:pt x="0" y="305943"/>
                </a:moveTo>
                <a:lnTo>
                  <a:pt x="0" y="0"/>
                </a:lnTo>
              </a:path>
            </a:pathLst>
          </a:custGeom>
          <a:ln w="101600">
            <a:solidFill>
              <a:srgbClr val="CD9146"/>
            </a:solidFill>
          </a:ln>
        </p:spPr>
        <p:txBody>
          <a:bodyPr wrap="square" lIns="0" tIns="0" rIns="0" bIns="0" rtlCol="0"/>
          <a:lstStyle/>
          <a:p>
            <a:endParaRPr/>
          </a:p>
        </p:txBody>
      </p:sp>
      <p:sp>
        <p:nvSpPr>
          <p:cNvPr id="48" name="object 48"/>
          <p:cNvSpPr/>
          <p:nvPr/>
        </p:nvSpPr>
        <p:spPr>
          <a:xfrm>
            <a:off x="8340852" y="3893820"/>
            <a:ext cx="0" cy="306070"/>
          </a:xfrm>
          <a:custGeom>
            <a:avLst/>
            <a:gdLst/>
            <a:ahLst/>
            <a:cxnLst/>
            <a:rect l="l" t="t" r="r" b="b"/>
            <a:pathLst>
              <a:path h="306070">
                <a:moveTo>
                  <a:pt x="0" y="305942"/>
                </a:moveTo>
                <a:lnTo>
                  <a:pt x="0" y="0"/>
                </a:lnTo>
              </a:path>
            </a:pathLst>
          </a:custGeom>
          <a:ln w="101600">
            <a:solidFill>
              <a:srgbClr val="CD9146"/>
            </a:solidFill>
          </a:ln>
        </p:spPr>
        <p:txBody>
          <a:bodyPr wrap="square" lIns="0" tIns="0" rIns="0" bIns="0" rtlCol="0"/>
          <a:lstStyle/>
          <a:p>
            <a:endParaRPr/>
          </a:p>
        </p:txBody>
      </p:sp>
      <p:sp>
        <p:nvSpPr>
          <p:cNvPr id="49" name="object 49"/>
          <p:cNvSpPr/>
          <p:nvPr/>
        </p:nvSpPr>
        <p:spPr>
          <a:xfrm>
            <a:off x="8340852" y="3000755"/>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50" name="object 50"/>
          <p:cNvSpPr/>
          <p:nvPr/>
        </p:nvSpPr>
        <p:spPr>
          <a:xfrm>
            <a:off x="8340852" y="3448811"/>
            <a:ext cx="0" cy="306070"/>
          </a:xfrm>
          <a:custGeom>
            <a:avLst/>
            <a:gdLst/>
            <a:ahLst/>
            <a:cxnLst/>
            <a:rect l="l" t="t" r="r" b="b"/>
            <a:pathLst>
              <a:path h="306070">
                <a:moveTo>
                  <a:pt x="0" y="305943"/>
                </a:moveTo>
                <a:lnTo>
                  <a:pt x="0" y="0"/>
                </a:lnTo>
              </a:path>
            </a:pathLst>
          </a:custGeom>
          <a:ln w="101600">
            <a:solidFill>
              <a:srgbClr val="CD9146"/>
            </a:solidFill>
          </a:ln>
        </p:spPr>
        <p:txBody>
          <a:bodyPr wrap="square" lIns="0" tIns="0" rIns="0" bIns="0" rtlCol="0"/>
          <a:lstStyle/>
          <a:p>
            <a:endParaRPr/>
          </a:p>
        </p:txBody>
      </p:sp>
      <p:sp>
        <p:nvSpPr>
          <p:cNvPr id="51" name="object 51"/>
          <p:cNvSpPr/>
          <p:nvPr/>
        </p:nvSpPr>
        <p:spPr>
          <a:xfrm>
            <a:off x="4469891" y="3070860"/>
            <a:ext cx="0" cy="467995"/>
          </a:xfrm>
          <a:custGeom>
            <a:avLst/>
            <a:gdLst/>
            <a:ahLst/>
            <a:cxnLst/>
            <a:rect l="l" t="t" r="r" b="b"/>
            <a:pathLst>
              <a:path h="467995">
                <a:moveTo>
                  <a:pt x="0" y="467994"/>
                </a:moveTo>
                <a:lnTo>
                  <a:pt x="0" y="0"/>
                </a:lnTo>
              </a:path>
            </a:pathLst>
          </a:custGeom>
          <a:ln w="101600">
            <a:solidFill>
              <a:srgbClr val="CD9146"/>
            </a:solidFill>
          </a:ln>
        </p:spPr>
        <p:txBody>
          <a:bodyPr wrap="square" lIns="0" tIns="0" rIns="0" bIns="0" rtlCol="0"/>
          <a:lstStyle/>
          <a:p>
            <a:endParaRPr/>
          </a:p>
        </p:txBody>
      </p:sp>
      <p:sp>
        <p:nvSpPr>
          <p:cNvPr id="52" name="object 52"/>
          <p:cNvSpPr txBox="1"/>
          <p:nvPr/>
        </p:nvSpPr>
        <p:spPr>
          <a:xfrm>
            <a:off x="11702160" y="6567433"/>
            <a:ext cx="16192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5</a:t>
            </a:fld>
            <a:endParaRPr sz="1200">
              <a:latin typeface="Arial MT"/>
              <a:cs typeface="Arial MT"/>
            </a:endParaRPr>
          </a:p>
        </p:txBody>
      </p:sp>
      <p:sp>
        <p:nvSpPr>
          <p:cNvPr id="53" name="object 53"/>
          <p:cNvSpPr txBox="1"/>
          <p:nvPr/>
        </p:nvSpPr>
        <p:spPr>
          <a:xfrm>
            <a:off x="9410827" y="6584932"/>
            <a:ext cx="2020570" cy="175895"/>
          </a:xfrm>
          <a:prstGeom prst="rect">
            <a:avLst/>
          </a:prstGeom>
        </p:spPr>
        <p:txBody>
          <a:bodyPr vert="horz" wrap="square" lIns="0" tIns="635" rIns="0" bIns="0" rtlCol="0">
            <a:spAutoFit/>
          </a:bodyPr>
          <a:lstStyle/>
          <a:p>
            <a:pPr marL="12700">
              <a:lnSpc>
                <a:spcPct val="100000"/>
              </a:lnSpc>
              <a:spcBef>
                <a:spcPts val="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8" y="234746"/>
            <a:ext cx="5549265" cy="744855"/>
          </a:xfrm>
          <a:prstGeom prst="rect">
            <a:avLst/>
          </a:prstGeom>
        </p:spPr>
        <p:txBody>
          <a:bodyPr vert="horz" wrap="square" lIns="0" tIns="12700" rIns="0" bIns="0" rtlCol="0">
            <a:spAutoFit/>
          </a:bodyPr>
          <a:lstStyle/>
          <a:p>
            <a:pPr marL="493395" marR="5080" indent="-480695">
              <a:lnSpc>
                <a:spcPct val="118000"/>
              </a:lnSpc>
              <a:spcBef>
                <a:spcPts val="100"/>
              </a:spcBef>
            </a:pPr>
            <a:r>
              <a:rPr sz="2000" dirty="0">
                <a:solidFill>
                  <a:srgbClr val="756F6F"/>
                </a:solidFill>
              </a:rPr>
              <a:t>Module</a:t>
            </a:r>
            <a:r>
              <a:rPr sz="2000" spc="-35" dirty="0">
                <a:solidFill>
                  <a:srgbClr val="756F6F"/>
                </a:solidFill>
              </a:rPr>
              <a:t> </a:t>
            </a:r>
            <a:r>
              <a:rPr sz="2000" spc="-5" dirty="0">
                <a:solidFill>
                  <a:srgbClr val="756F6F"/>
                </a:solidFill>
              </a:rPr>
              <a:t>1:</a:t>
            </a:r>
            <a:r>
              <a:rPr sz="2000" spc="-25" dirty="0">
                <a:solidFill>
                  <a:srgbClr val="756F6F"/>
                </a:solidFill>
              </a:rPr>
              <a:t> </a:t>
            </a:r>
            <a:r>
              <a:rPr sz="2000" spc="-10" dirty="0">
                <a:solidFill>
                  <a:srgbClr val="756F6F"/>
                </a:solidFill>
              </a:rPr>
              <a:t>Principles</a:t>
            </a:r>
            <a:r>
              <a:rPr sz="2000" spc="35" dirty="0">
                <a:solidFill>
                  <a:srgbClr val="756F6F"/>
                </a:solidFill>
              </a:rPr>
              <a:t> </a:t>
            </a:r>
            <a:r>
              <a:rPr sz="2000" spc="-5" dirty="0">
                <a:solidFill>
                  <a:srgbClr val="756F6F"/>
                </a:solidFill>
              </a:rPr>
              <a:t>and</a:t>
            </a:r>
            <a:r>
              <a:rPr sz="2000" spc="25" dirty="0">
                <a:solidFill>
                  <a:srgbClr val="756F6F"/>
                </a:solidFill>
              </a:rPr>
              <a:t> </a:t>
            </a:r>
            <a:r>
              <a:rPr sz="2000" spc="-15" dirty="0">
                <a:solidFill>
                  <a:srgbClr val="756F6F"/>
                </a:solidFill>
              </a:rPr>
              <a:t>Application</a:t>
            </a:r>
            <a:r>
              <a:rPr sz="2000" spc="65" dirty="0">
                <a:solidFill>
                  <a:srgbClr val="756F6F"/>
                </a:solidFill>
              </a:rPr>
              <a:t> </a:t>
            </a:r>
            <a:r>
              <a:rPr sz="2000" spc="-5" dirty="0">
                <a:solidFill>
                  <a:srgbClr val="756F6F"/>
                </a:solidFill>
              </a:rPr>
              <a:t>of</a:t>
            </a:r>
            <a:r>
              <a:rPr sz="2000" spc="5" dirty="0">
                <a:solidFill>
                  <a:srgbClr val="756F6F"/>
                </a:solidFill>
              </a:rPr>
              <a:t> </a:t>
            </a:r>
            <a:r>
              <a:rPr sz="2000" dirty="0">
                <a:solidFill>
                  <a:srgbClr val="756F6F"/>
                </a:solidFill>
              </a:rPr>
              <a:t>TCCC </a:t>
            </a:r>
            <a:r>
              <a:rPr sz="2000" spc="-540" dirty="0">
                <a:solidFill>
                  <a:srgbClr val="756F6F"/>
                </a:solidFill>
              </a:rPr>
              <a:t> </a:t>
            </a:r>
            <a:r>
              <a:rPr sz="2000" spc="-5" dirty="0">
                <a:solidFill>
                  <a:srgbClr val="2D3334"/>
                </a:solidFill>
              </a:rPr>
              <a:t>1</a:t>
            </a:r>
            <a:r>
              <a:rPr sz="2000" spc="-10" dirty="0">
                <a:solidFill>
                  <a:srgbClr val="2D3334"/>
                </a:solidFill>
              </a:rPr>
              <a:t> </a:t>
            </a:r>
            <a:r>
              <a:rPr sz="2000" spc="-5" dirty="0">
                <a:solidFill>
                  <a:srgbClr val="2D3334"/>
                </a:solidFill>
              </a:rPr>
              <a:t>x</a:t>
            </a:r>
            <a:r>
              <a:rPr sz="2000" spc="5" dirty="0">
                <a:solidFill>
                  <a:srgbClr val="2D3334"/>
                </a:solidFill>
              </a:rPr>
              <a:t> </a:t>
            </a:r>
            <a:r>
              <a:rPr sz="2000" spc="-10" dirty="0">
                <a:solidFill>
                  <a:srgbClr val="BB8542"/>
                </a:solidFill>
              </a:rPr>
              <a:t>TERMINAL</a:t>
            </a:r>
            <a:r>
              <a:rPr sz="2000" spc="45" dirty="0">
                <a:solidFill>
                  <a:srgbClr val="BB8542"/>
                </a:solidFill>
              </a:rPr>
              <a:t> </a:t>
            </a:r>
            <a:r>
              <a:rPr sz="2000" spc="-20" dirty="0">
                <a:solidFill>
                  <a:srgbClr val="BB8542"/>
                </a:solidFill>
              </a:rPr>
              <a:t>LEARNING</a:t>
            </a:r>
            <a:r>
              <a:rPr sz="2000" spc="120" dirty="0">
                <a:solidFill>
                  <a:srgbClr val="BB8542"/>
                </a:solidFill>
              </a:rPr>
              <a:t> </a:t>
            </a:r>
            <a:r>
              <a:rPr sz="2000" spc="-5" dirty="0">
                <a:solidFill>
                  <a:srgbClr val="BB8542"/>
                </a:solidFill>
              </a:rPr>
              <a:t>OBJECTIVE</a:t>
            </a:r>
            <a:endParaRPr sz="2000"/>
          </a:p>
        </p:txBody>
      </p:sp>
      <p:sp>
        <p:nvSpPr>
          <p:cNvPr id="3" name="object 3"/>
          <p:cNvSpPr txBox="1"/>
          <p:nvPr/>
        </p:nvSpPr>
        <p:spPr>
          <a:xfrm>
            <a:off x="9410827" y="6572198"/>
            <a:ext cx="2020570" cy="187325"/>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CD9146"/>
                </a:solidFill>
                <a:latin typeface="Arial MT"/>
                <a:cs typeface="Arial MT"/>
              </a:rPr>
              <a:t>#TCCC-CPP-PPT-01</a:t>
            </a:r>
            <a:r>
              <a:rPr sz="1050" spc="280" dirty="0">
                <a:solidFill>
                  <a:srgbClr val="CD9146"/>
                </a:solidFill>
                <a:latin typeface="Arial MT"/>
                <a:cs typeface="Arial MT"/>
              </a:rPr>
              <a:t> </a:t>
            </a:r>
            <a:r>
              <a:rPr sz="1050" spc="-5" dirty="0">
                <a:solidFill>
                  <a:srgbClr val="CD9146"/>
                </a:solidFill>
                <a:latin typeface="Arial MT"/>
                <a:cs typeface="Arial MT"/>
              </a:rPr>
              <a:t>08 </a:t>
            </a:r>
            <a:r>
              <a:rPr sz="1050"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p:nvPr/>
        </p:nvSpPr>
        <p:spPr>
          <a:xfrm>
            <a:off x="11727942" y="6552996"/>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6</a:t>
            </a:r>
            <a:endParaRPr sz="1200">
              <a:latin typeface="Arial MT"/>
              <a:cs typeface="Arial MT"/>
            </a:endParaRPr>
          </a:p>
        </p:txBody>
      </p:sp>
      <p:pic>
        <p:nvPicPr>
          <p:cNvPr id="6" name="object 6"/>
          <p:cNvPicPr/>
          <p:nvPr/>
        </p:nvPicPr>
        <p:blipFill>
          <a:blip r:embed="rId4" cstate="print"/>
          <a:stretch>
            <a:fillRect/>
          </a:stretch>
        </p:blipFill>
        <p:spPr>
          <a:xfrm>
            <a:off x="3705435" y="6581157"/>
            <a:ext cx="213574" cy="213597"/>
          </a:xfrm>
          <a:prstGeom prst="rect">
            <a:avLst/>
          </a:prstGeom>
        </p:spPr>
      </p:pic>
      <p:pic>
        <p:nvPicPr>
          <p:cNvPr id="7" name="object 7"/>
          <p:cNvPicPr/>
          <p:nvPr/>
        </p:nvPicPr>
        <p:blipFill>
          <a:blip r:embed="rId5" cstate="print"/>
          <a:stretch>
            <a:fillRect/>
          </a:stretch>
        </p:blipFill>
        <p:spPr>
          <a:xfrm>
            <a:off x="5545163" y="6581932"/>
            <a:ext cx="218640" cy="218672"/>
          </a:xfrm>
          <a:prstGeom prst="rect">
            <a:avLst/>
          </a:prstGeom>
        </p:spPr>
      </p:pic>
      <p:sp>
        <p:nvSpPr>
          <p:cNvPr id="8" name="object 8"/>
          <p:cNvSpPr/>
          <p:nvPr/>
        </p:nvSpPr>
        <p:spPr>
          <a:xfrm>
            <a:off x="489204" y="1257300"/>
            <a:ext cx="11292840" cy="4855845"/>
          </a:xfrm>
          <a:custGeom>
            <a:avLst/>
            <a:gdLst/>
            <a:ahLst/>
            <a:cxnLst/>
            <a:rect l="l" t="t" r="r" b="b"/>
            <a:pathLst>
              <a:path w="11292840" h="4855845">
                <a:moveTo>
                  <a:pt x="0" y="155066"/>
                </a:moveTo>
                <a:lnTo>
                  <a:pt x="7908" y="106070"/>
                </a:lnTo>
                <a:lnTo>
                  <a:pt x="29931" y="63505"/>
                </a:lnTo>
                <a:lnTo>
                  <a:pt x="63513" y="29931"/>
                </a:lnTo>
                <a:lnTo>
                  <a:pt x="106098" y="7909"/>
                </a:lnTo>
                <a:lnTo>
                  <a:pt x="155130" y="0"/>
                </a:lnTo>
                <a:lnTo>
                  <a:pt x="11137773" y="0"/>
                </a:lnTo>
                <a:lnTo>
                  <a:pt x="11186769" y="7909"/>
                </a:lnTo>
                <a:lnTo>
                  <a:pt x="11229334" y="29931"/>
                </a:lnTo>
                <a:lnTo>
                  <a:pt x="11262908" y="63505"/>
                </a:lnTo>
                <a:lnTo>
                  <a:pt x="11284930" y="106070"/>
                </a:lnTo>
                <a:lnTo>
                  <a:pt x="11292840" y="155066"/>
                </a:lnTo>
                <a:lnTo>
                  <a:pt x="11292840" y="4700244"/>
                </a:lnTo>
                <a:lnTo>
                  <a:pt x="11284930" y="4749277"/>
                </a:lnTo>
                <a:lnTo>
                  <a:pt x="11262908" y="4791861"/>
                </a:lnTo>
                <a:lnTo>
                  <a:pt x="11229334" y="4825443"/>
                </a:lnTo>
                <a:lnTo>
                  <a:pt x="11186769" y="4847466"/>
                </a:lnTo>
                <a:lnTo>
                  <a:pt x="11137773" y="4855375"/>
                </a:lnTo>
                <a:lnTo>
                  <a:pt x="155130" y="4855375"/>
                </a:lnTo>
                <a:lnTo>
                  <a:pt x="106098" y="4847466"/>
                </a:lnTo>
                <a:lnTo>
                  <a:pt x="63513" y="4825443"/>
                </a:lnTo>
                <a:lnTo>
                  <a:pt x="29931" y="4791861"/>
                </a:lnTo>
                <a:lnTo>
                  <a:pt x="7908" y="4749277"/>
                </a:lnTo>
                <a:lnTo>
                  <a:pt x="0" y="4700244"/>
                </a:lnTo>
                <a:lnTo>
                  <a:pt x="0" y="155066"/>
                </a:lnTo>
                <a:close/>
              </a:path>
            </a:pathLst>
          </a:custGeom>
          <a:ln w="28575">
            <a:solidFill>
              <a:srgbClr val="D7D9D7"/>
            </a:solidFill>
          </a:ln>
        </p:spPr>
        <p:txBody>
          <a:bodyPr wrap="square" lIns="0" tIns="0" rIns="0" bIns="0" rtlCol="0"/>
          <a:lstStyle/>
          <a:p>
            <a:endParaRPr/>
          </a:p>
        </p:txBody>
      </p:sp>
      <p:sp>
        <p:nvSpPr>
          <p:cNvPr id="9" name="object 9"/>
          <p:cNvSpPr txBox="1"/>
          <p:nvPr/>
        </p:nvSpPr>
        <p:spPr>
          <a:xfrm>
            <a:off x="1403985" y="2152853"/>
            <a:ext cx="4626610" cy="3317875"/>
          </a:xfrm>
          <a:prstGeom prst="rect">
            <a:avLst/>
          </a:prstGeom>
        </p:spPr>
        <p:txBody>
          <a:bodyPr vert="horz" wrap="square" lIns="0" tIns="12065" rIns="0" bIns="0" rtlCol="0">
            <a:spAutoFit/>
          </a:bodyPr>
          <a:lstStyle/>
          <a:p>
            <a:pPr marL="12700" marR="287655">
              <a:lnSpc>
                <a:spcPct val="100000"/>
              </a:lnSpc>
              <a:spcBef>
                <a:spcPts val="95"/>
              </a:spcBef>
            </a:pPr>
            <a:r>
              <a:rPr sz="1400" spc="-10" dirty="0">
                <a:latin typeface="Arial MT"/>
                <a:cs typeface="Arial MT"/>
              </a:rPr>
              <a:t>Identify</a:t>
            </a:r>
            <a:r>
              <a:rPr sz="1400" spc="60" dirty="0">
                <a:latin typeface="Arial MT"/>
                <a:cs typeface="Arial MT"/>
              </a:rPr>
              <a:t> </a:t>
            </a:r>
            <a:r>
              <a:rPr sz="1400" spc="-10" dirty="0">
                <a:latin typeface="Arial MT"/>
                <a:cs typeface="Arial MT"/>
              </a:rPr>
              <a:t>the</a:t>
            </a:r>
            <a:r>
              <a:rPr sz="1400" spc="10" dirty="0">
                <a:latin typeface="Arial MT"/>
                <a:cs typeface="Arial MT"/>
              </a:rPr>
              <a:t> </a:t>
            </a:r>
            <a:r>
              <a:rPr sz="1400" spc="-10" dirty="0">
                <a:latin typeface="Arial MT"/>
                <a:cs typeface="Arial MT"/>
              </a:rPr>
              <a:t>leading</a:t>
            </a:r>
            <a:r>
              <a:rPr sz="1400" spc="5" dirty="0">
                <a:latin typeface="Arial MT"/>
                <a:cs typeface="Arial MT"/>
              </a:rPr>
              <a:t> </a:t>
            </a:r>
            <a:r>
              <a:rPr sz="1400" spc="-5" dirty="0">
                <a:latin typeface="Arial MT"/>
                <a:cs typeface="Arial MT"/>
              </a:rPr>
              <a:t>causes</a:t>
            </a:r>
            <a:r>
              <a:rPr sz="1400" spc="40" dirty="0">
                <a:latin typeface="Arial MT"/>
                <a:cs typeface="Arial MT"/>
              </a:rPr>
              <a:t> </a:t>
            </a:r>
            <a:r>
              <a:rPr sz="1400" spc="-10" dirty="0">
                <a:latin typeface="Arial MT"/>
                <a:cs typeface="Arial MT"/>
              </a:rPr>
              <a:t>of preventable</a:t>
            </a:r>
            <a:r>
              <a:rPr sz="1400" spc="65" dirty="0">
                <a:latin typeface="Arial MT"/>
                <a:cs typeface="Arial MT"/>
              </a:rPr>
              <a:t> </a:t>
            </a:r>
            <a:r>
              <a:rPr sz="1400" spc="-10" dirty="0">
                <a:latin typeface="Arial MT"/>
                <a:cs typeface="Arial MT"/>
              </a:rPr>
              <a:t>death</a:t>
            </a:r>
            <a:r>
              <a:rPr sz="1400" spc="30" dirty="0">
                <a:latin typeface="Arial MT"/>
                <a:cs typeface="Arial MT"/>
              </a:rPr>
              <a:t> </a:t>
            </a:r>
            <a:r>
              <a:rPr sz="1400" spc="-10" dirty="0">
                <a:latin typeface="Arial MT"/>
                <a:cs typeface="Arial MT"/>
              </a:rPr>
              <a:t>due</a:t>
            </a:r>
            <a:r>
              <a:rPr sz="1400" spc="10" dirty="0">
                <a:latin typeface="Arial MT"/>
                <a:cs typeface="Arial MT"/>
              </a:rPr>
              <a:t> </a:t>
            </a:r>
            <a:r>
              <a:rPr sz="1400" spc="-5" dirty="0">
                <a:latin typeface="Arial MT"/>
                <a:cs typeface="Arial MT"/>
              </a:rPr>
              <a:t>to </a:t>
            </a:r>
            <a:r>
              <a:rPr sz="1400" spc="-375" dirty="0">
                <a:latin typeface="Arial MT"/>
                <a:cs typeface="Arial MT"/>
              </a:rPr>
              <a:t> </a:t>
            </a:r>
            <a:r>
              <a:rPr sz="1400" spc="-5" dirty="0">
                <a:latin typeface="Arial MT"/>
                <a:cs typeface="Arial MT"/>
              </a:rPr>
              <a:t>traumatic</a:t>
            </a:r>
            <a:r>
              <a:rPr sz="1400" spc="20" dirty="0">
                <a:latin typeface="Arial MT"/>
                <a:cs typeface="Arial MT"/>
              </a:rPr>
              <a:t> </a:t>
            </a:r>
            <a:r>
              <a:rPr sz="1400" spc="-5" dirty="0">
                <a:latin typeface="Arial MT"/>
                <a:cs typeface="Arial MT"/>
              </a:rPr>
              <a:t>injuries</a:t>
            </a:r>
            <a:r>
              <a:rPr sz="1400" spc="50" dirty="0">
                <a:latin typeface="Arial MT"/>
                <a:cs typeface="Arial MT"/>
              </a:rPr>
              <a:t> </a:t>
            </a:r>
            <a:r>
              <a:rPr sz="1400" spc="-10" dirty="0">
                <a:latin typeface="Arial MT"/>
                <a:cs typeface="Arial MT"/>
              </a:rPr>
              <a:t>and</a:t>
            </a:r>
            <a:r>
              <a:rPr sz="1400" spc="15" dirty="0">
                <a:latin typeface="Arial MT"/>
                <a:cs typeface="Arial MT"/>
              </a:rPr>
              <a:t> </a:t>
            </a:r>
            <a:r>
              <a:rPr sz="1400" spc="-5" dirty="0">
                <a:latin typeface="Arial MT"/>
                <a:cs typeface="Arial MT"/>
              </a:rPr>
              <a:t>the</a:t>
            </a:r>
            <a:r>
              <a:rPr sz="1400" spc="15" dirty="0">
                <a:latin typeface="Arial MT"/>
                <a:cs typeface="Arial MT"/>
              </a:rPr>
              <a:t> </a:t>
            </a:r>
            <a:r>
              <a:rPr sz="1400" spc="-10" dirty="0">
                <a:latin typeface="Arial MT"/>
                <a:cs typeface="Arial MT"/>
              </a:rPr>
              <a:t>corresponding</a:t>
            </a:r>
            <a:r>
              <a:rPr sz="1400" spc="55" dirty="0">
                <a:latin typeface="Arial MT"/>
                <a:cs typeface="Arial MT"/>
              </a:rPr>
              <a:t> </a:t>
            </a:r>
            <a:r>
              <a:rPr sz="1400" spc="-10" dirty="0">
                <a:latin typeface="Arial MT"/>
                <a:cs typeface="Arial MT"/>
              </a:rPr>
              <a:t>interventions </a:t>
            </a:r>
            <a:r>
              <a:rPr sz="1400" spc="-5" dirty="0">
                <a:latin typeface="Arial MT"/>
                <a:cs typeface="Arial MT"/>
              </a:rPr>
              <a:t> to</a:t>
            </a:r>
            <a:r>
              <a:rPr sz="1400" spc="10" dirty="0">
                <a:latin typeface="Arial MT"/>
                <a:cs typeface="Arial MT"/>
              </a:rPr>
              <a:t> </a:t>
            </a:r>
            <a:r>
              <a:rPr sz="1400" spc="-10" dirty="0">
                <a:latin typeface="Arial MT"/>
                <a:cs typeface="Arial MT"/>
              </a:rPr>
              <a:t>help</a:t>
            </a:r>
            <a:r>
              <a:rPr sz="1400" spc="15" dirty="0">
                <a:latin typeface="Arial MT"/>
                <a:cs typeface="Arial MT"/>
              </a:rPr>
              <a:t> </a:t>
            </a:r>
            <a:r>
              <a:rPr sz="1400" spc="-10" dirty="0">
                <a:latin typeface="Arial MT"/>
                <a:cs typeface="Arial MT"/>
              </a:rPr>
              <a:t>increase</a:t>
            </a:r>
            <a:r>
              <a:rPr sz="1400" spc="35" dirty="0">
                <a:latin typeface="Arial MT"/>
                <a:cs typeface="Arial MT"/>
              </a:rPr>
              <a:t> </a:t>
            </a:r>
            <a:r>
              <a:rPr sz="1400" spc="-10" dirty="0">
                <a:latin typeface="Arial MT"/>
                <a:cs typeface="Arial MT"/>
              </a:rPr>
              <a:t>chances</a:t>
            </a:r>
            <a:r>
              <a:rPr sz="1400" spc="20" dirty="0">
                <a:latin typeface="Arial MT"/>
                <a:cs typeface="Arial MT"/>
              </a:rPr>
              <a:t> </a:t>
            </a:r>
            <a:r>
              <a:rPr sz="1400" spc="-5" dirty="0">
                <a:latin typeface="Arial MT"/>
                <a:cs typeface="Arial MT"/>
              </a:rPr>
              <a:t>of</a:t>
            </a:r>
            <a:r>
              <a:rPr sz="1400" spc="15" dirty="0">
                <a:latin typeface="Arial MT"/>
                <a:cs typeface="Arial MT"/>
              </a:rPr>
              <a:t> </a:t>
            </a:r>
            <a:r>
              <a:rPr sz="1400" spc="-5" dirty="0">
                <a:latin typeface="Arial MT"/>
                <a:cs typeface="Arial MT"/>
              </a:rPr>
              <a:t>survival.</a:t>
            </a:r>
            <a:endParaRPr sz="1400">
              <a:latin typeface="Arial MT"/>
              <a:cs typeface="Arial MT"/>
            </a:endParaRPr>
          </a:p>
          <a:p>
            <a:pPr marL="12700" marR="5080">
              <a:lnSpc>
                <a:spcPct val="100000"/>
              </a:lnSpc>
              <a:spcBef>
                <a:spcPts val="385"/>
              </a:spcBef>
            </a:pPr>
            <a:r>
              <a:rPr sz="1400" spc="-5" dirty="0">
                <a:latin typeface="Arial MT"/>
                <a:cs typeface="Arial MT"/>
              </a:rPr>
              <a:t>Describe</a:t>
            </a:r>
            <a:r>
              <a:rPr sz="1400" spc="35" dirty="0">
                <a:latin typeface="Arial MT"/>
                <a:cs typeface="Arial MT"/>
              </a:rPr>
              <a:t> </a:t>
            </a:r>
            <a:r>
              <a:rPr sz="1400" spc="-10" dirty="0">
                <a:latin typeface="Arial MT"/>
                <a:cs typeface="Arial MT"/>
              </a:rPr>
              <a:t>the</a:t>
            </a:r>
            <a:r>
              <a:rPr sz="1400" spc="10" dirty="0">
                <a:latin typeface="Arial MT"/>
                <a:cs typeface="Arial MT"/>
              </a:rPr>
              <a:t> </a:t>
            </a:r>
            <a:r>
              <a:rPr sz="1400" spc="-5" dirty="0">
                <a:latin typeface="Arial MT"/>
                <a:cs typeface="Arial MT"/>
              </a:rPr>
              <a:t>TCCC </a:t>
            </a:r>
            <a:r>
              <a:rPr sz="1400" spc="-10" dirty="0">
                <a:latin typeface="Arial MT"/>
                <a:cs typeface="Arial MT"/>
              </a:rPr>
              <a:t>Phases</a:t>
            </a:r>
            <a:r>
              <a:rPr sz="1400" spc="15" dirty="0">
                <a:latin typeface="Arial MT"/>
                <a:cs typeface="Arial MT"/>
              </a:rPr>
              <a:t> </a:t>
            </a:r>
            <a:r>
              <a:rPr sz="1400" spc="-10" dirty="0">
                <a:latin typeface="Arial MT"/>
                <a:cs typeface="Arial MT"/>
              </a:rPr>
              <a:t>of</a:t>
            </a:r>
            <a:r>
              <a:rPr sz="1400" spc="15" dirty="0">
                <a:latin typeface="Arial MT"/>
                <a:cs typeface="Arial MT"/>
              </a:rPr>
              <a:t> </a:t>
            </a:r>
            <a:r>
              <a:rPr sz="1400" spc="-10" dirty="0">
                <a:latin typeface="Arial MT"/>
                <a:cs typeface="Arial MT"/>
              </a:rPr>
              <a:t>Care</a:t>
            </a:r>
            <a:r>
              <a:rPr sz="1400" spc="10" dirty="0">
                <a:latin typeface="Arial MT"/>
                <a:cs typeface="Arial MT"/>
              </a:rPr>
              <a:t> </a:t>
            </a:r>
            <a:r>
              <a:rPr sz="1400" spc="-10" dirty="0">
                <a:latin typeface="Arial MT"/>
                <a:cs typeface="Arial MT"/>
              </a:rPr>
              <a:t>and</a:t>
            </a:r>
            <a:r>
              <a:rPr sz="1400" spc="10" dirty="0">
                <a:latin typeface="Arial MT"/>
                <a:cs typeface="Arial MT"/>
              </a:rPr>
              <a:t> </a:t>
            </a:r>
            <a:r>
              <a:rPr sz="1400" spc="-15" dirty="0">
                <a:latin typeface="Arial MT"/>
                <a:cs typeface="Arial MT"/>
              </a:rPr>
              <a:t>how</a:t>
            </a:r>
            <a:r>
              <a:rPr sz="1400" spc="20" dirty="0">
                <a:latin typeface="Arial MT"/>
                <a:cs typeface="Arial MT"/>
              </a:rPr>
              <a:t> </a:t>
            </a:r>
            <a:r>
              <a:rPr sz="1400" spc="-5" dirty="0">
                <a:latin typeface="Arial MT"/>
                <a:cs typeface="Arial MT"/>
              </a:rPr>
              <a:t>intervention </a:t>
            </a:r>
            <a:r>
              <a:rPr sz="1400" dirty="0">
                <a:latin typeface="Arial MT"/>
                <a:cs typeface="Arial MT"/>
              </a:rPr>
              <a:t> </a:t>
            </a:r>
            <a:r>
              <a:rPr sz="1400" spc="-10" dirty="0">
                <a:latin typeface="Arial MT"/>
                <a:cs typeface="Arial MT"/>
              </a:rPr>
              <a:t>priorities</a:t>
            </a:r>
            <a:r>
              <a:rPr sz="1400" spc="40" dirty="0">
                <a:latin typeface="Arial MT"/>
                <a:cs typeface="Arial MT"/>
              </a:rPr>
              <a:t> </a:t>
            </a:r>
            <a:r>
              <a:rPr sz="1400" spc="-5" dirty="0">
                <a:latin typeface="Arial MT"/>
                <a:cs typeface="Arial MT"/>
              </a:rPr>
              <a:t>differ</a:t>
            </a:r>
            <a:r>
              <a:rPr sz="1400" spc="15" dirty="0">
                <a:latin typeface="Arial MT"/>
                <a:cs typeface="Arial MT"/>
              </a:rPr>
              <a:t> </a:t>
            </a:r>
            <a:r>
              <a:rPr sz="1400" spc="-5" dirty="0">
                <a:latin typeface="Arial MT"/>
                <a:cs typeface="Arial MT"/>
              </a:rPr>
              <a:t>in</a:t>
            </a:r>
            <a:r>
              <a:rPr sz="1400" spc="20" dirty="0">
                <a:latin typeface="Arial MT"/>
                <a:cs typeface="Arial MT"/>
              </a:rPr>
              <a:t> </a:t>
            </a:r>
            <a:r>
              <a:rPr sz="1400" spc="-10" dirty="0">
                <a:latin typeface="Arial MT"/>
                <a:cs typeface="Arial MT"/>
              </a:rPr>
              <a:t>each</a:t>
            </a:r>
            <a:r>
              <a:rPr sz="1400" spc="20" dirty="0">
                <a:latin typeface="Arial MT"/>
                <a:cs typeface="Arial MT"/>
              </a:rPr>
              <a:t> </a:t>
            </a:r>
            <a:r>
              <a:rPr sz="1400" spc="-10" dirty="0">
                <a:latin typeface="Arial MT"/>
                <a:cs typeface="Arial MT"/>
              </a:rPr>
              <a:t>phase,</a:t>
            </a:r>
            <a:r>
              <a:rPr sz="1400" spc="45" dirty="0">
                <a:latin typeface="Arial MT"/>
                <a:cs typeface="Arial MT"/>
              </a:rPr>
              <a:t> </a:t>
            </a:r>
            <a:r>
              <a:rPr sz="1400" spc="-5" dirty="0">
                <a:latin typeface="Arial MT"/>
                <a:cs typeface="Arial MT"/>
              </a:rPr>
              <a:t>in</a:t>
            </a:r>
            <a:r>
              <a:rPr sz="1400" dirty="0">
                <a:latin typeface="Arial MT"/>
                <a:cs typeface="Arial MT"/>
              </a:rPr>
              <a:t> </a:t>
            </a:r>
            <a:r>
              <a:rPr sz="1400" spc="-10" dirty="0">
                <a:latin typeface="Arial MT"/>
                <a:cs typeface="Arial MT"/>
              </a:rPr>
              <a:t>accordance</a:t>
            </a:r>
            <a:r>
              <a:rPr sz="1400" spc="60" dirty="0">
                <a:latin typeface="Arial MT"/>
                <a:cs typeface="Arial MT"/>
              </a:rPr>
              <a:t> </a:t>
            </a:r>
            <a:r>
              <a:rPr sz="1400" spc="-10" dirty="0">
                <a:latin typeface="Arial MT"/>
                <a:cs typeface="Arial MT"/>
              </a:rPr>
              <a:t>with</a:t>
            </a:r>
            <a:r>
              <a:rPr sz="1400" spc="-70" dirty="0">
                <a:latin typeface="Arial MT"/>
                <a:cs typeface="Arial MT"/>
              </a:rPr>
              <a:t> </a:t>
            </a:r>
            <a:r>
              <a:rPr sz="1400" spc="-5" dirty="0">
                <a:latin typeface="Arial MT"/>
                <a:cs typeface="Arial MT"/>
              </a:rPr>
              <a:t>CoTCCC </a:t>
            </a:r>
            <a:r>
              <a:rPr sz="1400" spc="-375" dirty="0">
                <a:latin typeface="Arial MT"/>
                <a:cs typeface="Arial MT"/>
              </a:rPr>
              <a:t> </a:t>
            </a:r>
            <a:r>
              <a:rPr sz="1400" spc="-5" dirty="0">
                <a:latin typeface="Arial MT"/>
                <a:cs typeface="Arial MT"/>
              </a:rPr>
              <a:t>Guidelines.</a:t>
            </a:r>
            <a:endParaRPr sz="1400">
              <a:latin typeface="Arial MT"/>
              <a:cs typeface="Arial MT"/>
            </a:endParaRPr>
          </a:p>
          <a:p>
            <a:pPr marL="12700">
              <a:lnSpc>
                <a:spcPct val="100000"/>
              </a:lnSpc>
              <a:spcBef>
                <a:spcPts val="409"/>
              </a:spcBef>
            </a:pPr>
            <a:r>
              <a:rPr sz="1400" spc="-5" dirty="0">
                <a:latin typeface="Arial MT"/>
                <a:cs typeface="Arial MT"/>
              </a:rPr>
              <a:t>Describe</a:t>
            </a:r>
            <a:r>
              <a:rPr sz="1400" spc="35" dirty="0">
                <a:latin typeface="Arial MT"/>
                <a:cs typeface="Arial MT"/>
              </a:rPr>
              <a:t> </a:t>
            </a:r>
            <a:r>
              <a:rPr sz="1400" spc="-10" dirty="0">
                <a:latin typeface="Arial MT"/>
                <a:cs typeface="Arial MT"/>
              </a:rPr>
              <a:t>the</a:t>
            </a:r>
            <a:r>
              <a:rPr sz="1400" spc="15" dirty="0">
                <a:latin typeface="Arial MT"/>
                <a:cs typeface="Arial MT"/>
              </a:rPr>
              <a:t> </a:t>
            </a:r>
            <a:r>
              <a:rPr sz="1400" spc="-10" dirty="0">
                <a:latin typeface="Arial MT"/>
                <a:cs typeface="Arial MT"/>
              </a:rPr>
              <a:t>application</a:t>
            </a:r>
            <a:r>
              <a:rPr sz="1400" spc="35" dirty="0">
                <a:latin typeface="Arial MT"/>
                <a:cs typeface="Arial MT"/>
              </a:rPr>
              <a:t> </a:t>
            </a:r>
            <a:r>
              <a:rPr sz="1400" spc="-10" dirty="0">
                <a:latin typeface="Arial MT"/>
                <a:cs typeface="Arial MT"/>
              </a:rPr>
              <a:t>of</a:t>
            </a:r>
            <a:r>
              <a:rPr sz="1400" spc="20" dirty="0">
                <a:latin typeface="Arial MT"/>
                <a:cs typeface="Arial MT"/>
              </a:rPr>
              <a:t> </a:t>
            </a:r>
            <a:r>
              <a:rPr sz="1400" spc="-5" dirty="0">
                <a:latin typeface="Arial MT"/>
                <a:cs typeface="Arial MT"/>
              </a:rPr>
              <a:t>TCCC in </a:t>
            </a:r>
            <a:r>
              <a:rPr sz="1400" spc="-10" dirty="0">
                <a:latin typeface="Arial MT"/>
                <a:cs typeface="Arial MT"/>
              </a:rPr>
              <a:t>combat</a:t>
            </a:r>
            <a:r>
              <a:rPr sz="1400" spc="15" dirty="0">
                <a:latin typeface="Arial MT"/>
                <a:cs typeface="Arial MT"/>
              </a:rPr>
              <a:t> </a:t>
            </a:r>
            <a:r>
              <a:rPr sz="1400" spc="-10" dirty="0">
                <a:latin typeface="Arial MT"/>
                <a:cs typeface="Arial MT"/>
              </a:rPr>
              <a:t>and</a:t>
            </a:r>
            <a:endParaRPr sz="1400">
              <a:latin typeface="Arial MT"/>
              <a:cs typeface="Arial MT"/>
            </a:endParaRPr>
          </a:p>
          <a:p>
            <a:pPr marL="12700">
              <a:lnSpc>
                <a:spcPct val="100000"/>
              </a:lnSpc>
              <a:spcBef>
                <a:spcPts val="5"/>
              </a:spcBef>
            </a:pPr>
            <a:r>
              <a:rPr sz="1400" spc="-10" dirty="0">
                <a:latin typeface="Arial MT"/>
                <a:cs typeface="Arial MT"/>
              </a:rPr>
              <a:t>noncombat</a:t>
            </a:r>
            <a:r>
              <a:rPr sz="1400" spc="50" dirty="0">
                <a:latin typeface="Arial MT"/>
                <a:cs typeface="Arial MT"/>
              </a:rPr>
              <a:t> </a:t>
            </a:r>
            <a:r>
              <a:rPr sz="1400" spc="-5" dirty="0">
                <a:latin typeface="Arial MT"/>
                <a:cs typeface="Arial MT"/>
              </a:rPr>
              <a:t>settings</a:t>
            </a:r>
            <a:r>
              <a:rPr sz="1400" spc="25" dirty="0">
                <a:latin typeface="Arial MT"/>
                <a:cs typeface="Arial MT"/>
              </a:rPr>
              <a:t> </a:t>
            </a:r>
            <a:r>
              <a:rPr sz="1400" spc="-10" dirty="0">
                <a:latin typeface="Arial MT"/>
                <a:cs typeface="Arial MT"/>
              </a:rPr>
              <a:t>across</a:t>
            </a:r>
            <a:r>
              <a:rPr sz="1400" spc="60" dirty="0">
                <a:latin typeface="Arial MT"/>
                <a:cs typeface="Arial MT"/>
              </a:rPr>
              <a:t> </a:t>
            </a:r>
            <a:r>
              <a:rPr sz="1400" spc="-10" dirty="0">
                <a:latin typeface="Arial MT"/>
                <a:cs typeface="Arial MT"/>
              </a:rPr>
              <a:t>different</a:t>
            </a:r>
            <a:r>
              <a:rPr sz="1400" spc="50" dirty="0">
                <a:latin typeface="Arial MT"/>
                <a:cs typeface="Arial MT"/>
              </a:rPr>
              <a:t> </a:t>
            </a:r>
            <a:r>
              <a:rPr sz="1400" spc="-10" dirty="0">
                <a:latin typeface="Arial MT"/>
                <a:cs typeface="Arial MT"/>
              </a:rPr>
              <a:t>environments.</a:t>
            </a:r>
            <a:endParaRPr sz="1400">
              <a:latin typeface="Arial MT"/>
              <a:cs typeface="Arial MT"/>
            </a:endParaRPr>
          </a:p>
          <a:p>
            <a:pPr marL="12700" marR="47625">
              <a:lnSpc>
                <a:spcPct val="100000"/>
              </a:lnSpc>
              <a:spcBef>
                <a:spcPts val="405"/>
              </a:spcBef>
            </a:pPr>
            <a:r>
              <a:rPr sz="1400" spc="-5" dirty="0">
                <a:latin typeface="Arial MT"/>
                <a:cs typeface="Arial MT"/>
              </a:rPr>
              <a:t>Describe</a:t>
            </a:r>
            <a:r>
              <a:rPr sz="1400" spc="35" dirty="0">
                <a:latin typeface="Arial MT"/>
                <a:cs typeface="Arial MT"/>
              </a:rPr>
              <a:t> </a:t>
            </a:r>
            <a:r>
              <a:rPr sz="1400" spc="-5" dirty="0">
                <a:latin typeface="Arial MT"/>
                <a:cs typeface="Arial MT"/>
              </a:rPr>
              <a:t>the</a:t>
            </a:r>
            <a:r>
              <a:rPr sz="1400" spc="5" dirty="0">
                <a:latin typeface="Arial MT"/>
                <a:cs typeface="Arial MT"/>
              </a:rPr>
              <a:t> </a:t>
            </a:r>
            <a:r>
              <a:rPr sz="1400" spc="-10" dirty="0">
                <a:latin typeface="Arial MT"/>
                <a:cs typeface="Arial MT"/>
              </a:rPr>
              <a:t>role</a:t>
            </a:r>
            <a:r>
              <a:rPr sz="1400" spc="10" dirty="0">
                <a:latin typeface="Arial MT"/>
                <a:cs typeface="Arial MT"/>
              </a:rPr>
              <a:t> </a:t>
            </a:r>
            <a:r>
              <a:rPr sz="1400" spc="-10" dirty="0">
                <a:latin typeface="Arial MT"/>
                <a:cs typeface="Arial MT"/>
              </a:rPr>
              <a:t>and</a:t>
            </a:r>
            <a:r>
              <a:rPr sz="1400" spc="10" dirty="0">
                <a:latin typeface="Arial MT"/>
                <a:cs typeface="Arial MT"/>
              </a:rPr>
              <a:t> </a:t>
            </a:r>
            <a:r>
              <a:rPr sz="1400" spc="-5" dirty="0">
                <a:latin typeface="Arial MT"/>
                <a:cs typeface="Arial MT"/>
              </a:rPr>
              <a:t>responsibilities</a:t>
            </a:r>
            <a:r>
              <a:rPr sz="1400" spc="60" dirty="0">
                <a:latin typeface="Arial MT"/>
                <a:cs typeface="Arial MT"/>
              </a:rPr>
              <a:t> </a:t>
            </a:r>
            <a:r>
              <a:rPr sz="1400" spc="-5" dirty="0">
                <a:latin typeface="Arial MT"/>
                <a:cs typeface="Arial MT"/>
              </a:rPr>
              <a:t>of</a:t>
            </a:r>
            <a:r>
              <a:rPr sz="1400" spc="-15" dirty="0">
                <a:latin typeface="Arial MT"/>
                <a:cs typeface="Arial MT"/>
              </a:rPr>
              <a:t> </a:t>
            </a:r>
            <a:r>
              <a:rPr sz="1400" spc="-5" dirty="0">
                <a:latin typeface="Arial MT"/>
                <a:cs typeface="Arial MT"/>
              </a:rPr>
              <a:t>all</a:t>
            </a:r>
            <a:r>
              <a:rPr sz="1400" spc="15" dirty="0">
                <a:latin typeface="Arial MT"/>
                <a:cs typeface="Arial MT"/>
              </a:rPr>
              <a:t> </a:t>
            </a:r>
            <a:r>
              <a:rPr sz="1400" spc="-15" dirty="0">
                <a:latin typeface="Arial MT"/>
                <a:cs typeface="Arial MT"/>
              </a:rPr>
              <a:t>non-medical </a:t>
            </a:r>
            <a:r>
              <a:rPr sz="1400" spc="-10" dirty="0">
                <a:latin typeface="Arial MT"/>
                <a:cs typeface="Arial MT"/>
              </a:rPr>
              <a:t> and</a:t>
            </a:r>
            <a:r>
              <a:rPr sz="1400" spc="5" dirty="0">
                <a:latin typeface="Arial MT"/>
                <a:cs typeface="Arial MT"/>
              </a:rPr>
              <a:t> </a:t>
            </a:r>
            <a:r>
              <a:rPr sz="1400" spc="-5" dirty="0">
                <a:latin typeface="Arial MT"/>
                <a:cs typeface="Arial MT"/>
              </a:rPr>
              <a:t>medical</a:t>
            </a:r>
            <a:r>
              <a:rPr sz="1400" spc="20" dirty="0">
                <a:latin typeface="Arial MT"/>
                <a:cs typeface="Arial MT"/>
              </a:rPr>
              <a:t> </a:t>
            </a:r>
            <a:r>
              <a:rPr sz="1400" spc="-10" dirty="0">
                <a:latin typeface="Arial MT"/>
                <a:cs typeface="Arial MT"/>
              </a:rPr>
              <a:t>personnel</a:t>
            </a:r>
            <a:r>
              <a:rPr sz="1400" spc="40" dirty="0">
                <a:latin typeface="Arial MT"/>
                <a:cs typeface="Arial MT"/>
              </a:rPr>
              <a:t> </a:t>
            </a:r>
            <a:r>
              <a:rPr sz="1400" spc="-5" dirty="0">
                <a:latin typeface="Arial MT"/>
                <a:cs typeface="Arial MT"/>
              </a:rPr>
              <a:t>in</a:t>
            </a:r>
            <a:r>
              <a:rPr sz="1400" spc="15" dirty="0">
                <a:latin typeface="Arial MT"/>
                <a:cs typeface="Arial MT"/>
              </a:rPr>
              <a:t> </a:t>
            </a:r>
            <a:r>
              <a:rPr sz="1400" spc="-10" dirty="0">
                <a:latin typeface="Arial MT"/>
                <a:cs typeface="Arial MT"/>
              </a:rPr>
              <a:t>rendering</a:t>
            </a:r>
            <a:r>
              <a:rPr sz="1400" spc="35" dirty="0">
                <a:latin typeface="Arial MT"/>
                <a:cs typeface="Arial MT"/>
              </a:rPr>
              <a:t> </a:t>
            </a:r>
            <a:r>
              <a:rPr sz="1400" spc="-5" dirty="0">
                <a:latin typeface="Arial MT"/>
                <a:cs typeface="Arial MT"/>
              </a:rPr>
              <a:t>TCCC</a:t>
            </a:r>
            <a:r>
              <a:rPr sz="1400" spc="-10" dirty="0">
                <a:latin typeface="Arial MT"/>
                <a:cs typeface="Arial MT"/>
              </a:rPr>
              <a:t> care</a:t>
            </a:r>
            <a:r>
              <a:rPr sz="1400" spc="10" dirty="0">
                <a:latin typeface="Arial MT"/>
                <a:cs typeface="Arial MT"/>
              </a:rPr>
              <a:t> </a:t>
            </a:r>
            <a:r>
              <a:rPr sz="1400" spc="-5" dirty="0">
                <a:latin typeface="Arial MT"/>
                <a:cs typeface="Arial MT"/>
              </a:rPr>
              <a:t>in </a:t>
            </a:r>
            <a:r>
              <a:rPr sz="1400" dirty="0">
                <a:latin typeface="Arial MT"/>
                <a:cs typeface="Arial MT"/>
              </a:rPr>
              <a:t> </a:t>
            </a:r>
            <a:r>
              <a:rPr sz="1400" spc="-10" dirty="0">
                <a:latin typeface="Arial MT"/>
                <a:cs typeface="Arial MT"/>
              </a:rPr>
              <a:t>accordance</a:t>
            </a:r>
            <a:r>
              <a:rPr sz="1400" spc="60" dirty="0">
                <a:latin typeface="Arial MT"/>
                <a:cs typeface="Arial MT"/>
              </a:rPr>
              <a:t> </a:t>
            </a:r>
            <a:r>
              <a:rPr sz="1400" spc="-10" dirty="0">
                <a:latin typeface="Arial MT"/>
                <a:cs typeface="Arial MT"/>
              </a:rPr>
              <a:t>with</a:t>
            </a:r>
            <a:r>
              <a:rPr sz="1400" spc="20" dirty="0">
                <a:latin typeface="Arial MT"/>
                <a:cs typeface="Arial MT"/>
              </a:rPr>
              <a:t> </a:t>
            </a:r>
            <a:r>
              <a:rPr sz="1400" spc="-5" dirty="0">
                <a:latin typeface="Arial MT"/>
                <a:cs typeface="Arial MT"/>
              </a:rPr>
              <a:t>Joint</a:t>
            </a:r>
            <a:r>
              <a:rPr sz="1400" spc="40" dirty="0">
                <a:latin typeface="Arial MT"/>
                <a:cs typeface="Arial MT"/>
              </a:rPr>
              <a:t> </a:t>
            </a:r>
            <a:r>
              <a:rPr sz="1400" spc="-5" dirty="0">
                <a:latin typeface="Arial MT"/>
                <a:cs typeface="Arial MT"/>
              </a:rPr>
              <a:t>Publication</a:t>
            </a:r>
            <a:r>
              <a:rPr sz="1400" spc="40" dirty="0">
                <a:latin typeface="Arial MT"/>
                <a:cs typeface="Arial MT"/>
              </a:rPr>
              <a:t> </a:t>
            </a:r>
            <a:r>
              <a:rPr sz="1400" spc="-30" dirty="0">
                <a:latin typeface="Arial MT"/>
                <a:cs typeface="Arial MT"/>
              </a:rPr>
              <a:t>4-02</a:t>
            </a:r>
            <a:r>
              <a:rPr sz="1400" spc="10" dirty="0">
                <a:latin typeface="Arial MT"/>
                <a:cs typeface="Arial MT"/>
              </a:rPr>
              <a:t> </a:t>
            </a:r>
            <a:r>
              <a:rPr sz="1400" spc="-15" dirty="0">
                <a:latin typeface="Arial MT"/>
                <a:cs typeface="Arial MT"/>
              </a:rPr>
              <a:t>and</a:t>
            </a:r>
            <a:r>
              <a:rPr sz="1400" spc="15" dirty="0">
                <a:latin typeface="Arial MT"/>
                <a:cs typeface="Arial MT"/>
              </a:rPr>
              <a:t> </a:t>
            </a:r>
            <a:r>
              <a:rPr sz="1400" spc="-5" dirty="0">
                <a:latin typeface="Arial MT"/>
                <a:cs typeface="Arial MT"/>
              </a:rPr>
              <a:t>DoDI</a:t>
            </a:r>
            <a:r>
              <a:rPr sz="1400" spc="10" dirty="0">
                <a:latin typeface="Arial MT"/>
                <a:cs typeface="Arial MT"/>
              </a:rPr>
              <a:t> </a:t>
            </a:r>
            <a:r>
              <a:rPr sz="1400" spc="-15" dirty="0">
                <a:latin typeface="Arial MT"/>
                <a:cs typeface="Arial MT"/>
              </a:rPr>
              <a:t>1322.24.</a:t>
            </a:r>
            <a:endParaRPr sz="1400">
              <a:latin typeface="Arial MT"/>
              <a:cs typeface="Arial MT"/>
            </a:endParaRPr>
          </a:p>
          <a:p>
            <a:pPr marL="12700" marR="850900">
              <a:lnSpc>
                <a:spcPts val="2090"/>
              </a:lnSpc>
              <a:spcBef>
                <a:spcPts val="75"/>
              </a:spcBef>
            </a:pPr>
            <a:r>
              <a:rPr sz="1400" spc="-10" dirty="0">
                <a:latin typeface="Arial MT"/>
                <a:cs typeface="Arial MT"/>
              </a:rPr>
              <a:t>Identify</a:t>
            </a:r>
            <a:r>
              <a:rPr sz="1400" spc="60" dirty="0">
                <a:latin typeface="Arial MT"/>
                <a:cs typeface="Arial MT"/>
              </a:rPr>
              <a:t> </a:t>
            </a:r>
            <a:r>
              <a:rPr sz="1400" spc="-5" dirty="0">
                <a:latin typeface="Arial MT"/>
                <a:cs typeface="Arial MT"/>
              </a:rPr>
              <a:t>the</a:t>
            </a:r>
            <a:r>
              <a:rPr sz="1400" spc="10" dirty="0">
                <a:latin typeface="Arial MT"/>
                <a:cs typeface="Arial MT"/>
              </a:rPr>
              <a:t> </a:t>
            </a:r>
            <a:r>
              <a:rPr sz="1400" dirty="0">
                <a:latin typeface="Arial MT"/>
                <a:cs typeface="Arial MT"/>
              </a:rPr>
              <a:t>key</a:t>
            </a:r>
            <a:r>
              <a:rPr sz="1400" spc="-35" dirty="0">
                <a:latin typeface="Arial MT"/>
                <a:cs typeface="Arial MT"/>
              </a:rPr>
              <a:t> </a:t>
            </a:r>
            <a:r>
              <a:rPr sz="1400" spc="-10" dirty="0">
                <a:latin typeface="Arial MT"/>
                <a:cs typeface="Arial MT"/>
              </a:rPr>
              <a:t>factors</a:t>
            </a:r>
            <a:r>
              <a:rPr sz="1400" spc="45" dirty="0">
                <a:latin typeface="Arial MT"/>
                <a:cs typeface="Arial MT"/>
              </a:rPr>
              <a:t> </a:t>
            </a:r>
            <a:r>
              <a:rPr sz="1400" spc="-5" dirty="0">
                <a:latin typeface="Arial MT"/>
                <a:cs typeface="Arial MT"/>
              </a:rPr>
              <a:t>influencing</a:t>
            </a:r>
            <a:r>
              <a:rPr sz="1400" spc="35" dirty="0">
                <a:latin typeface="Arial MT"/>
                <a:cs typeface="Arial MT"/>
              </a:rPr>
              <a:t> </a:t>
            </a:r>
            <a:r>
              <a:rPr sz="1400" spc="-5" dirty="0">
                <a:latin typeface="Arial MT"/>
                <a:cs typeface="Arial MT"/>
              </a:rPr>
              <a:t>TCCC. </a:t>
            </a:r>
            <a:r>
              <a:rPr sz="1400" dirty="0">
                <a:latin typeface="Arial MT"/>
                <a:cs typeface="Arial MT"/>
              </a:rPr>
              <a:t> </a:t>
            </a:r>
            <a:r>
              <a:rPr sz="1400" spc="-10" dirty="0">
                <a:latin typeface="Arial MT"/>
                <a:cs typeface="Arial MT"/>
              </a:rPr>
              <a:t>Identify</a:t>
            </a:r>
            <a:r>
              <a:rPr sz="1400" spc="65" dirty="0">
                <a:latin typeface="Arial MT"/>
                <a:cs typeface="Arial MT"/>
              </a:rPr>
              <a:t> </a:t>
            </a:r>
            <a:r>
              <a:rPr sz="1400" spc="-10" dirty="0">
                <a:latin typeface="Arial MT"/>
                <a:cs typeface="Arial MT"/>
              </a:rPr>
              <a:t>the</a:t>
            </a:r>
            <a:r>
              <a:rPr sz="1400" spc="10" dirty="0">
                <a:latin typeface="Arial MT"/>
                <a:cs typeface="Arial MT"/>
              </a:rPr>
              <a:t> </a:t>
            </a:r>
            <a:r>
              <a:rPr sz="1400" spc="-10" dirty="0">
                <a:latin typeface="Arial MT"/>
                <a:cs typeface="Arial MT"/>
              </a:rPr>
              <a:t>importance</a:t>
            </a:r>
            <a:r>
              <a:rPr sz="1400" spc="15" dirty="0">
                <a:latin typeface="Arial MT"/>
                <a:cs typeface="Arial MT"/>
              </a:rPr>
              <a:t> </a:t>
            </a:r>
            <a:r>
              <a:rPr sz="1400" spc="-10" dirty="0">
                <a:latin typeface="Arial MT"/>
                <a:cs typeface="Arial MT"/>
              </a:rPr>
              <a:t>of</a:t>
            </a:r>
            <a:r>
              <a:rPr sz="1400" spc="15" dirty="0">
                <a:latin typeface="Arial MT"/>
                <a:cs typeface="Arial MT"/>
              </a:rPr>
              <a:t> </a:t>
            </a:r>
            <a:r>
              <a:rPr sz="1400" spc="-5" dirty="0">
                <a:latin typeface="Arial MT"/>
                <a:cs typeface="Arial MT"/>
              </a:rPr>
              <a:t>TCCC</a:t>
            </a:r>
            <a:r>
              <a:rPr sz="1400" dirty="0">
                <a:latin typeface="Arial MT"/>
                <a:cs typeface="Arial MT"/>
              </a:rPr>
              <a:t> </a:t>
            </a:r>
            <a:r>
              <a:rPr sz="1400" spc="-10" dirty="0">
                <a:latin typeface="Arial MT"/>
                <a:cs typeface="Arial MT"/>
              </a:rPr>
              <a:t>training. </a:t>
            </a:r>
            <a:r>
              <a:rPr sz="1400" spc="-5" dirty="0">
                <a:latin typeface="Arial MT"/>
                <a:cs typeface="Arial MT"/>
              </a:rPr>
              <a:t> </a:t>
            </a:r>
            <a:r>
              <a:rPr sz="1400" spc="-10" dirty="0">
                <a:latin typeface="Arial MT"/>
                <a:cs typeface="Arial MT"/>
              </a:rPr>
              <a:t>Identify</a:t>
            </a:r>
            <a:r>
              <a:rPr sz="1400" spc="60" dirty="0">
                <a:latin typeface="Arial MT"/>
                <a:cs typeface="Arial MT"/>
              </a:rPr>
              <a:t> </a:t>
            </a:r>
            <a:r>
              <a:rPr sz="1400" spc="-5" dirty="0">
                <a:latin typeface="Arial MT"/>
                <a:cs typeface="Arial MT"/>
              </a:rPr>
              <a:t>the</a:t>
            </a:r>
            <a:r>
              <a:rPr sz="1400" spc="10" dirty="0">
                <a:latin typeface="Arial MT"/>
                <a:cs typeface="Arial MT"/>
              </a:rPr>
              <a:t> </a:t>
            </a:r>
            <a:r>
              <a:rPr sz="1400" spc="-10" dirty="0">
                <a:latin typeface="Arial MT"/>
                <a:cs typeface="Arial MT"/>
              </a:rPr>
              <a:t>three</a:t>
            </a:r>
            <a:r>
              <a:rPr sz="1400" spc="10" dirty="0">
                <a:latin typeface="Arial MT"/>
                <a:cs typeface="Arial MT"/>
              </a:rPr>
              <a:t> </a:t>
            </a:r>
            <a:r>
              <a:rPr sz="1400" spc="-5" dirty="0">
                <a:latin typeface="Arial MT"/>
                <a:cs typeface="Arial MT"/>
              </a:rPr>
              <a:t>objectives</a:t>
            </a:r>
            <a:r>
              <a:rPr sz="1400" spc="45" dirty="0">
                <a:latin typeface="Arial MT"/>
                <a:cs typeface="Arial MT"/>
              </a:rPr>
              <a:t> </a:t>
            </a:r>
            <a:r>
              <a:rPr sz="1400" spc="-10" dirty="0">
                <a:latin typeface="Arial MT"/>
                <a:cs typeface="Arial MT"/>
              </a:rPr>
              <a:t>(or</a:t>
            </a:r>
            <a:r>
              <a:rPr sz="1400" spc="10" dirty="0">
                <a:latin typeface="Arial MT"/>
                <a:cs typeface="Arial MT"/>
              </a:rPr>
              <a:t> </a:t>
            </a:r>
            <a:r>
              <a:rPr sz="1400" spc="-10" dirty="0">
                <a:latin typeface="Arial MT"/>
                <a:cs typeface="Arial MT"/>
              </a:rPr>
              <a:t>goals)</a:t>
            </a:r>
            <a:r>
              <a:rPr sz="1400" spc="10" dirty="0">
                <a:latin typeface="Arial MT"/>
                <a:cs typeface="Arial MT"/>
              </a:rPr>
              <a:t> </a:t>
            </a:r>
            <a:r>
              <a:rPr sz="1400" spc="-5" dirty="0">
                <a:latin typeface="Arial MT"/>
                <a:cs typeface="Arial MT"/>
              </a:rPr>
              <a:t>of</a:t>
            </a:r>
            <a:r>
              <a:rPr sz="1400" spc="15" dirty="0">
                <a:latin typeface="Arial MT"/>
                <a:cs typeface="Arial MT"/>
              </a:rPr>
              <a:t> </a:t>
            </a:r>
            <a:r>
              <a:rPr sz="1400" spc="-5" dirty="0">
                <a:latin typeface="Arial MT"/>
                <a:cs typeface="Arial MT"/>
              </a:rPr>
              <a:t>TCCC.</a:t>
            </a:r>
            <a:endParaRPr sz="1400">
              <a:latin typeface="Arial MT"/>
              <a:cs typeface="Arial MT"/>
            </a:endParaRPr>
          </a:p>
        </p:txBody>
      </p:sp>
      <p:grpSp>
        <p:nvGrpSpPr>
          <p:cNvPr id="10" name="object 10"/>
          <p:cNvGrpSpPr/>
          <p:nvPr/>
        </p:nvGrpSpPr>
        <p:grpSpPr>
          <a:xfrm>
            <a:off x="665987" y="1983676"/>
            <a:ext cx="10863580" cy="3468370"/>
            <a:chOff x="665987" y="1983676"/>
            <a:chExt cx="10863580" cy="3468370"/>
          </a:xfrm>
        </p:grpSpPr>
        <p:sp>
          <p:nvSpPr>
            <p:cNvPr id="11" name="object 11"/>
            <p:cNvSpPr/>
            <p:nvPr/>
          </p:nvSpPr>
          <p:spPr>
            <a:xfrm>
              <a:off x="665987" y="1997964"/>
              <a:ext cx="10863580" cy="0"/>
            </a:xfrm>
            <a:custGeom>
              <a:avLst/>
              <a:gdLst/>
              <a:ahLst/>
              <a:cxnLst/>
              <a:rect l="l" t="t" r="r" b="b"/>
              <a:pathLst>
                <a:path w="10863580">
                  <a:moveTo>
                    <a:pt x="0" y="0"/>
                  </a:moveTo>
                  <a:lnTo>
                    <a:pt x="10863326" y="0"/>
                  </a:lnTo>
                </a:path>
              </a:pathLst>
            </a:custGeom>
            <a:ln w="28575">
              <a:solidFill>
                <a:srgbClr val="898B8B"/>
              </a:solidFill>
              <a:prstDash val="dash"/>
            </a:ln>
          </p:spPr>
          <p:txBody>
            <a:bodyPr wrap="square" lIns="0" tIns="0" rIns="0" bIns="0" rtlCol="0"/>
            <a:lstStyle/>
            <a:p>
              <a:endParaRPr/>
            </a:p>
          </p:txBody>
        </p:sp>
        <p:pic>
          <p:nvPicPr>
            <p:cNvPr id="12" name="object 12"/>
            <p:cNvPicPr/>
            <p:nvPr/>
          </p:nvPicPr>
          <p:blipFill>
            <a:blip r:embed="rId6" cstate="print"/>
            <a:stretch>
              <a:fillRect/>
            </a:stretch>
          </p:blipFill>
          <p:spPr>
            <a:xfrm>
              <a:off x="790216" y="2909125"/>
              <a:ext cx="183076" cy="183006"/>
            </a:xfrm>
            <a:prstGeom prst="rect">
              <a:avLst/>
            </a:prstGeom>
          </p:spPr>
        </p:pic>
        <p:pic>
          <p:nvPicPr>
            <p:cNvPr id="13" name="object 13"/>
            <p:cNvPicPr/>
            <p:nvPr/>
          </p:nvPicPr>
          <p:blipFill>
            <a:blip r:embed="rId7" cstate="print"/>
            <a:stretch>
              <a:fillRect/>
            </a:stretch>
          </p:blipFill>
          <p:spPr>
            <a:xfrm>
              <a:off x="790216" y="2200973"/>
              <a:ext cx="183076" cy="183133"/>
            </a:xfrm>
            <a:prstGeom prst="rect">
              <a:avLst/>
            </a:prstGeom>
          </p:spPr>
        </p:pic>
        <p:pic>
          <p:nvPicPr>
            <p:cNvPr id="14" name="object 14"/>
            <p:cNvPicPr/>
            <p:nvPr/>
          </p:nvPicPr>
          <p:blipFill>
            <a:blip r:embed="rId8" cstate="print"/>
            <a:stretch>
              <a:fillRect/>
            </a:stretch>
          </p:blipFill>
          <p:spPr>
            <a:xfrm>
              <a:off x="790216" y="5013896"/>
              <a:ext cx="183076" cy="183134"/>
            </a:xfrm>
            <a:prstGeom prst="rect">
              <a:avLst/>
            </a:prstGeom>
          </p:spPr>
        </p:pic>
        <p:pic>
          <p:nvPicPr>
            <p:cNvPr id="15" name="object 15"/>
            <p:cNvPicPr/>
            <p:nvPr/>
          </p:nvPicPr>
          <p:blipFill>
            <a:blip r:embed="rId8" cstate="print"/>
            <a:stretch>
              <a:fillRect/>
            </a:stretch>
          </p:blipFill>
          <p:spPr>
            <a:xfrm>
              <a:off x="790216" y="4060380"/>
              <a:ext cx="183076" cy="183133"/>
            </a:xfrm>
            <a:prstGeom prst="rect">
              <a:avLst/>
            </a:prstGeom>
          </p:spPr>
        </p:pic>
        <p:pic>
          <p:nvPicPr>
            <p:cNvPr id="16" name="object 16"/>
            <p:cNvPicPr/>
            <p:nvPr/>
          </p:nvPicPr>
          <p:blipFill>
            <a:blip r:embed="rId7" cstate="print"/>
            <a:stretch>
              <a:fillRect/>
            </a:stretch>
          </p:blipFill>
          <p:spPr>
            <a:xfrm>
              <a:off x="790216" y="4750371"/>
              <a:ext cx="183076" cy="183134"/>
            </a:xfrm>
            <a:prstGeom prst="rect">
              <a:avLst/>
            </a:prstGeom>
          </p:spPr>
        </p:pic>
        <p:pic>
          <p:nvPicPr>
            <p:cNvPr id="17" name="object 17"/>
            <p:cNvPicPr/>
            <p:nvPr/>
          </p:nvPicPr>
          <p:blipFill>
            <a:blip r:embed="rId9" cstate="print"/>
            <a:stretch>
              <a:fillRect/>
            </a:stretch>
          </p:blipFill>
          <p:spPr>
            <a:xfrm>
              <a:off x="790216" y="5268658"/>
              <a:ext cx="183076" cy="183007"/>
            </a:xfrm>
            <a:prstGeom prst="rect">
              <a:avLst/>
            </a:prstGeom>
          </p:spPr>
        </p:pic>
        <p:pic>
          <p:nvPicPr>
            <p:cNvPr id="18" name="object 18"/>
            <p:cNvPicPr/>
            <p:nvPr/>
          </p:nvPicPr>
          <p:blipFill>
            <a:blip r:embed="rId10" cstate="print"/>
            <a:stretch>
              <a:fillRect/>
            </a:stretch>
          </p:blipFill>
          <p:spPr>
            <a:xfrm>
              <a:off x="6245161" y="3246437"/>
              <a:ext cx="183006" cy="183133"/>
            </a:xfrm>
            <a:prstGeom prst="rect">
              <a:avLst/>
            </a:prstGeom>
          </p:spPr>
        </p:pic>
        <p:pic>
          <p:nvPicPr>
            <p:cNvPr id="19" name="object 19"/>
            <p:cNvPicPr/>
            <p:nvPr/>
          </p:nvPicPr>
          <p:blipFill>
            <a:blip r:embed="rId11" cstate="print"/>
            <a:stretch>
              <a:fillRect/>
            </a:stretch>
          </p:blipFill>
          <p:spPr>
            <a:xfrm>
              <a:off x="6245161" y="2763075"/>
              <a:ext cx="183006" cy="183006"/>
            </a:xfrm>
            <a:prstGeom prst="rect">
              <a:avLst/>
            </a:prstGeom>
          </p:spPr>
        </p:pic>
        <p:pic>
          <p:nvPicPr>
            <p:cNvPr id="20" name="object 20"/>
            <p:cNvPicPr/>
            <p:nvPr/>
          </p:nvPicPr>
          <p:blipFill>
            <a:blip r:embed="rId12" cstate="print"/>
            <a:stretch>
              <a:fillRect/>
            </a:stretch>
          </p:blipFill>
          <p:spPr>
            <a:xfrm>
              <a:off x="6245605" y="2201164"/>
              <a:ext cx="182245" cy="182245"/>
            </a:xfrm>
            <a:prstGeom prst="rect">
              <a:avLst/>
            </a:prstGeom>
          </p:spPr>
        </p:pic>
        <p:pic>
          <p:nvPicPr>
            <p:cNvPr id="21" name="object 21"/>
            <p:cNvPicPr/>
            <p:nvPr/>
          </p:nvPicPr>
          <p:blipFill>
            <a:blip r:embed="rId13" cstate="print"/>
            <a:stretch>
              <a:fillRect/>
            </a:stretch>
          </p:blipFill>
          <p:spPr>
            <a:xfrm>
              <a:off x="6245161" y="5142801"/>
              <a:ext cx="183006" cy="183007"/>
            </a:xfrm>
            <a:prstGeom prst="rect">
              <a:avLst/>
            </a:prstGeom>
          </p:spPr>
        </p:pic>
        <p:pic>
          <p:nvPicPr>
            <p:cNvPr id="22" name="object 22"/>
            <p:cNvPicPr/>
            <p:nvPr/>
          </p:nvPicPr>
          <p:blipFill>
            <a:blip r:embed="rId14" cstate="print"/>
            <a:stretch>
              <a:fillRect/>
            </a:stretch>
          </p:blipFill>
          <p:spPr>
            <a:xfrm>
              <a:off x="6245161" y="4578540"/>
              <a:ext cx="183006" cy="183134"/>
            </a:xfrm>
            <a:prstGeom prst="rect">
              <a:avLst/>
            </a:prstGeom>
          </p:spPr>
        </p:pic>
        <p:pic>
          <p:nvPicPr>
            <p:cNvPr id="23" name="object 23"/>
            <p:cNvPicPr/>
            <p:nvPr/>
          </p:nvPicPr>
          <p:blipFill>
            <a:blip r:embed="rId15" cstate="print"/>
            <a:stretch>
              <a:fillRect/>
            </a:stretch>
          </p:blipFill>
          <p:spPr>
            <a:xfrm>
              <a:off x="6245161" y="4074985"/>
              <a:ext cx="183006" cy="183006"/>
            </a:xfrm>
            <a:prstGeom prst="rect">
              <a:avLst/>
            </a:prstGeom>
          </p:spPr>
        </p:pic>
        <p:pic>
          <p:nvPicPr>
            <p:cNvPr id="24" name="object 24"/>
            <p:cNvPicPr/>
            <p:nvPr/>
          </p:nvPicPr>
          <p:blipFill>
            <a:blip r:embed="rId8" cstate="print"/>
            <a:stretch>
              <a:fillRect/>
            </a:stretch>
          </p:blipFill>
          <p:spPr>
            <a:xfrm>
              <a:off x="790216" y="3595179"/>
              <a:ext cx="183076" cy="183133"/>
            </a:xfrm>
            <a:prstGeom prst="rect">
              <a:avLst/>
            </a:prstGeom>
          </p:spPr>
        </p:pic>
      </p:grpSp>
      <p:sp>
        <p:nvSpPr>
          <p:cNvPr id="25" name="object 25"/>
          <p:cNvSpPr txBox="1"/>
          <p:nvPr/>
        </p:nvSpPr>
        <p:spPr>
          <a:xfrm>
            <a:off x="735888" y="1456690"/>
            <a:ext cx="81622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D9146"/>
                </a:solidFill>
                <a:latin typeface="Arial"/>
                <a:cs typeface="Arial"/>
              </a:rPr>
              <a:t>01</a:t>
            </a:r>
            <a:r>
              <a:rPr sz="2400" b="1" spc="-25" dirty="0">
                <a:solidFill>
                  <a:srgbClr val="CD9146"/>
                </a:solidFill>
                <a:latin typeface="Arial"/>
                <a:cs typeface="Arial"/>
              </a:rPr>
              <a:t> </a:t>
            </a:r>
            <a:r>
              <a:rPr sz="2700" b="1" baseline="3086" dirty="0">
                <a:solidFill>
                  <a:srgbClr val="2D3334"/>
                </a:solidFill>
                <a:latin typeface="Arial"/>
                <a:cs typeface="Arial"/>
              </a:rPr>
              <a:t>Describe</a:t>
            </a:r>
            <a:r>
              <a:rPr sz="2700" b="1" spc="-30" baseline="3086" dirty="0">
                <a:solidFill>
                  <a:srgbClr val="2D3334"/>
                </a:solidFill>
                <a:latin typeface="Arial"/>
                <a:cs typeface="Arial"/>
              </a:rPr>
              <a:t> </a:t>
            </a:r>
            <a:r>
              <a:rPr sz="2700" b="1" baseline="3086" dirty="0">
                <a:solidFill>
                  <a:srgbClr val="2D3334"/>
                </a:solidFill>
                <a:latin typeface="Arial"/>
                <a:cs typeface="Arial"/>
              </a:rPr>
              <a:t>the</a:t>
            </a:r>
            <a:r>
              <a:rPr sz="2700" b="1" spc="-22" baseline="3086" dirty="0">
                <a:solidFill>
                  <a:srgbClr val="2D3334"/>
                </a:solidFill>
                <a:latin typeface="Arial"/>
                <a:cs typeface="Arial"/>
              </a:rPr>
              <a:t> </a:t>
            </a:r>
            <a:r>
              <a:rPr sz="2700" b="1" baseline="3086" dirty="0">
                <a:solidFill>
                  <a:srgbClr val="2D3334"/>
                </a:solidFill>
                <a:latin typeface="Arial"/>
                <a:cs typeface="Arial"/>
              </a:rPr>
              <a:t>practice</a:t>
            </a:r>
            <a:r>
              <a:rPr sz="2700" b="1" spc="-60" baseline="3086" dirty="0">
                <a:solidFill>
                  <a:srgbClr val="2D3334"/>
                </a:solidFill>
                <a:latin typeface="Arial"/>
                <a:cs typeface="Arial"/>
              </a:rPr>
              <a:t> </a:t>
            </a:r>
            <a:r>
              <a:rPr sz="2700" b="1" baseline="3086" dirty="0">
                <a:solidFill>
                  <a:srgbClr val="2D3334"/>
                </a:solidFill>
                <a:latin typeface="Arial"/>
                <a:cs typeface="Arial"/>
              </a:rPr>
              <a:t>of </a:t>
            </a:r>
            <a:r>
              <a:rPr sz="2700" b="1" spc="-7" baseline="3086" dirty="0">
                <a:solidFill>
                  <a:srgbClr val="2D3334"/>
                </a:solidFill>
                <a:latin typeface="Arial"/>
                <a:cs typeface="Arial"/>
              </a:rPr>
              <a:t>TCCC</a:t>
            </a:r>
            <a:r>
              <a:rPr sz="2700" b="1" baseline="3086" dirty="0">
                <a:solidFill>
                  <a:srgbClr val="2D3334"/>
                </a:solidFill>
                <a:latin typeface="Arial"/>
                <a:cs typeface="Arial"/>
              </a:rPr>
              <a:t> in accordance</a:t>
            </a:r>
            <a:r>
              <a:rPr sz="2700" b="1" spc="-89" baseline="3086" dirty="0">
                <a:solidFill>
                  <a:srgbClr val="2D3334"/>
                </a:solidFill>
                <a:latin typeface="Arial"/>
                <a:cs typeface="Arial"/>
              </a:rPr>
              <a:t> </a:t>
            </a:r>
            <a:r>
              <a:rPr sz="2700" b="1" spc="15" baseline="3086" dirty="0">
                <a:solidFill>
                  <a:srgbClr val="2D3334"/>
                </a:solidFill>
                <a:latin typeface="Arial"/>
                <a:cs typeface="Arial"/>
              </a:rPr>
              <a:t>with</a:t>
            </a:r>
            <a:r>
              <a:rPr sz="2700" b="1" baseline="3086" dirty="0">
                <a:solidFill>
                  <a:srgbClr val="2D3334"/>
                </a:solidFill>
                <a:latin typeface="Arial"/>
                <a:cs typeface="Arial"/>
              </a:rPr>
              <a:t> </a:t>
            </a:r>
            <a:r>
              <a:rPr sz="2700" b="1" spc="-7" baseline="3086" dirty="0">
                <a:solidFill>
                  <a:srgbClr val="2D3334"/>
                </a:solidFill>
                <a:latin typeface="Arial"/>
                <a:cs typeface="Arial"/>
              </a:rPr>
              <a:t>CoTCCC</a:t>
            </a:r>
            <a:r>
              <a:rPr sz="2700" b="1" baseline="3086" dirty="0">
                <a:solidFill>
                  <a:srgbClr val="2D3334"/>
                </a:solidFill>
                <a:latin typeface="Arial"/>
                <a:cs typeface="Arial"/>
              </a:rPr>
              <a:t> Guidelines.</a:t>
            </a:r>
            <a:endParaRPr sz="2700" baseline="3086">
              <a:latin typeface="Arial"/>
              <a:cs typeface="Arial"/>
            </a:endParaRPr>
          </a:p>
        </p:txBody>
      </p:sp>
      <p:sp>
        <p:nvSpPr>
          <p:cNvPr id="26" name="object 26"/>
          <p:cNvSpPr txBox="1"/>
          <p:nvPr/>
        </p:nvSpPr>
        <p:spPr>
          <a:xfrm>
            <a:off x="3639439" y="6102775"/>
            <a:ext cx="4996815" cy="701675"/>
          </a:xfrm>
          <a:prstGeom prst="rect">
            <a:avLst/>
          </a:prstGeom>
        </p:spPr>
        <p:txBody>
          <a:bodyPr vert="horz" wrap="square" lIns="0" tIns="105410" rIns="0" bIns="0" rtlCol="0">
            <a:spAutoFit/>
          </a:bodyPr>
          <a:lstStyle/>
          <a:p>
            <a:pPr marL="12700">
              <a:lnSpc>
                <a:spcPct val="100000"/>
              </a:lnSpc>
              <a:spcBef>
                <a:spcPts val="830"/>
              </a:spcBef>
            </a:pPr>
            <a:r>
              <a:rPr sz="2000" b="1" spc="-5" dirty="0">
                <a:solidFill>
                  <a:srgbClr val="2D3334"/>
                </a:solidFill>
                <a:latin typeface="Arial"/>
                <a:cs typeface="Arial"/>
              </a:rPr>
              <a:t>13 x</a:t>
            </a:r>
            <a:r>
              <a:rPr sz="2000" b="1" spc="-20" dirty="0">
                <a:solidFill>
                  <a:srgbClr val="2D3334"/>
                </a:solidFill>
                <a:latin typeface="Arial"/>
                <a:cs typeface="Arial"/>
              </a:rPr>
              <a:t> </a:t>
            </a:r>
            <a:r>
              <a:rPr sz="2000" b="1" spc="-15" dirty="0">
                <a:solidFill>
                  <a:srgbClr val="BB8542"/>
                </a:solidFill>
                <a:latin typeface="Arial"/>
                <a:cs typeface="Arial"/>
              </a:rPr>
              <a:t>ENABLING</a:t>
            </a:r>
            <a:r>
              <a:rPr sz="2000" b="1" spc="110" dirty="0">
                <a:solidFill>
                  <a:srgbClr val="BB8542"/>
                </a:solidFill>
                <a:latin typeface="Arial"/>
                <a:cs typeface="Arial"/>
              </a:rPr>
              <a:t> </a:t>
            </a:r>
            <a:r>
              <a:rPr sz="2000" b="1" spc="-15" dirty="0">
                <a:solidFill>
                  <a:srgbClr val="BB8542"/>
                </a:solidFill>
                <a:latin typeface="Arial"/>
                <a:cs typeface="Arial"/>
              </a:rPr>
              <a:t>LEARNING</a:t>
            </a:r>
            <a:r>
              <a:rPr sz="2000" b="1" spc="110" dirty="0">
                <a:solidFill>
                  <a:srgbClr val="BB8542"/>
                </a:solidFill>
                <a:latin typeface="Arial"/>
                <a:cs typeface="Arial"/>
              </a:rPr>
              <a:t> </a:t>
            </a:r>
            <a:r>
              <a:rPr sz="2000" b="1" spc="-5" dirty="0">
                <a:solidFill>
                  <a:srgbClr val="BB8542"/>
                </a:solidFill>
                <a:latin typeface="Arial"/>
                <a:cs typeface="Arial"/>
              </a:rPr>
              <a:t>OBJECTIVES</a:t>
            </a:r>
            <a:endParaRPr sz="2000">
              <a:latin typeface="Arial"/>
              <a:cs typeface="Arial"/>
            </a:endParaRPr>
          </a:p>
          <a:p>
            <a:pPr marL="340995">
              <a:lnSpc>
                <a:spcPct val="100000"/>
              </a:lnSpc>
              <a:spcBef>
                <a:spcPts val="509"/>
              </a:spcBef>
              <a:tabLst>
                <a:tab pos="2221230" algn="l"/>
              </a:tabLst>
            </a:pPr>
            <a:r>
              <a:rPr sz="1400" spc="-5" dirty="0">
                <a:solidFill>
                  <a:srgbClr val="2D3334"/>
                </a:solidFill>
                <a:latin typeface="Arial MT"/>
                <a:cs typeface="Arial MT"/>
              </a:rPr>
              <a:t>=</a:t>
            </a:r>
            <a:r>
              <a:rPr sz="1400" spc="5" dirty="0">
                <a:solidFill>
                  <a:srgbClr val="2D3334"/>
                </a:solidFill>
                <a:latin typeface="Arial MT"/>
                <a:cs typeface="Arial MT"/>
              </a:rPr>
              <a:t> </a:t>
            </a:r>
            <a:r>
              <a:rPr sz="1400" spc="-10" dirty="0">
                <a:solidFill>
                  <a:srgbClr val="2D3334"/>
                </a:solidFill>
                <a:latin typeface="Arial MT"/>
                <a:cs typeface="Arial MT"/>
              </a:rPr>
              <a:t>Cognitive</a:t>
            </a:r>
            <a:r>
              <a:rPr sz="1400" spc="50" dirty="0">
                <a:solidFill>
                  <a:srgbClr val="2D3334"/>
                </a:solidFill>
                <a:latin typeface="Arial MT"/>
                <a:cs typeface="Arial MT"/>
              </a:rPr>
              <a:t> </a:t>
            </a:r>
            <a:r>
              <a:rPr sz="1400" spc="-10" dirty="0">
                <a:solidFill>
                  <a:srgbClr val="2D3334"/>
                </a:solidFill>
                <a:latin typeface="Arial MT"/>
                <a:cs typeface="Arial MT"/>
              </a:rPr>
              <a:t>ELOs	</a:t>
            </a:r>
            <a:r>
              <a:rPr sz="1400" spc="-5" dirty="0">
                <a:solidFill>
                  <a:srgbClr val="2D3334"/>
                </a:solidFill>
                <a:latin typeface="Arial MT"/>
                <a:cs typeface="Arial MT"/>
              </a:rPr>
              <a:t>=</a:t>
            </a:r>
            <a:r>
              <a:rPr sz="1400" spc="-25" dirty="0">
                <a:solidFill>
                  <a:srgbClr val="2D3334"/>
                </a:solidFill>
                <a:latin typeface="Arial MT"/>
                <a:cs typeface="Arial MT"/>
              </a:rPr>
              <a:t> </a:t>
            </a:r>
            <a:r>
              <a:rPr sz="1400" spc="-10" dirty="0">
                <a:solidFill>
                  <a:srgbClr val="2D3334"/>
                </a:solidFill>
                <a:latin typeface="Arial MT"/>
                <a:cs typeface="Arial MT"/>
              </a:rPr>
              <a:t>Performance</a:t>
            </a:r>
            <a:r>
              <a:rPr sz="1400" spc="15" dirty="0">
                <a:solidFill>
                  <a:srgbClr val="2D3334"/>
                </a:solidFill>
                <a:latin typeface="Arial MT"/>
                <a:cs typeface="Arial MT"/>
              </a:rPr>
              <a:t> </a:t>
            </a:r>
            <a:r>
              <a:rPr sz="1400" spc="-10" dirty="0">
                <a:solidFill>
                  <a:srgbClr val="2D3334"/>
                </a:solidFill>
                <a:latin typeface="Arial MT"/>
                <a:cs typeface="Arial MT"/>
              </a:rPr>
              <a:t>ELOs</a:t>
            </a:r>
            <a:endParaRPr sz="1400">
              <a:latin typeface="Arial MT"/>
              <a:cs typeface="Arial MT"/>
            </a:endParaRPr>
          </a:p>
        </p:txBody>
      </p:sp>
      <p:sp>
        <p:nvSpPr>
          <p:cNvPr id="27" name="object 27"/>
          <p:cNvSpPr txBox="1"/>
          <p:nvPr/>
        </p:nvSpPr>
        <p:spPr>
          <a:xfrm>
            <a:off x="565505" y="6520078"/>
            <a:ext cx="166370"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rgbClr val="CD9146"/>
                </a:solidFill>
                <a:latin typeface="Arial"/>
                <a:cs typeface="Arial"/>
              </a:rPr>
              <a:t>#</a:t>
            </a:r>
            <a:endParaRPr sz="2000">
              <a:latin typeface="Arial"/>
              <a:cs typeface="Arial"/>
            </a:endParaRPr>
          </a:p>
        </p:txBody>
      </p:sp>
      <p:sp>
        <p:nvSpPr>
          <p:cNvPr id="28" name="object 28"/>
          <p:cNvSpPr txBox="1"/>
          <p:nvPr/>
        </p:nvSpPr>
        <p:spPr>
          <a:xfrm>
            <a:off x="839825" y="6566407"/>
            <a:ext cx="2646680" cy="238125"/>
          </a:xfrm>
          <a:prstGeom prst="rect">
            <a:avLst/>
          </a:prstGeom>
        </p:spPr>
        <p:txBody>
          <a:bodyPr vert="horz" wrap="square" lIns="0" tIns="11430" rIns="0" bIns="0" rtlCol="0">
            <a:spAutoFit/>
          </a:bodyPr>
          <a:lstStyle/>
          <a:p>
            <a:pPr marL="12700">
              <a:lnSpc>
                <a:spcPct val="100000"/>
              </a:lnSpc>
              <a:spcBef>
                <a:spcPts val="90"/>
              </a:spcBef>
            </a:pPr>
            <a:r>
              <a:rPr sz="1400" spc="-5" dirty="0">
                <a:solidFill>
                  <a:srgbClr val="2D3334"/>
                </a:solidFill>
                <a:latin typeface="Arial MT"/>
                <a:cs typeface="Arial MT"/>
              </a:rPr>
              <a:t>=</a:t>
            </a:r>
            <a:r>
              <a:rPr sz="1400" spc="-20" dirty="0">
                <a:solidFill>
                  <a:srgbClr val="2D3334"/>
                </a:solidFill>
                <a:latin typeface="Arial MT"/>
                <a:cs typeface="Arial MT"/>
              </a:rPr>
              <a:t> </a:t>
            </a:r>
            <a:r>
              <a:rPr sz="1400" b="1" spc="-10" dirty="0">
                <a:solidFill>
                  <a:srgbClr val="2D3334"/>
                </a:solidFill>
                <a:latin typeface="Arial"/>
                <a:cs typeface="Arial"/>
              </a:rPr>
              <a:t>Terminal</a:t>
            </a:r>
            <a:r>
              <a:rPr sz="1400" b="1" spc="20" dirty="0">
                <a:solidFill>
                  <a:srgbClr val="2D3334"/>
                </a:solidFill>
                <a:latin typeface="Arial"/>
                <a:cs typeface="Arial"/>
              </a:rPr>
              <a:t> </a:t>
            </a:r>
            <a:r>
              <a:rPr sz="1400" b="1" spc="-15" dirty="0">
                <a:solidFill>
                  <a:srgbClr val="2D3334"/>
                </a:solidFill>
                <a:latin typeface="Arial"/>
                <a:cs typeface="Arial"/>
              </a:rPr>
              <a:t>Learning</a:t>
            </a:r>
            <a:r>
              <a:rPr sz="1400" b="1" spc="15" dirty="0">
                <a:solidFill>
                  <a:srgbClr val="2D3334"/>
                </a:solidFill>
                <a:latin typeface="Arial"/>
                <a:cs typeface="Arial"/>
              </a:rPr>
              <a:t> </a:t>
            </a:r>
            <a:r>
              <a:rPr sz="1400" b="1" spc="-15" dirty="0">
                <a:solidFill>
                  <a:srgbClr val="2D3334"/>
                </a:solidFill>
                <a:latin typeface="Arial"/>
                <a:cs typeface="Arial"/>
              </a:rPr>
              <a:t>Objectives</a:t>
            </a:r>
            <a:endParaRPr sz="1400">
              <a:latin typeface="Arial"/>
              <a:cs typeface="Arial"/>
            </a:endParaRPr>
          </a:p>
        </p:txBody>
      </p:sp>
      <p:sp>
        <p:nvSpPr>
          <p:cNvPr id="29" name="object 29"/>
          <p:cNvSpPr txBox="1"/>
          <p:nvPr/>
        </p:nvSpPr>
        <p:spPr>
          <a:xfrm>
            <a:off x="1037945" y="2176018"/>
            <a:ext cx="270510"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.1</a:t>
            </a:r>
            <a:endParaRPr sz="1400">
              <a:latin typeface="Arial"/>
              <a:cs typeface="Arial"/>
            </a:endParaRPr>
          </a:p>
        </p:txBody>
      </p:sp>
      <p:sp>
        <p:nvSpPr>
          <p:cNvPr id="30" name="object 30"/>
          <p:cNvSpPr txBox="1"/>
          <p:nvPr/>
        </p:nvSpPr>
        <p:spPr>
          <a:xfrm>
            <a:off x="1037945" y="2865247"/>
            <a:ext cx="270510"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.2</a:t>
            </a:r>
            <a:endParaRPr sz="1400">
              <a:latin typeface="Arial"/>
              <a:cs typeface="Arial"/>
            </a:endParaRPr>
          </a:p>
        </p:txBody>
      </p:sp>
      <p:sp>
        <p:nvSpPr>
          <p:cNvPr id="31" name="object 31"/>
          <p:cNvSpPr txBox="1"/>
          <p:nvPr/>
        </p:nvSpPr>
        <p:spPr>
          <a:xfrm>
            <a:off x="1037945" y="3557396"/>
            <a:ext cx="270510"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.3</a:t>
            </a:r>
            <a:endParaRPr sz="1400">
              <a:latin typeface="Arial"/>
              <a:cs typeface="Arial"/>
            </a:endParaRPr>
          </a:p>
        </p:txBody>
      </p:sp>
      <p:sp>
        <p:nvSpPr>
          <p:cNvPr id="32" name="object 32"/>
          <p:cNvSpPr txBox="1"/>
          <p:nvPr/>
        </p:nvSpPr>
        <p:spPr>
          <a:xfrm>
            <a:off x="1037945" y="4035933"/>
            <a:ext cx="270510"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.4</a:t>
            </a:r>
            <a:endParaRPr sz="1400">
              <a:latin typeface="Arial"/>
              <a:cs typeface="Arial"/>
            </a:endParaRPr>
          </a:p>
        </p:txBody>
      </p:sp>
      <p:sp>
        <p:nvSpPr>
          <p:cNvPr id="33" name="object 33"/>
          <p:cNvSpPr txBox="1"/>
          <p:nvPr/>
        </p:nvSpPr>
        <p:spPr>
          <a:xfrm>
            <a:off x="1037945" y="4671872"/>
            <a:ext cx="270510" cy="821690"/>
          </a:xfrm>
          <a:prstGeom prst="rect">
            <a:avLst/>
          </a:prstGeom>
        </p:spPr>
        <p:txBody>
          <a:bodyPr vert="horz" wrap="square" lIns="0" tIns="64769" rIns="0" bIns="0" rtlCol="0">
            <a:spAutoFit/>
          </a:bodyPr>
          <a:lstStyle/>
          <a:p>
            <a:pPr marL="12700">
              <a:lnSpc>
                <a:spcPct val="100000"/>
              </a:lnSpc>
              <a:spcBef>
                <a:spcPts val="509"/>
              </a:spcBef>
            </a:pPr>
            <a:r>
              <a:rPr sz="1400" b="1" spc="-15" dirty="0">
                <a:latin typeface="Arial"/>
                <a:cs typeface="Arial"/>
              </a:rPr>
              <a:t>1</a:t>
            </a:r>
            <a:r>
              <a:rPr sz="1400" b="1" spc="-5" dirty="0">
                <a:latin typeface="Arial"/>
                <a:cs typeface="Arial"/>
              </a:rPr>
              <a:t>.5</a:t>
            </a:r>
            <a:endParaRPr sz="1400">
              <a:latin typeface="Arial"/>
              <a:cs typeface="Arial"/>
            </a:endParaRPr>
          </a:p>
          <a:p>
            <a:pPr marL="12700">
              <a:lnSpc>
                <a:spcPct val="100000"/>
              </a:lnSpc>
              <a:spcBef>
                <a:spcPts val="409"/>
              </a:spcBef>
            </a:pPr>
            <a:r>
              <a:rPr sz="1400" b="1" spc="-15" dirty="0">
                <a:latin typeface="Arial"/>
                <a:cs typeface="Arial"/>
              </a:rPr>
              <a:t>1</a:t>
            </a:r>
            <a:r>
              <a:rPr sz="1400" b="1" spc="-5" dirty="0">
                <a:latin typeface="Arial"/>
                <a:cs typeface="Arial"/>
              </a:rPr>
              <a:t>.6</a:t>
            </a:r>
            <a:endParaRPr sz="1400">
              <a:latin typeface="Arial"/>
              <a:cs typeface="Arial"/>
            </a:endParaRPr>
          </a:p>
          <a:p>
            <a:pPr marL="12700">
              <a:lnSpc>
                <a:spcPct val="100000"/>
              </a:lnSpc>
              <a:spcBef>
                <a:spcPts val="409"/>
              </a:spcBef>
            </a:pPr>
            <a:r>
              <a:rPr sz="1400" b="1" spc="-15" dirty="0">
                <a:latin typeface="Arial"/>
                <a:cs typeface="Arial"/>
              </a:rPr>
              <a:t>1</a:t>
            </a:r>
            <a:r>
              <a:rPr sz="1400" b="1" spc="-5" dirty="0">
                <a:latin typeface="Arial"/>
                <a:cs typeface="Arial"/>
              </a:rPr>
              <a:t>.7</a:t>
            </a:r>
            <a:endParaRPr sz="1400">
              <a:latin typeface="Arial"/>
              <a:cs typeface="Arial"/>
            </a:endParaRPr>
          </a:p>
        </p:txBody>
      </p:sp>
      <p:sp>
        <p:nvSpPr>
          <p:cNvPr id="34" name="object 34"/>
          <p:cNvSpPr txBox="1"/>
          <p:nvPr/>
        </p:nvSpPr>
        <p:spPr>
          <a:xfrm>
            <a:off x="6984872" y="2098979"/>
            <a:ext cx="4517390" cy="1062355"/>
          </a:xfrm>
          <a:prstGeom prst="rect">
            <a:avLst/>
          </a:prstGeom>
        </p:spPr>
        <p:txBody>
          <a:bodyPr vert="horz" wrap="square" lIns="0" tIns="12700" rIns="0" bIns="0" rtlCol="0">
            <a:spAutoFit/>
          </a:bodyPr>
          <a:lstStyle/>
          <a:p>
            <a:pPr marL="12700" marR="5080">
              <a:lnSpc>
                <a:spcPct val="115700"/>
              </a:lnSpc>
              <a:spcBef>
                <a:spcPts val="100"/>
              </a:spcBef>
            </a:pPr>
            <a:r>
              <a:rPr sz="1400" spc="-15" dirty="0">
                <a:latin typeface="Arial MT"/>
                <a:cs typeface="Arial MT"/>
              </a:rPr>
              <a:t>Identify</a:t>
            </a:r>
            <a:r>
              <a:rPr sz="1400" spc="65" dirty="0">
                <a:latin typeface="Arial MT"/>
                <a:cs typeface="Arial MT"/>
              </a:rPr>
              <a:t> </a:t>
            </a:r>
            <a:r>
              <a:rPr sz="1400" spc="-10" dirty="0">
                <a:latin typeface="Arial MT"/>
                <a:cs typeface="Arial MT"/>
              </a:rPr>
              <a:t>the</a:t>
            </a:r>
            <a:r>
              <a:rPr sz="1400" spc="20" dirty="0">
                <a:latin typeface="Arial MT"/>
                <a:cs typeface="Arial MT"/>
              </a:rPr>
              <a:t> </a:t>
            </a:r>
            <a:r>
              <a:rPr sz="1400" spc="-10" dirty="0">
                <a:latin typeface="Arial MT"/>
                <a:cs typeface="Arial MT"/>
              </a:rPr>
              <a:t>lifesaving</a:t>
            </a:r>
            <a:r>
              <a:rPr sz="1400" spc="15" dirty="0">
                <a:latin typeface="Arial MT"/>
                <a:cs typeface="Arial MT"/>
              </a:rPr>
              <a:t> </a:t>
            </a:r>
            <a:r>
              <a:rPr sz="1400" spc="-5" dirty="0">
                <a:latin typeface="Arial MT"/>
                <a:cs typeface="Arial MT"/>
              </a:rPr>
              <a:t>impacts</a:t>
            </a:r>
            <a:r>
              <a:rPr sz="1400" spc="20" dirty="0">
                <a:latin typeface="Arial MT"/>
                <a:cs typeface="Arial MT"/>
              </a:rPr>
              <a:t> </a:t>
            </a:r>
            <a:r>
              <a:rPr sz="1400" spc="-10" dirty="0">
                <a:latin typeface="Arial MT"/>
                <a:cs typeface="Arial MT"/>
              </a:rPr>
              <a:t>of</a:t>
            </a:r>
            <a:r>
              <a:rPr sz="1400" spc="15" dirty="0">
                <a:latin typeface="Arial MT"/>
                <a:cs typeface="Arial MT"/>
              </a:rPr>
              <a:t> </a:t>
            </a:r>
            <a:r>
              <a:rPr sz="1400" spc="-5" dirty="0">
                <a:latin typeface="Arial MT"/>
                <a:cs typeface="Arial MT"/>
              </a:rPr>
              <a:t>TCCC</a:t>
            </a:r>
            <a:r>
              <a:rPr sz="1400" spc="5" dirty="0">
                <a:latin typeface="Arial MT"/>
                <a:cs typeface="Arial MT"/>
              </a:rPr>
              <a:t> </a:t>
            </a:r>
            <a:r>
              <a:rPr sz="1400" spc="-10" dirty="0">
                <a:latin typeface="Arial MT"/>
                <a:cs typeface="Arial MT"/>
              </a:rPr>
              <a:t>implementation</a:t>
            </a:r>
            <a:r>
              <a:rPr sz="1400" spc="20" dirty="0">
                <a:latin typeface="Arial MT"/>
                <a:cs typeface="Arial MT"/>
              </a:rPr>
              <a:t> </a:t>
            </a:r>
            <a:r>
              <a:rPr sz="1400" spc="-5" dirty="0">
                <a:latin typeface="Arial MT"/>
                <a:cs typeface="Arial MT"/>
              </a:rPr>
              <a:t>in </a:t>
            </a:r>
            <a:r>
              <a:rPr sz="1400" spc="-375" dirty="0">
                <a:latin typeface="Arial MT"/>
                <a:cs typeface="Arial MT"/>
              </a:rPr>
              <a:t> </a:t>
            </a:r>
            <a:r>
              <a:rPr sz="1400" spc="-15" dirty="0">
                <a:latin typeface="Arial MT"/>
                <a:cs typeface="Arial MT"/>
              </a:rPr>
              <a:t>prehospital</a:t>
            </a:r>
            <a:r>
              <a:rPr sz="1400" spc="60" dirty="0">
                <a:latin typeface="Arial MT"/>
                <a:cs typeface="Arial MT"/>
              </a:rPr>
              <a:t> </a:t>
            </a:r>
            <a:r>
              <a:rPr sz="1400" spc="-10" dirty="0">
                <a:latin typeface="Arial MT"/>
                <a:cs typeface="Arial MT"/>
              </a:rPr>
              <a:t>trauma care.</a:t>
            </a:r>
            <a:endParaRPr sz="1400">
              <a:latin typeface="Arial MT"/>
              <a:cs typeface="Arial MT"/>
            </a:endParaRPr>
          </a:p>
          <a:p>
            <a:pPr marL="12700" marR="29845">
              <a:lnSpc>
                <a:spcPct val="115700"/>
              </a:lnSpc>
              <a:spcBef>
                <a:spcPts val="385"/>
              </a:spcBef>
            </a:pPr>
            <a:r>
              <a:rPr sz="1400" spc="-15" dirty="0">
                <a:latin typeface="Arial MT"/>
                <a:cs typeface="Arial MT"/>
              </a:rPr>
              <a:t>Identify</a:t>
            </a:r>
            <a:r>
              <a:rPr sz="1400" spc="65" dirty="0">
                <a:latin typeface="Arial MT"/>
                <a:cs typeface="Arial MT"/>
              </a:rPr>
              <a:t> </a:t>
            </a:r>
            <a:r>
              <a:rPr sz="1400" spc="-10" dirty="0">
                <a:latin typeface="Arial MT"/>
                <a:cs typeface="Arial MT"/>
              </a:rPr>
              <a:t>methods</a:t>
            </a:r>
            <a:r>
              <a:rPr sz="1400" spc="20" dirty="0">
                <a:latin typeface="Arial MT"/>
                <a:cs typeface="Arial MT"/>
              </a:rPr>
              <a:t> </a:t>
            </a:r>
            <a:r>
              <a:rPr sz="1400" spc="-10" dirty="0">
                <a:latin typeface="Arial MT"/>
                <a:cs typeface="Arial MT"/>
              </a:rPr>
              <a:t>used</a:t>
            </a:r>
            <a:r>
              <a:rPr sz="1400" spc="15" dirty="0">
                <a:latin typeface="Arial MT"/>
                <a:cs typeface="Arial MT"/>
              </a:rPr>
              <a:t> </a:t>
            </a:r>
            <a:r>
              <a:rPr sz="1400" spc="-5" dirty="0">
                <a:latin typeface="Arial MT"/>
                <a:cs typeface="Arial MT"/>
              </a:rPr>
              <a:t>to</a:t>
            </a:r>
            <a:r>
              <a:rPr sz="1400" spc="-15" dirty="0">
                <a:latin typeface="Arial MT"/>
                <a:cs typeface="Arial MT"/>
              </a:rPr>
              <a:t> </a:t>
            </a:r>
            <a:r>
              <a:rPr sz="1400" spc="-10" dirty="0">
                <a:latin typeface="Arial MT"/>
                <a:cs typeface="Arial MT"/>
              </a:rPr>
              <a:t>stay</a:t>
            </a:r>
            <a:r>
              <a:rPr sz="1400" spc="20" dirty="0">
                <a:latin typeface="Arial MT"/>
                <a:cs typeface="Arial MT"/>
              </a:rPr>
              <a:t> </a:t>
            </a:r>
            <a:r>
              <a:rPr sz="1400" spc="-15" dirty="0">
                <a:latin typeface="Arial MT"/>
                <a:cs typeface="Arial MT"/>
              </a:rPr>
              <a:t>current</a:t>
            </a:r>
            <a:r>
              <a:rPr sz="1400" spc="40" dirty="0">
                <a:latin typeface="Arial MT"/>
                <a:cs typeface="Arial MT"/>
              </a:rPr>
              <a:t> </a:t>
            </a:r>
            <a:r>
              <a:rPr sz="1400" spc="-15" dirty="0">
                <a:latin typeface="Arial MT"/>
                <a:cs typeface="Arial MT"/>
              </a:rPr>
              <a:t>and</a:t>
            </a:r>
            <a:r>
              <a:rPr sz="1400" spc="15" dirty="0">
                <a:latin typeface="Arial MT"/>
                <a:cs typeface="Arial MT"/>
              </a:rPr>
              <a:t> </a:t>
            </a:r>
            <a:r>
              <a:rPr sz="1400" spc="-15" dirty="0">
                <a:latin typeface="Arial MT"/>
                <a:cs typeface="Arial MT"/>
              </a:rPr>
              <a:t>up-to-date</a:t>
            </a:r>
            <a:r>
              <a:rPr sz="1400" spc="65" dirty="0">
                <a:latin typeface="Arial MT"/>
                <a:cs typeface="Arial MT"/>
              </a:rPr>
              <a:t> </a:t>
            </a:r>
            <a:r>
              <a:rPr sz="1400" spc="-10" dirty="0">
                <a:latin typeface="Arial MT"/>
                <a:cs typeface="Arial MT"/>
              </a:rPr>
              <a:t>with </a:t>
            </a:r>
            <a:r>
              <a:rPr sz="1400" spc="-375" dirty="0">
                <a:latin typeface="Arial MT"/>
                <a:cs typeface="Arial MT"/>
              </a:rPr>
              <a:t> </a:t>
            </a:r>
            <a:r>
              <a:rPr sz="1400" spc="-5" dirty="0">
                <a:latin typeface="Arial MT"/>
                <a:cs typeface="Arial MT"/>
              </a:rPr>
              <a:t>TCCC</a:t>
            </a:r>
            <a:r>
              <a:rPr sz="1400" spc="-10" dirty="0">
                <a:latin typeface="Arial MT"/>
                <a:cs typeface="Arial MT"/>
              </a:rPr>
              <a:t> Guidelines</a:t>
            </a:r>
            <a:r>
              <a:rPr sz="1400" spc="40" dirty="0">
                <a:latin typeface="Arial MT"/>
                <a:cs typeface="Arial MT"/>
              </a:rPr>
              <a:t> </a:t>
            </a:r>
            <a:r>
              <a:rPr sz="1400" spc="-15" dirty="0">
                <a:latin typeface="Arial MT"/>
                <a:cs typeface="Arial MT"/>
              </a:rPr>
              <a:t>and</a:t>
            </a:r>
            <a:r>
              <a:rPr sz="1400" spc="10" dirty="0">
                <a:latin typeface="Arial MT"/>
                <a:cs typeface="Arial MT"/>
              </a:rPr>
              <a:t> </a:t>
            </a:r>
            <a:r>
              <a:rPr sz="1400" spc="-10" dirty="0">
                <a:latin typeface="Arial MT"/>
                <a:cs typeface="Arial MT"/>
              </a:rPr>
              <a:t>protocols.</a:t>
            </a:r>
            <a:endParaRPr sz="1400">
              <a:latin typeface="Arial MT"/>
              <a:cs typeface="Arial MT"/>
            </a:endParaRPr>
          </a:p>
        </p:txBody>
      </p:sp>
      <p:sp>
        <p:nvSpPr>
          <p:cNvPr id="35" name="object 35"/>
          <p:cNvSpPr txBox="1"/>
          <p:nvPr/>
        </p:nvSpPr>
        <p:spPr>
          <a:xfrm>
            <a:off x="6565772" y="2148662"/>
            <a:ext cx="271145" cy="238125"/>
          </a:xfrm>
          <a:prstGeom prst="rect">
            <a:avLst/>
          </a:prstGeom>
        </p:spPr>
        <p:txBody>
          <a:bodyPr vert="horz" wrap="square" lIns="0" tIns="12065" rIns="0" bIns="0" rtlCol="0">
            <a:spAutoFit/>
          </a:bodyPr>
          <a:lstStyle/>
          <a:p>
            <a:pPr marL="12700">
              <a:lnSpc>
                <a:spcPct val="100000"/>
              </a:lnSpc>
              <a:spcBef>
                <a:spcPts val="95"/>
              </a:spcBef>
            </a:pPr>
            <a:r>
              <a:rPr sz="1400" b="1" spc="-15" dirty="0">
                <a:latin typeface="Arial"/>
                <a:cs typeface="Arial"/>
              </a:rPr>
              <a:t>1</a:t>
            </a:r>
            <a:r>
              <a:rPr sz="1400" b="1" spc="-5" dirty="0">
                <a:latin typeface="Arial"/>
                <a:cs typeface="Arial"/>
              </a:rPr>
              <a:t>.8</a:t>
            </a:r>
            <a:endParaRPr sz="1400">
              <a:latin typeface="Arial"/>
              <a:cs typeface="Arial"/>
            </a:endParaRPr>
          </a:p>
        </p:txBody>
      </p:sp>
      <p:sp>
        <p:nvSpPr>
          <p:cNvPr id="36" name="object 36"/>
          <p:cNvSpPr txBox="1"/>
          <p:nvPr/>
        </p:nvSpPr>
        <p:spPr>
          <a:xfrm>
            <a:off x="6571615" y="2718307"/>
            <a:ext cx="270510"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.9</a:t>
            </a:r>
            <a:endParaRPr sz="1400">
              <a:latin typeface="Arial"/>
              <a:cs typeface="Arial"/>
            </a:endParaRPr>
          </a:p>
        </p:txBody>
      </p:sp>
      <p:sp>
        <p:nvSpPr>
          <p:cNvPr id="37" name="object 37"/>
          <p:cNvSpPr txBox="1"/>
          <p:nvPr/>
        </p:nvSpPr>
        <p:spPr>
          <a:xfrm>
            <a:off x="6538341" y="3186690"/>
            <a:ext cx="5033010" cy="761365"/>
          </a:xfrm>
          <a:prstGeom prst="rect">
            <a:avLst/>
          </a:prstGeom>
        </p:spPr>
        <p:txBody>
          <a:bodyPr vert="horz" wrap="square" lIns="0" tIns="11430" rIns="0" bIns="0" rtlCol="0">
            <a:spAutoFit/>
          </a:bodyPr>
          <a:lstStyle/>
          <a:p>
            <a:pPr marL="459105" marR="5080" indent="-447040">
              <a:lnSpc>
                <a:spcPct val="115100"/>
              </a:lnSpc>
              <a:spcBef>
                <a:spcPts val="90"/>
              </a:spcBef>
            </a:pPr>
            <a:r>
              <a:rPr sz="1400" b="1" spc="-10" dirty="0">
                <a:latin typeface="Arial"/>
                <a:cs typeface="Arial"/>
              </a:rPr>
              <a:t>1.10</a:t>
            </a:r>
            <a:r>
              <a:rPr sz="1400" b="1" spc="65" dirty="0">
                <a:latin typeface="Arial"/>
                <a:cs typeface="Arial"/>
              </a:rPr>
              <a:t> </a:t>
            </a:r>
            <a:r>
              <a:rPr sz="1400" spc="-15" dirty="0">
                <a:latin typeface="Arial MT"/>
                <a:cs typeface="Arial MT"/>
              </a:rPr>
              <a:t>Identify</a:t>
            </a:r>
            <a:r>
              <a:rPr sz="1400" spc="60" dirty="0">
                <a:latin typeface="Arial MT"/>
                <a:cs typeface="Arial MT"/>
              </a:rPr>
              <a:t> </a:t>
            </a:r>
            <a:r>
              <a:rPr sz="1400" spc="-10" dirty="0">
                <a:latin typeface="Arial MT"/>
                <a:cs typeface="Arial MT"/>
              </a:rPr>
              <a:t>the</a:t>
            </a:r>
            <a:r>
              <a:rPr sz="1400" spc="15" dirty="0">
                <a:latin typeface="Arial MT"/>
                <a:cs typeface="Arial MT"/>
              </a:rPr>
              <a:t> </a:t>
            </a:r>
            <a:r>
              <a:rPr sz="1400" spc="-10" dirty="0">
                <a:latin typeface="Arial MT"/>
                <a:cs typeface="Arial MT"/>
              </a:rPr>
              <a:t>origins</a:t>
            </a:r>
            <a:r>
              <a:rPr sz="1400" spc="20" dirty="0">
                <a:latin typeface="Arial MT"/>
                <a:cs typeface="Arial MT"/>
              </a:rPr>
              <a:t> </a:t>
            </a:r>
            <a:r>
              <a:rPr sz="1400" spc="-10" dirty="0">
                <a:latin typeface="Arial MT"/>
                <a:cs typeface="Arial MT"/>
              </a:rPr>
              <a:t>of</a:t>
            </a:r>
            <a:r>
              <a:rPr sz="1400" spc="15" dirty="0">
                <a:latin typeface="Arial MT"/>
                <a:cs typeface="Arial MT"/>
              </a:rPr>
              <a:t> </a:t>
            </a:r>
            <a:r>
              <a:rPr sz="1400" spc="-5" dirty="0">
                <a:latin typeface="Arial MT"/>
                <a:cs typeface="Arial MT"/>
              </a:rPr>
              <a:t>TCCC,</a:t>
            </a:r>
            <a:r>
              <a:rPr sz="1400" dirty="0">
                <a:latin typeface="Arial MT"/>
                <a:cs typeface="Arial MT"/>
              </a:rPr>
              <a:t> </a:t>
            </a:r>
            <a:r>
              <a:rPr sz="1400" spc="-10" dirty="0">
                <a:latin typeface="Arial MT"/>
                <a:cs typeface="Arial MT"/>
              </a:rPr>
              <a:t>including</a:t>
            </a:r>
            <a:r>
              <a:rPr sz="1400" spc="30" dirty="0">
                <a:latin typeface="Arial MT"/>
                <a:cs typeface="Arial MT"/>
              </a:rPr>
              <a:t> </a:t>
            </a:r>
            <a:r>
              <a:rPr sz="1400" spc="-10" dirty="0">
                <a:latin typeface="Arial MT"/>
                <a:cs typeface="Arial MT"/>
              </a:rPr>
              <a:t>the</a:t>
            </a:r>
            <a:r>
              <a:rPr sz="1400" spc="15" dirty="0">
                <a:latin typeface="Arial MT"/>
                <a:cs typeface="Arial MT"/>
              </a:rPr>
              <a:t> </a:t>
            </a:r>
            <a:r>
              <a:rPr sz="1400" spc="-5" dirty="0">
                <a:latin typeface="Arial MT"/>
                <a:cs typeface="Arial MT"/>
              </a:rPr>
              <a:t>Committee </a:t>
            </a:r>
            <a:r>
              <a:rPr sz="1400" spc="-15" dirty="0">
                <a:latin typeface="Arial MT"/>
                <a:cs typeface="Arial MT"/>
              </a:rPr>
              <a:t>on </a:t>
            </a:r>
            <a:r>
              <a:rPr sz="1400" spc="-10" dirty="0">
                <a:latin typeface="Arial MT"/>
                <a:cs typeface="Arial MT"/>
              </a:rPr>
              <a:t> </a:t>
            </a:r>
            <a:r>
              <a:rPr sz="1400" spc="-5" dirty="0">
                <a:latin typeface="Arial MT"/>
                <a:cs typeface="Arial MT"/>
              </a:rPr>
              <a:t>Tactical</a:t>
            </a:r>
            <a:r>
              <a:rPr sz="1400" spc="15" dirty="0">
                <a:latin typeface="Arial MT"/>
                <a:cs typeface="Arial MT"/>
              </a:rPr>
              <a:t> </a:t>
            </a:r>
            <a:r>
              <a:rPr sz="1400" spc="-10" dirty="0">
                <a:latin typeface="Arial MT"/>
                <a:cs typeface="Arial MT"/>
              </a:rPr>
              <a:t>Combat Casualty</a:t>
            </a:r>
            <a:r>
              <a:rPr sz="1400" spc="40" dirty="0">
                <a:latin typeface="Arial MT"/>
                <a:cs typeface="Arial MT"/>
              </a:rPr>
              <a:t> </a:t>
            </a:r>
            <a:r>
              <a:rPr sz="1400" spc="-10" dirty="0">
                <a:latin typeface="Arial MT"/>
                <a:cs typeface="Arial MT"/>
              </a:rPr>
              <a:t>Care</a:t>
            </a:r>
            <a:r>
              <a:rPr sz="1400" spc="5" dirty="0">
                <a:latin typeface="Arial MT"/>
                <a:cs typeface="Arial MT"/>
              </a:rPr>
              <a:t> </a:t>
            </a:r>
            <a:r>
              <a:rPr sz="1400" spc="-5" dirty="0">
                <a:latin typeface="Arial MT"/>
                <a:cs typeface="Arial MT"/>
              </a:rPr>
              <a:t>(CoTCCC),</a:t>
            </a:r>
            <a:r>
              <a:rPr sz="1400" spc="35" dirty="0">
                <a:latin typeface="Arial MT"/>
                <a:cs typeface="Arial MT"/>
              </a:rPr>
              <a:t> </a:t>
            </a:r>
            <a:r>
              <a:rPr sz="1400" spc="-15" dirty="0">
                <a:latin typeface="Arial MT"/>
                <a:cs typeface="Arial MT"/>
              </a:rPr>
              <a:t>and</a:t>
            </a:r>
            <a:r>
              <a:rPr sz="1400" spc="10" dirty="0">
                <a:latin typeface="Arial MT"/>
                <a:cs typeface="Arial MT"/>
              </a:rPr>
              <a:t> </a:t>
            </a:r>
            <a:r>
              <a:rPr sz="1400" spc="-10" dirty="0">
                <a:latin typeface="Arial MT"/>
                <a:cs typeface="Arial MT"/>
              </a:rPr>
              <a:t>define</a:t>
            </a:r>
            <a:r>
              <a:rPr sz="1400" spc="10" dirty="0">
                <a:latin typeface="Arial MT"/>
                <a:cs typeface="Arial MT"/>
              </a:rPr>
              <a:t> </a:t>
            </a:r>
            <a:r>
              <a:rPr sz="1400" spc="-10" dirty="0">
                <a:latin typeface="Arial MT"/>
                <a:cs typeface="Arial MT"/>
              </a:rPr>
              <a:t>the </a:t>
            </a:r>
            <a:r>
              <a:rPr sz="1400" spc="-375" dirty="0">
                <a:latin typeface="Arial MT"/>
                <a:cs typeface="Arial MT"/>
              </a:rPr>
              <a:t> </a:t>
            </a:r>
            <a:r>
              <a:rPr sz="1400" spc="-10" dirty="0">
                <a:latin typeface="Arial MT"/>
                <a:cs typeface="Arial MT"/>
              </a:rPr>
              <a:t>importance</a:t>
            </a:r>
            <a:r>
              <a:rPr sz="1400" spc="30" dirty="0">
                <a:latin typeface="Arial MT"/>
                <a:cs typeface="Arial MT"/>
              </a:rPr>
              <a:t> </a:t>
            </a:r>
            <a:r>
              <a:rPr sz="1400" spc="-10" dirty="0">
                <a:latin typeface="Arial MT"/>
                <a:cs typeface="Arial MT"/>
              </a:rPr>
              <a:t>of</a:t>
            </a:r>
            <a:r>
              <a:rPr sz="1400" spc="-5" dirty="0">
                <a:latin typeface="Arial MT"/>
                <a:cs typeface="Arial MT"/>
              </a:rPr>
              <a:t> CoTCCC</a:t>
            </a:r>
            <a:r>
              <a:rPr sz="1400" spc="20" dirty="0">
                <a:latin typeface="Arial MT"/>
                <a:cs typeface="Arial MT"/>
              </a:rPr>
              <a:t> </a:t>
            </a:r>
            <a:r>
              <a:rPr sz="1400" spc="-10" dirty="0">
                <a:latin typeface="Arial MT"/>
                <a:cs typeface="Arial MT"/>
              </a:rPr>
              <a:t>Guidelines/Recommendations.</a:t>
            </a:r>
            <a:endParaRPr sz="1400">
              <a:latin typeface="Arial MT"/>
              <a:cs typeface="Arial MT"/>
            </a:endParaRPr>
          </a:p>
        </p:txBody>
      </p:sp>
      <p:sp>
        <p:nvSpPr>
          <p:cNvPr id="38" name="object 38"/>
          <p:cNvSpPr txBox="1"/>
          <p:nvPr/>
        </p:nvSpPr>
        <p:spPr>
          <a:xfrm>
            <a:off x="6516369" y="4019550"/>
            <a:ext cx="367665" cy="238125"/>
          </a:xfrm>
          <a:prstGeom prst="rect">
            <a:avLst/>
          </a:prstGeom>
        </p:spPr>
        <p:txBody>
          <a:bodyPr vert="horz" wrap="square" lIns="0" tIns="11430" rIns="0" bIns="0" rtlCol="0">
            <a:spAutoFit/>
          </a:bodyPr>
          <a:lstStyle/>
          <a:p>
            <a:pPr marL="12700">
              <a:lnSpc>
                <a:spcPct val="100000"/>
              </a:lnSpc>
              <a:spcBef>
                <a:spcPts val="90"/>
              </a:spcBef>
            </a:pPr>
            <a:r>
              <a:rPr sz="1400" b="1" spc="-15" dirty="0">
                <a:latin typeface="Arial"/>
                <a:cs typeface="Arial"/>
              </a:rPr>
              <a:t>1</a:t>
            </a:r>
            <a:r>
              <a:rPr sz="1400" b="1" spc="-5" dirty="0">
                <a:latin typeface="Arial"/>
                <a:cs typeface="Arial"/>
              </a:rPr>
              <a:t>.</a:t>
            </a:r>
            <a:r>
              <a:rPr sz="1400" b="1" spc="-15" dirty="0">
                <a:latin typeface="Arial"/>
                <a:cs typeface="Arial"/>
              </a:rPr>
              <a:t>1</a:t>
            </a:r>
            <a:r>
              <a:rPr sz="1400" b="1" spc="-5" dirty="0">
                <a:latin typeface="Arial"/>
                <a:cs typeface="Arial"/>
              </a:rPr>
              <a:t>1</a:t>
            </a:r>
            <a:endParaRPr sz="1400">
              <a:latin typeface="Arial"/>
              <a:cs typeface="Arial"/>
            </a:endParaRPr>
          </a:p>
        </p:txBody>
      </p:sp>
      <p:sp>
        <p:nvSpPr>
          <p:cNvPr id="39" name="object 39"/>
          <p:cNvSpPr txBox="1"/>
          <p:nvPr/>
        </p:nvSpPr>
        <p:spPr>
          <a:xfrm>
            <a:off x="6516369" y="3973581"/>
            <a:ext cx="5081905" cy="1057275"/>
          </a:xfrm>
          <a:prstGeom prst="rect">
            <a:avLst/>
          </a:prstGeom>
        </p:spPr>
        <p:txBody>
          <a:bodyPr vert="horz" wrap="square" lIns="0" tIns="43815" rIns="0" bIns="0" rtlCol="0">
            <a:spAutoFit/>
          </a:bodyPr>
          <a:lstStyle/>
          <a:p>
            <a:pPr marL="480695">
              <a:lnSpc>
                <a:spcPct val="100000"/>
              </a:lnSpc>
              <a:spcBef>
                <a:spcPts val="345"/>
              </a:spcBef>
            </a:pPr>
            <a:r>
              <a:rPr sz="1400" spc="-15" dirty="0">
                <a:latin typeface="Arial MT"/>
                <a:cs typeface="Arial MT"/>
              </a:rPr>
              <a:t>Identify</a:t>
            </a:r>
            <a:r>
              <a:rPr sz="1400" spc="65" dirty="0">
                <a:latin typeface="Arial MT"/>
                <a:cs typeface="Arial MT"/>
              </a:rPr>
              <a:t> </a:t>
            </a:r>
            <a:r>
              <a:rPr sz="1400" spc="-10" dirty="0">
                <a:latin typeface="Arial MT"/>
                <a:cs typeface="Arial MT"/>
              </a:rPr>
              <a:t>the</a:t>
            </a:r>
            <a:r>
              <a:rPr sz="1400" spc="15" dirty="0">
                <a:latin typeface="Arial MT"/>
                <a:cs typeface="Arial MT"/>
              </a:rPr>
              <a:t> </a:t>
            </a:r>
            <a:r>
              <a:rPr sz="1400" spc="-10" dirty="0">
                <a:latin typeface="Arial MT"/>
                <a:cs typeface="Arial MT"/>
              </a:rPr>
              <a:t>methodology</a:t>
            </a:r>
            <a:r>
              <a:rPr sz="1400" spc="20" dirty="0">
                <a:latin typeface="Arial MT"/>
                <a:cs typeface="Arial MT"/>
              </a:rPr>
              <a:t> </a:t>
            </a:r>
            <a:r>
              <a:rPr sz="1400" spc="-10" dirty="0">
                <a:latin typeface="Arial MT"/>
                <a:cs typeface="Arial MT"/>
              </a:rPr>
              <a:t>for</a:t>
            </a:r>
            <a:r>
              <a:rPr sz="1400" spc="10" dirty="0">
                <a:latin typeface="Arial MT"/>
                <a:cs typeface="Arial MT"/>
              </a:rPr>
              <a:t> </a:t>
            </a:r>
            <a:r>
              <a:rPr sz="1400" spc="-5" dirty="0">
                <a:latin typeface="Arial MT"/>
                <a:cs typeface="Arial MT"/>
              </a:rPr>
              <a:t>TCCC</a:t>
            </a:r>
            <a:r>
              <a:rPr sz="1400" dirty="0">
                <a:latin typeface="Arial MT"/>
                <a:cs typeface="Arial MT"/>
              </a:rPr>
              <a:t> </a:t>
            </a:r>
            <a:r>
              <a:rPr sz="1400" spc="-10" dirty="0">
                <a:latin typeface="Arial MT"/>
                <a:cs typeface="Arial MT"/>
              </a:rPr>
              <a:t>Guideline</a:t>
            </a:r>
            <a:r>
              <a:rPr sz="1400" spc="35" dirty="0">
                <a:latin typeface="Arial MT"/>
                <a:cs typeface="Arial MT"/>
              </a:rPr>
              <a:t> </a:t>
            </a:r>
            <a:r>
              <a:rPr sz="1400" spc="-15" dirty="0">
                <a:latin typeface="Arial MT"/>
                <a:cs typeface="Arial MT"/>
              </a:rPr>
              <a:t>changes</a:t>
            </a:r>
            <a:r>
              <a:rPr sz="1400" spc="45" dirty="0">
                <a:latin typeface="Arial MT"/>
                <a:cs typeface="Arial MT"/>
              </a:rPr>
              <a:t> </a:t>
            </a:r>
            <a:r>
              <a:rPr sz="1400" spc="-10" dirty="0">
                <a:latin typeface="Arial MT"/>
                <a:cs typeface="Arial MT"/>
              </a:rPr>
              <a:t>and</a:t>
            </a:r>
            <a:endParaRPr sz="1400">
              <a:latin typeface="Arial MT"/>
              <a:cs typeface="Arial MT"/>
            </a:endParaRPr>
          </a:p>
          <a:p>
            <a:pPr marL="480695">
              <a:lnSpc>
                <a:spcPct val="100000"/>
              </a:lnSpc>
              <a:spcBef>
                <a:spcPts val="240"/>
              </a:spcBef>
            </a:pPr>
            <a:r>
              <a:rPr sz="1400" spc="-10" dirty="0">
                <a:latin typeface="Arial MT"/>
                <a:cs typeface="Arial MT"/>
              </a:rPr>
              <a:t>revisions.</a:t>
            </a:r>
            <a:endParaRPr sz="1400">
              <a:latin typeface="Arial MT"/>
              <a:cs typeface="Arial MT"/>
            </a:endParaRPr>
          </a:p>
          <a:p>
            <a:pPr marL="480695" marR="51435" indent="-468630">
              <a:lnSpc>
                <a:spcPct val="114399"/>
              </a:lnSpc>
              <a:spcBef>
                <a:spcPts val="430"/>
              </a:spcBef>
            </a:pPr>
            <a:r>
              <a:rPr sz="1400" b="1" spc="-10" dirty="0">
                <a:latin typeface="Arial"/>
                <a:cs typeface="Arial"/>
              </a:rPr>
              <a:t>1.12</a:t>
            </a:r>
            <a:r>
              <a:rPr sz="1400" b="1" spc="229" dirty="0">
                <a:latin typeface="Arial"/>
                <a:cs typeface="Arial"/>
              </a:rPr>
              <a:t> </a:t>
            </a:r>
            <a:r>
              <a:rPr sz="1400" spc="-15" dirty="0">
                <a:latin typeface="Arial MT"/>
                <a:cs typeface="Arial MT"/>
              </a:rPr>
              <a:t>Identify</a:t>
            </a:r>
            <a:r>
              <a:rPr sz="1400" spc="55" dirty="0">
                <a:latin typeface="Arial MT"/>
                <a:cs typeface="Arial MT"/>
              </a:rPr>
              <a:t> </a:t>
            </a:r>
            <a:r>
              <a:rPr sz="1400" spc="-5" dirty="0">
                <a:latin typeface="Arial MT"/>
                <a:cs typeface="Arial MT"/>
              </a:rPr>
              <a:t>TCCC </a:t>
            </a:r>
            <a:r>
              <a:rPr sz="1400" spc="-10" dirty="0">
                <a:latin typeface="Arial MT"/>
                <a:cs typeface="Arial MT"/>
              </a:rPr>
              <a:t>training</a:t>
            </a:r>
            <a:r>
              <a:rPr sz="1400" spc="35" dirty="0">
                <a:latin typeface="Arial MT"/>
                <a:cs typeface="Arial MT"/>
              </a:rPr>
              <a:t> </a:t>
            </a:r>
            <a:r>
              <a:rPr sz="1400" spc="-10" dirty="0">
                <a:latin typeface="Arial MT"/>
                <a:cs typeface="Arial MT"/>
              </a:rPr>
              <a:t>methods</a:t>
            </a:r>
            <a:r>
              <a:rPr sz="1400" spc="15" dirty="0">
                <a:latin typeface="Arial MT"/>
                <a:cs typeface="Arial MT"/>
              </a:rPr>
              <a:t> </a:t>
            </a:r>
            <a:r>
              <a:rPr sz="1400" spc="-10" dirty="0">
                <a:latin typeface="Arial MT"/>
                <a:cs typeface="Arial MT"/>
              </a:rPr>
              <a:t>ensuring</a:t>
            </a:r>
            <a:r>
              <a:rPr sz="1400" spc="30" dirty="0">
                <a:latin typeface="Arial MT"/>
                <a:cs typeface="Arial MT"/>
              </a:rPr>
              <a:t> </a:t>
            </a:r>
            <a:r>
              <a:rPr sz="1400" spc="-10" dirty="0">
                <a:latin typeface="Arial MT"/>
                <a:cs typeface="Arial MT"/>
              </a:rPr>
              <a:t>unit</a:t>
            </a:r>
            <a:r>
              <a:rPr sz="1400" spc="15" dirty="0">
                <a:latin typeface="Arial MT"/>
                <a:cs typeface="Arial MT"/>
              </a:rPr>
              <a:t> </a:t>
            </a:r>
            <a:r>
              <a:rPr sz="1400" spc="-10" dirty="0">
                <a:latin typeface="Arial MT"/>
                <a:cs typeface="Arial MT"/>
              </a:rPr>
              <a:t>readiness</a:t>
            </a:r>
            <a:r>
              <a:rPr sz="1400" spc="40" dirty="0">
                <a:latin typeface="Arial MT"/>
                <a:cs typeface="Arial MT"/>
              </a:rPr>
              <a:t> </a:t>
            </a:r>
            <a:r>
              <a:rPr sz="1400" spc="-5" dirty="0">
                <a:latin typeface="Arial MT"/>
                <a:cs typeface="Arial MT"/>
              </a:rPr>
              <a:t>in </a:t>
            </a:r>
            <a:r>
              <a:rPr sz="1400" spc="-375" dirty="0">
                <a:latin typeface="Arial MT"/>
                <a:cs typeface="Arial MT"/>
              </a:rPr>
              <a:t> </a:t>
            </a:r>
            <a:r>
              <a:rPr sz="1400" spc="-10" dirty="0">
                <a:latin typeface="Arial MT"/>
                <a:cs typeface="Arial MT"/>
              </a:rPr>
              <a:t>achieving</a:t>
            </a:r>
            <a:r>
              <a:rPr sz="1400" spc="35" dirty="0">
                <a:latin typeface="Arial MT"/>
                <a:cs typeface="Arial MT"/>
              </a:rPr>
              <a:t> </a:t>
            </a:r>
            <a:r>
              <a:rPr sz="1400" spc="-10" dirty="0">
                <a:latin typeface="Arial MT"/>
                <a:cs typeface="Arial MT"/>
              </a:rPr>
              <a:t>no</a:t>
            </a:r>
            <a:r>
              <a:rPr sz="1400" spc="15" dirty="0">
                <a:latin typeface="Arial MT"/>
                <a:cs typeface="Arial MT"/>
              </a:rPr>
              <a:t> </a:t>
            </a:r>
            <a:r>
              <a:rPr sz="1400" spc="-10" dirty="0">
                <a:latin typeface="Arial MT"/>
                <a:cs typeface="Arial MT"/>
              </a:rPr>
              <a:t>losses</a:t>
            </a:r>
            <a:r>
              <a:rPr sz="1400" spc="20" dirty="0">
                <a:latin typeface="Arial MT"/>
                <a:cs typeface="Arial MT"/>
              </a:rPr>
              <a:t> </a:t>
            </a:r>
            <a:r>
              <a:rPr sz="1400" spc="-15" dirty="0">
                <a:latin typeface="Arial MT"/>
                <a:cs typeface="Arial MT"/>
              </a:rPr>
              <a:t>due</a:t>
            </a:r>
            <a:r>
              <a:rPr sz="1400" spc="10" dirty="0">
                <a:latin typeface="Arial MT"/>
                <a:cs typeface="Arial MT"/>
              </a:rPr>
              <a:t> </a:t>
            </a:r>
            <a:r>
              <a:rPr sz="1400" spc="-5" dirty="0">
                <a:latin typeface="Arial MT"/>
                <a:cs typeface="Arial MT"/>
              </a:rPr>
              <a:t>to</a:t>
            </a:r>
            <a:r>
              <a:rPr sz="1400" spc="10" dirty="0">
                <a:latin typeface="Arial MT"/>
                <a:cs typeface="Arial MT"/>
              </a:rPr>
              <a:t> </a:t>
            </a:r>
            <a:r>
              <a:rPr sz="1400" spc="-15" dirty="0">
                <a:latin typeface="Arial MT"/>
                <a:cs typeface="Arial MT"/>
              </a:rPr>
              <a:t>preventable</a:t>
            </a:r>
            <a:r>
              <a:rPr sz="1400" spc="40" dirty="0">
                <a:latin typeface="Arial MT"/>
                <a:cs typeface="Arial MT"/>
              </a:rPr>
              <a:t> </a:t>
            </a:r>
            <a:r>
              <a:rPr sz="1400" spc="-10" dirty="0">
                <a:latin typeface="Arial MT"/>
                <a:cs typeface="Arial MT"/>
              </a:rPr>
              <a:t>combat</a:t>
            </a:r>
            <a:r>
              <a:rPr sz="1400" spc="10" dirty="0">
                <a:latin typeface="Arial MT"/>
                <a:cs typeface="Arial MT"/>
              </a:rPr>
              <a:t> </a:t>
            </a:r>
            <a:r>
              <a:rPr sz="1400" spc="-10" dirty="0">
                <a:latin typeface="Arial MT"/>
                <a:cs typeface="Arial MT"/>
              </a:rPr>
              <a:t>deaths.</a:t>
            </a:r>
            <a:endParaRPr sz="1400">
              <a:latin typeface="Arial MT"/>
              <a:cs typeface="Arial MT"/>
            </a:endParaRPr>
          </a:p>
        </p:txBody>
      </p:sp>
      <p:sp>
        <p:nvSpPr>
          <p:cNvPr id="40" name="object 40"/>
          <p:cNvSpPr txBox="1"/>
          <p:nvPr/>
        </p:nvSpPr>
        <p:spPr>
          <a:xfrm>
            <a:off x="6512941" y="5053998"/>
            <a:ext cx="4765040" cy="763270"/>
          </a:xfrm>
          <a:prstGeom prst="rect">
            <a:avLst/>
          </a:prstGeom>
        </p:spPr>
        <p:txBody>
          <a:bodyPr vert="horz" wrap="square" lIns="0" tIns="13970" rIns="0" bIns="0" rtlCol="0">
            <a:spAutoFit/>
          </a:bodyPr>
          <a:lstStyle/>
          <a:p>
            <a:pPr marL="484505" marR="30480" indent="-447040">
              <a:lnSpc>
                <a:spcPct val="115100"/>
              </a:lnSpc>
              <a:spcBef>
                <a:spcPts val="110"/>
              </a:spcBef>
            </a:pPr>
            <a:r>
              <a:rPr sz="2100" b="1" spc="-15" baseline="-7936" dirty="0">
                <a:latin typeface="Arial"/>
                <a:cs typeface="Arial"/>
              </a:rPr>
              <a:t>1.13</a:t>
            </a:r>
            <a:r>
              <a:rPr sz="2100" b="1" spc="97" baseline="-7936" dirty="0">
                <a:latin typeface="Arial"/>
                <a:cs typeface="Arial"/>
              </a:rPr>
              <a:t> </a:t>
            </a:r>
            <a:r>
              <a:rPr sz="1400" spc="-15" dirty="0">
                <a:latin typeface="Arial MT"/>
                <a:cs typeface="Arial MT"/>
              </a:rPr>
              <a:t>Identify</a:t>
            </a:r>
            <a:r>
              <a:rPr sz="1400" spc="65" dirty="0">
                <a:latin typeface="Arial MT"/>
                <a:cs typeface="Arial MT"/>
              </a:rPr>
              <a:t> </a:t>
            </a:r>
            <a:r>
              <a:rPr sz="1400" spc="-10" dirty="0">
                <a:latin typeface="Arial MT"/>
                <a:cs typeface="Arial MT"/>
              </a:rPr>
              <a:t>the</a:t>
            </a:r>
            <a:r>
              <a:rPr sz="1400" spc="10" dirty="0">
                <a:latin typeface="Arial MT"/>
                <a:cs typeface="Arial MT"/>
              </a:rPr>
              <a:t> </a:t>
            </a:r>
            <a:r>
              <a:rPr sz="1400" spc="-5" dirty="0">
                <a:latin typeface="Arial MT"/>
                <a:cs typeface="Arial MT"/>
              </a:rPr>
              <a:t>mission </a:t>
            </a:r>
            <a:r>
              <a:rPr sz="1400" spc="-15" dirty="0">
                <a:latin typeface="Arial MT"/>
                <a:cs typeface="Arial MT"/>
              </a:rPr>
              <a:t>and</a:t>
            </a:r>
            <a:r>
              <a:rPr sz="1400" spc="15" dirty="0">
                <a:latin typeface="Arial MT"/>
                <a:cs typeface="Arial MT"/>
              </a:rPr>
              <a:t> </a:t>
            </a:r>
            <a:r>
              <a:rPr sz="1400" spc="-15" dirty="0">
                <a:latin typeface="Arial MT"/>
                <a:cs typeface="Arial MT"/>
              </a:rPr>
              <a:t>purpose</a:t>
            </a:r>
            <a:r>
              <a:rPr sz="1400" spc="40" dirty="0">
                <a:latin typeface="Arial MT"/>
                <a:cs typeface="Arial MT"/>
              </a:rPr>
              <a:t> </a:t>
            </a:r>
            <a:r>
              <a:rPr sz="1400" spc="-10" dirty="0">
                <a:latin typeface="Arial MT"/>
                <a:cs typeface="Arial MT"/>
              </a:rPr>
              <a:t>of</a:t>
            </a:r>
            <a:r>
              <a:rPr sz="1400" spc="15" dirty="0">
                <a:latin typeface="Arial MT"/>
                <a:cs typeface="Arial MT"/>
              </a:rPr>
              <a:t> </a:t>
            </a:r>
            <a:r>
              <a:rPr sz="1400" spc="-10" dirty="0">
                <a:latin typeface="Arial MT"/>
                <a:cs typeface="Arial MT"/>
              </a:rPr>
              <a:t>the</a:t>
            </a:r>
            <a:r>
              <a:rPr sz="1400" spc="15" dirty="0">
                <a:latin typeface="Arial MT"/>
                <a:cs typeface="Arial MT"/>
              </a:rPr>
              <a:t> </a:t>
            </a:r>
            <a:r>
              <a:rPr sz="1400" spc="-10" dirty="0">
                <a:latin typeface="Arial MT"/>
                <a:cs typeface="Arial MT"/>
              </a:rPr>
              <a:t>Joint</a:t>
            </a:r>
            <a:r>
              <a:rPr sz="1400" spc="15" dirty="0">
                <a:latin typeface="Arial MT"/>
                <a:cs typeface="Arial MT"/>
              </a:rPr>
              <a:t> </a:t>
            </a:r>
            <a:r>
              <a:rPr sz="1400" spc="-10" dirty="0">
                <a:latin typeface="Arial MT"/>
                <a:cs typeface="Arial MT"/>
              </a:rPr>
              <a:t>Trauma </a:t>
            </a:r>
            <a:r>
              <a:rPr sz="1400" spc="-5" dirty="0">
                <a:latin typeface="Arial MT"/>
                <a:cs typeface="Arial MT"/>
              </a:rPr>
              <a:t> </a:t>
            </a:r>
            <a:r>
              <a:rPr sz="1400" spc="-15" dirty="0">
                <a:latin typeface="Arial MT"/>
                <a:cs typeface="Arial MT"/>
              </a:rPr>
              <a:t>System</a:t>
            </a:r>
            <a:r>
              <a:rPr sz="1400" spc="50" dirty="0">
                <a:latin typeface="Arial MT"/>
                <a:cs typeface="Arial MT"/>
              </a:rPr>
              <a:t> </a:t>
            </a:r>
            <a:r>
              <a:rPr sz="1400" spc="-10" dirty="0">
                <a:latin typeface="Arial MT"/>
                <a:cs typeface="Arial MT"/>
              </a:rPr>
              <a:t>and</a:t>
            </a:r>
            <a:r>
              <a:rPr sz="1400" spc="10" dirty="0">
                <a:latin typeface="Arial MT"/>
                <a:cs typeface="Arial MT"/>
              </a:rPr>
              <a:t> </a:t>
            </a:r>
            <a:r>
              <a:rPr sz="1400" spc="-5" dirty="0">
                <a:latin typeface="Arial MT"/>
                <a:cs typeface="Arial MT"/>
              </a:rPr>
              <a:t>its</a:t>
            </a:r>
            <a:r>
              <a:rPr sz="1400" spc="15" dirty="0">
                <a:latin typeface="Arial MT"/>
                <a:cs typeface="Arial MT"/>
              </a:rPr>
              <a:t> </a:t>
            </a:r>
            <a:r>
              <a:rPr sz="1400" spc="-10" dirty="0">
                <a:latin typeface="Arial MT"/>
                <a:cs typeface="Arial MT"/>
              </a:rPr>
              <a:t>role</a:t>
            </a:r>
            <a:r>
              <a:rPr sz="1400" spc="10" dirty="0">
                <a:latin typeface="Arial MT"/>
                <a:cs typeface="Arial MT"/>
              </a:rPr>
              <a:t> </a:t>
            </a:r>
            <a:r>
              <a:rPr sz="1400" spc="-5" dirty="0">
                <a:latin typeface="Arial MT"/>
                <a:cs typeface="Arial MT"/>
              </a:rPr>
              <a:t>in</a:t>
            </a:r>
            <a:r>
              <a:rPr sz="1400" spc="-10" dirty="0">
                <a:latin typeface="Arial MT"/>
                <a:cs typeface="Arial MT"/>
              </a:rPr>
              <a:t> combat</a:t>
            </a:r>
            <a:r>
              <a:rPr sz="1400" spc="10" dirty="0">
                <a:latin typeface="Arial MT"/>
                <a:cs typeface="Arial MT"/>
              </a:rPr>
              <a:t> </a:t>
            </a:r>
            <a:r>
              <a:rPr sz="1400" spc="-10" dirty="0">
                <a:latin typeface="Arial MT"/>
                <a:cs typeface="Arial MT"/>
              </a:rPr>
              <a:t>casualty</a:t>
            </a:r>
            <a:r>
              <a:rPr sz="1400" spc="35" dirty="0">
                <a:latin typeface="Arial MT"/>
                <a:cs typeface="Arial MT"/>
              </a:rPr>
              <a:t> </a:t>
            </a:r>
            <a:r>
              <a:rPr sz="1400" spc="-10" dirty="0">
                <a:latin typeface="Arial MT"/>
                <a:cs typeface="Arial MT"/>
              </a:rPr>
              <a:t>care</a:t>
            </a:r>
            <a:r>
              <a:rPr sz="1400" spc="10" dirty="0">
                <a:latin typeface="Arial MT"/>
                <a:cs typeface="Arial MT"/>
              </a:rPr>
              <a:t> </a:t>
            </a:r>
            <a:r>
              <a:rPr sz="1400" spc="-10" dirty="0">
                <a:latin typeface="Arial MT"/>
                <a:cs typeface="Arial MT"/>
              </a:rPr>
              <a:t>at</a:t>
            </a:r>
            <a:r>
              <a:rPr sz="1400" spc="10" dirty="0">
                <a:latin typeface="Arial MT"/>
                <a:cs typeface="Arial MT"/>
              </a:rPr>
              <a:t> </a:t>
            </a:r>
            <a:r>
              <a:rPr sz="1400" spc="-10" dirty="0">
                <a:latin typeface="Arial MT"/>
                <a:cs typeface="Arial MT"/>
              </a:rPr>
              <a:t>the unit </a:t>
            </a:r>
            <a:r>
              <a:rPr sz="1400" spc="-375" dirty="0">
                <a:latin typeface="Arial MT"/>
                <a:cs typeface="Arial MT"/>
              </a:rPr>
              <a:t> </a:t>
            </a:r>
            <a:r>
              <a:rPr sz="1400" spc="-5" dirty="0">
                <a:latin typeface="Arial MT"/>
                <a:cs typeface="Arial MT"/>
              </a:rPr>
              <a:t>level.</a:t>
            </a:r>
            <a:endParaRPr sz="140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307847" y="256031"/>
            <a:ext cx="1173480" cy="655320"/>
          </a:xfrm>
          <a:prstGeom prst="rect">
            <a:avLst/>
          </a:prstGeom>
        </p:spPr>
      </p:pic>
      <p:sp>
        <p:nvSpPr>
          <p:cNvPr id="3" name="object 3"/>
          <p:cNvSpPr txBox="1"/>
          <p:nvPr/>
        </p:nvSpPr>
        <p:spPr>
          <a:xfrm>
            <a:off x="11727942" y="6552996"/>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606667"/>
                </a:solidFill>
                <a:latin typeface="Arial MT"/>
                <a:cs typeface="Arial MT"/>
              </a:rPr>
              <a:t>7</a:t>
            </a:r>
            <a:endParaRPr sz="1200">
              <a:latin typeface="Arial MT"/>
              <a:cs typeface="Arial MT"/>
            </a:endParaRPr>
          </a:p>
        </p:txBody>
      </p:sp>
      <p:sp>
        <p:nvSpPr>
          <p:cNvPr id="4" name="object 4"/>
          <p:cNvSpPr txBox="1"/>
          <p:nvPr/>
        </p:nvSpPr>
        <p:spPr>
          <a:xfrm>
            <a:off x="3320288" y="303021"/>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606667"/>
                </a:solidFill>
                <a:latin typeface="Arial"/>
                <a:cs typeface="Arial"/>
              </a:rPr>
              <a:t>Module</a:t>
            </a:r>
            <a:r>
              <a:rPr sz="2000" b="1" spc="-35" dirty="0">
                <a:solidFill>
                  <a:srgbClr val="606667"/>
                </a:solidFill>
                <a:latin typeface="Arial"/>
                <a:cs typeface="Arial"/>
              </a:rPr>
              <a:t> </a:t>
            </a:r>
            <a:r>
              <a:rPr sz="2000" b="1" spc="-5" dirty="0">
                <a:solidFill>
                  <a:srgbClr val="606667"/>
                </a:solidFill>
                <a:latin typeface="Arial"/>
                <a:cs typeface="Arial"/>
              </a:rPr>
              <a:t>1:</a:t>
            </a:r>
            <a:r>
              <a:rPr sz="2000" b="1" spc="-25" dirty="0">
                <a:solidFill>
                  <a:srgbClr val="606667"/>
                </a:solidFill>
                <a:latin typeface="Arial"/>
                <a:cs typeface="Arial"/>
              </a:rPr>
              <a:t> </a:t>
            </a:r>
            <a:r>
              <a:rPr sz="2000" b="1" spc="-10" dirty="0">
                <a:solidFill>
                  <a:srgbClr val="606667"/>
                </a:solidFill>
                <a:latin typeface="Arial"/>
                <a:cs typeface="Arial"/>
              </a:rPr>
              <a:t>Principles</a:t>
            </a:r>
            <a:r>
              <a:rPr sz="2000" b="1" spc="35" dirty="0">
                <a:solidFill>
                  <a:srgbClr val="606667"/>
                </a:solidFill>
                <a:latin typeface="Arial"/>
                <a:cs typeface="Arial"/>
              </a:rPr>
              <a:t> </a:t>
            </a:r>
            <a:r>
              <a:rPr sz="2000" b="1" spc="-5" dirty="0">
                <a:solidFill>
                  <a:srgbClr val="606667"/>
                </a:solidFill>
                <a:latin typeface="Arial"/>
                <a:cs typeface="Arial"/>
              </a:rPr>
              <a:t>and</a:t>
            </a:r>
            <a:r>
              <a:rPr sz="2000" b="1" spc="25" dirty="0">
                <a:solidFill>
                  <a:srgbClr val="606667"/>
                </a:solidFill>
                <a:latin typeface="Arial"/>
                <a:cs typeface="Arial"/>
              </a:rPr>
              <a:t> </a:t>
            </a:r>
            <a:r>
              <a:rPr sz="2000" b="1" spc="-15" dirty="0">
                <a:solidFill>
                  <a:srgbClr val="606667"/>
                </a:solidFill>
                <a:latin typeface="Arial"/>
                <a:cs typeface="Arial"/>
              </a:rPr>
              <a:t>Application</a:t>
            </a:r>
            <a:r>
              <a:rPr sz="2000" b="1" spc="65" dirty="0">
                <a:solidFill>
                  <a:srgbClr val="606667"/>
                </a:solidFill>
                <a:latin typeface="Arial"/>
                <a:cs typeface="Arial"/>
              </a:rPr>
              <a:t> </a:t>
            </a:r>
            <a:r>
              <a:rPr sz="2000" b="1" spc="-5" dirty="0">
                <a:solidFill>
                  <a:srgbClr val="606667"/>
                </a:solidFill>
                <a:latin typeface="Arial"/>
                <a:cs typeface="Arial"/>
              </a:rPr>
              <a:t>of</a:t>
            </a:r>
            <a:r>
              <a:rPr sz="2000" b="1" spc="5" dirty="0">
                <a:solidFill>
                  <a:srgbClr val="606667"/>
                </a:solidFill>
                <a:latin typeface="Arial"/>
                <a:cs typeface="Arial"/>
              </a:rPr>
              <a:t> </a:t>
            </a:r>
            <a:r>
              <a:rPr sz="2000" b="1" dirty="0">
                <a:solidFill>
                  <a:srgbClr val="606667"/>
                </a:solidFill>
                <a:latin typeface="Arial"/>
                <a:cs typeface="Arial"/>
              </a:rPr>
              <a:t>TCCC</a:t>
            </a:r>
            <a:endParaRPr sz="2000">
              <a:latin typeface="Arial"/>
              <a:cs typeface="Arial"/>
            </a:endParaRPr>
          </a:p>
        </p:txBody>
      </p:sp>
      <p:sp>
        <p:nvSpPr>
          <p:cNvPr id="10" name="object 10"/>
          <p:cNvSpPr txBox="1"/>
          <p:nvPr/>
        </p:nvSpPr>
        <p:spPr>
          <a:xfrm>
            <a:off x="1030325" y="935812"/>
            <a:ext cx="10130790" cy="575799"/>
          </a:xfrm>
          <a:prstGeom prst="rect">
            <a:avLst/>
          </a:prstGeom>
        </p:spPr>
        <p:txBody>
          <a:bodyPr vert="horz" wrap="square" lIns="0" tIns="74930" rIns="0" bIns="0" rtlCol="0">
            <a:spAutoFit/>
          </a:bodyPr>
          <a:lstStyle/>
          <a:p>
            <a:pPr marL="4051935" marR="5080" indent="-4039870">
              <a:lnSpc>
                <a:spcPts val="3890"/>
              </a:lnSpc>
              <a:spcBef>
                <a:spcPts val="590"/>
              </a:spcBef>
            </a:pPr>
            <a:r>
              <a:rPr sz="3600" b="1" dirty="0">
                <a:solidFill>
                  <a:srgbClr val="FFFFFF"/>
                </a:solidFill>
                <a:latin typeface="Arial"/>
                <a:cs typeface="Arial"/>
              </a:rPr>
              <a:t>Intro</a:t>
            </a:r>
            <a:r>
              <a:rPr sz="3600" b="1" spc="-25" dirty="0">
                <a:solidFill>
                  <a:srgbClr val="FFFFFF"/>
                </a:solidFill>
                <a:latin typeface="Arial"/>
                <a:cs typeface="Arial"/>
              </a:rPr>
              <a:t> </a:t>
            </a:r>
            <a:r>
              <a:rPr sz="3600" b="1" dirty="0">
                <a:solidFill>
                  <a:srgbClr val="FFFFFF"/>
                </a:solidFill>
                <a:latin typeface="Arial"/>
                <a:cs typeface="Arial"/>
              </a:rPr>
              <a:t>to </a:t>
            </a:r>
            <a:r>
              <a:rPr sz="3600" b="1" spc="-5" dirty="0">
                <a:solidFill>
                  <a:srgbClr val="FFFFFF"/>
                </a:solidFill>
                <a:latin typeface="Arial"/>
                <a:cs typeface="Arial"/>
              </a:rPr>
              <a:t>Tactical</a:t>
            </a:r>
            <a:r>
              <a:rPr sz="3600" b="1" spc="10" dirty="0">
                <a:solidFill>
                  <a:srgbClr val="FFFFFF"/>
                </a:solidFill>
                <a:latin typeface="Arial"/>
                <a:cs typeface="Arial"/>
              </a:rPr>
              <a:t> </a:t>
            </a:r>
            <a:r>
              <a:rPr sz="3600" b="1" spc="-5" dirty="0">
                <a:solidFill>
                  <a:srgbClr val="FFFFFF"/>
                </a:solidFill>
                <a:latin typeface="Arial"/>
                <a:cs typeface="Arial"/>
              </a:rPr>
              <a:t>Combat</a:t>
            </a:r>
            <a:r>
              <a:rPr sz="3600" b="1" dirty="0">
                <a:solidFill>
                  <a:srgbClr val="FFFFFF"/>
                </a:solidFill>
                <a:latin typeface="Arial"/>
                <a:cs typeface="Arial"/>
              </a:rPr>
              <a:t> </a:t>
            </a:r>
            <a:r>
              <a:rPr sz="3600" b="1" spc="-5" dirty="0">
                <a:solidFill>
                  <a:srgbClr val="FFFFFF"/>
                </a:solidFill>
                <a:latin typeface="Arial"/>
                <a:cs typeface="Arial"/>
              </a:rPr>
              <a:t>Casualty</a:t>
            </a:r>
            <a:r>
              <a:rPr sz="3600" b="1" spc="15" dirty="0">
                <a:solidFill>
                  <a:srgbClr val="FFFFFF"/>
                </a:solidFill>
                <a:latin typeface="Arial"/>
                <a:cs typeface="Arial"/>
              </a:rPr>
              <a:t> </a:t>
            </a:r>
            <a:r>
              <a:rPr sz="3600" b="1" spc="-10" dirty="0">
                <a:solidFill>
                  <a:srgbClr val="FFFFFF"/>
                </a:solidFill>
                <a:latin typeface="Arial"/>
                <a:cs typeface="Arial"/>
              </a:rPr>
              <a:t>Care</a:t>
            </a:r>
            <a:r>
              <a:rPr sz="3600" b="1" spc="-5" dirty="0">
                <a:solidFill>
                  <a:srgbClr val="FFFFFF"/>
                </a:solidFill>
                <a:latin typeface="Arial"/>
                <a:cs typeface="Arial"/>
              </a:rPr>
              <a:t> </a:t>
            </a:r>
            <a:r>
              <a:rPr lang="en-US" sz="3600" b="1" spc="-5" dirty="0">
                <a:solidFill>
                  <a:srgbClr val="FFFFFF"/>
                </a:solidFill>
                <a:latin typeface="Arial"/>
                <a:cs typeface="Arial"/>
              </a:rPr>
              <a:t>(TCCC)</a:t>
            </a:r>
            <a:endParaRPr sz="3600" dirty="0">
              <a:latin typeface="Arial"/>
              <a:cs typeface="Arial"/>
            </a:endParaRPr>
          </a:p>
        </p:txBody>
      </p:sp>
      <p:pic>
        <p:nvPicPr>
          <p:cNvPr id="11" name="01. Intro to Tactical Combat Casualty Care (TCCC)">
            <a:hlinkClick r:id="" action="ppaction://media"/>
            <a:extLst>
              <a:ext uri="{FF2B5EF4-FFF2-40B4-BE49-F238E27FC236}">
                <a16:creationId xmlns:a16="http://schemas.microsoft.com/office/drawing/2014/main" id="{6AA7026A-33EB-DEAD-A605-4869B9109346}"/>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833816" y="1511611"/>
            <a:ext cx="8522208"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2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35" dirty="0">
                <a:solidFill>
                  <a:srgbClr val="756F6F"/>
                </a:solidFill>
                <a:latin typeface="Arial"/>
                <a:cs typeface="Arial"/>
              </a:rPr>
              <a:t> </a:t>
            </a:r>
            <a:r>
              <a:rPr sz="2000" b="1" spc="-5" dirty="0">
                <a:solidFill>
                  <a:srgbClr val="756F6F"/>
                </a:solidFill>
                <a:latin typeface="Arial"/>
                <a:cs typeface="Arial"/>
              </a:rPr>
              <a:t>1:</a:t>
            </a:r>
            <a:r>
              <a:rPr sz="2000" b="1" spc="-25" dirty="0">
                <a:solidFill>
                  <a:srgbClr val="756F6F"/>
                </a:solidFill>
                <a:latin typeface="Arial"/>
                <a:cs typeface="Arial"/>
              </a:rPr>
              <a:t> </a:t>
            </a:r>
            <a:r>
              <a:rPr sz="2000" b="1" spc="-10" dirty="0">
                <a:solidFill>
                  <a:srgbClr val="756F6F"/>
                </a:solidFill>
                <a:latin typeface="Arial"/>
                <a:cs typeface="Arial"/>
              </a:rPr>
              <a:t>Principles</a:t>
            </a:r>
            <a:r>
              <a:rPr sz="2000" b="1" spc="35" dirty="0">
                <a:solidFill>
                  <a:srgbClr val="756F6F"/>
                </a:solidFill>
                <a:latin typeface="Arial"/>
                <a:cs typeface="Arial"/>
              </a:rPr>
              <a:t> </a:t>
            </a:r>
            <a:r>
              <a:rPr sz="2000" b="1" spc="-5" dirty="0">
                <a:solidFill>
                  <a:srgbClr val="756F6F"/>
                </a:solidFill>
                <a:latin typeface="Arial"/>
                <a:cs typeface="Arial"/>
              </a:rPr>
              <a:t>and</a:t>
            </a:r>
            <a:r>
              <a:rPr sz="2000" b="1" spc="25" dirty="0">
                <a:solidFill>
                  <a:srgbClr val="756F6F"/>
                </a:solidFill>
                <a:latin typeface="Arial"/>
                <a:cs typeface="Arial"/>
              </a:rPr>
              <a:t> </a:t>
            </a:r>
            <a:r>
              <a:rPr sz="2000" b="1" spc="-15" dirty="0">
                <a:solidFill>
                  <a:srgbClr val="756F6F"/>
                </a:solidFill>
                <a:latin typeface="Arial"/>
                <a:cs typeface="Arial"/>
              </a:rPr>
              <a:t>Application</a:t>
            </a:r>
            <a:r>
              <a:rPr sz="2000" b="1" spc="70" dirty="0">
                <a:solidFill>
                  <a:srgbClr val="756F6F"/>
                </a:solidFill>
                <a:latin typeface="Arial"/>
                <a:cs typeface="Arial"/>
              </a:rPr>
              <a:t> </a:t>
            </a:r>
            <a:r>
              <a:rPr sz="2000" b="1" spc="-5" dirty="0">
                <a:solidFill>
                  <a:srgbClr val="756F6F"/>
                </a:solidFill>
                <a:latin typeface="Arial"/>
                <a:cs typeface="Arial"/>
              </a:rPr>
              <a:t>of</a:t>
            </a:r>
            <a:r>
              <a:rPr sz="2000" b="1" dirty="0">
                <a:solidFill>
                  <a:srgbClr val="756F6F"/>
                </a:solidFill>
                <a:latin typeface="Arial"/>
                <a:cs typeface="Arial"/>
              </a:rPr>
              <a:t> TCCC</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856284" y="747217"/>
            <a:ext cx="10671175" cy="1123315"/>
          </a:xfrm>
          <a:prstGeom prst="rect">
            <a:avLst/>
          </a:prstGeom>
        </p:spPr>
        <p:txBody>
          <a:bodyPr vert="horz" wrap="square" lIns="0" tIns="12700" rIns="0" bIns="0" rtlCol="0">
            <a:spAutoFit/>
          </a:bodyPr>
          <a:lstStyle/>
          <a:p>
            <a:pPr marL="12700" marR="5080" indent="1136650">
              <a:lnSpc>
                <a:spcPct val="100000"/>
              </a:lnSpc>
              <a:spcBef>
                <a:spcPts val="100"/>
              </a:spcBef>
            </a:pPr>
            <a:r>
              <a:rPr spc="-20" dirty="0"/>
              <a:t>LEADING</a:t>
            </a:r>
            <a:r>
              <a:rPr spc="105" dirty="0"/>
              <a:t> </a:t>
            </a:r>
            <a:r>
              <a:rPr spc="-25" dirty="0"/>
              <a:t>CAUSES</a:t>
            </a:r>
            <a:r>
              <a:rPr spc="90" dirty="0"/>
              <a:t> </a:t>
            </a:r>
            <a:r>
              <a:rPr dirty="0"/>
              <a:t>OF</a:t>
            </a:r>
            <a:r>
              <a:rPr spc="-10" dirty="0"/>
              <a:t> </a:t>
            </a:r>
            <a:r>
              <a:rPr spc="-15" dirty="0"/>
              <a:t>PREVENTABLE </a:t>
            </a:r>
            <a:r>
              <a:rPr spc="-10" dirty="0"/>
              <a:t> </a:t>
            </a:r>
            <a:r>
              <a:rPr spc="-20" dirty="0"/>
              <a:t>COMBAT</a:t>
            </a:r>
            <a:r>
              <a:rPr spc="105" dirty="0"/>
              <a:t> </a:t>
            </a:r>
            <a:r>
              <a:rPr spc="-25" dirty="0"/>
              <a:t>DEATH</a:t>
            </a:r>
            <a:r>
              <a:rPr spc="95" dirty="0"/>
              <a:t> </a:t>
            </a:r>
            <a:r>
              <a:rPr spc="-10" dirty="0"/>
              <a:t>DUE</a:t>
            </a:r>
            <a:r>
              <a:rPr spc="30" dirty="0"/>
              <a:t> </a:t>
            </a:r>
            <a:r>
              <a:rPr dirty="0"/>
              <a:t>TO</a:t>
            </a:r>
            <a:r>
              <a:rPr spc="15" dirty="0"/>
              <a:t> </a:t>
            </a:r>
            <a:r>
              <a:rPr spc="-15" dirty="0">
                <a:solidFill>
                  <a:srgbClr val="BB8542"/>
                </a:solidFill>
              </a:rPr>
              <a:t>TRAUMATIC</a:t>
            </a:r>
            <a:r>
              <a:rPr spc="90" dirty="0">
                <a:solidFill>
                  <a:srgbClr val="BB8542"/>
                </a:solidFill>
              </a:rPr>
              <a:t> </a:t>
            </a:r>
            <a:r>
              <a:rPr spc="-5" dirty="0">
                <a:solidFill>
                  <a:srgbClr val="BB8542"/>
                </a:solidFill>
              </a:rPr>
              <a:t>INJURIES</a:t>
            </a:r>
          </a:p>
        </p:txBody>
      </p:sp>
      <p:sp>
        <p:nvSpPr>
          <p:cNvPr id="5" name="object 5"/>
          <p:cNvSpPr txBox="1"/>
          <p:nvPr/>
        </p:nvSpPr>
        <p:spPr>
          <a:xfrm>
            <a:off x="386283" y="4107941"/>
            <a:ext cx="1983739" cy="1290955"/>
          </a:xfrm>
          <a:prstGeom prst="rect">
            <a:avLst/>
          </a:prstGeom>
        </p:spPr>
        <p:txBody>
          <a:bodyPr vert="horz" wrap="square" lIns="0" tIns="13970" rIns="0" bIns="0" rtlCol="0">
            <a:spAutoFit/>
          </a:bodyPr>
          <a:lstStyle/>
          <a:p>
            <a:pPr marL="12700" marR="5080">
              <a:lnSpc>
                <a:spcPct val="100000"/>
              </a:lnSpc>
              <a:spcBef>
                <a:spcPts val="110"/>
              </a:spcBef>
            </a:pPr>
            <a:r>
              <a:rPr sz="2100" b="1" spc="5" dirty="0">
                <a:latin typeface="Arial"/>
                <a:cs typeface="Arial"/>
              </a:rPr>
              <a:t>EXTREMITY </a:t>
            </a:r>
            <a:r>
              <a:rPr sz="2100" b="1" spc="10" dirty="0">
                <a:latin typeface="Arial"/>
                <a:cs typeface="Arial"/>
              </a:rPr>
              <a:t> H</a:t>
            </a:r>
            <a:r>
              <a:rPr sz="2100" b="1" spc="5" dirty="0">
                <a:latin typeface="Arial"/>
                <a:cs typeface="Arial"/>
              </a:rPr>
              <a:t>E</a:t>
            </a:r>
            <a:r>
              <a:rPr sz="2100" b="1" spc="20" dirty="0">
                <a:latin typeface="Arial"/>
                <a:cs typeface="Arial"/>
              </a:rPr>
              <a:t>M</a:t>
            </a:r>
            <a:r>
              <a:rPr sz="2100" b="1" spc="-10" dirty="0">
                <a:latin typeface="Arial"/>
                <a:cs typeface="Arial"/>
              </a:rPr>
              <a:t>O</a:t>
            </a:r>
            <a:r>
              <a:rPr sz="2100" b="1" spc="10" dirty="0">
                <a:latin typeface="Arial"/>
                <a:cs typeface="Arial"/>
              </a:rPr>
              <a:t>R</a:t>
            </a:r>
            <a:r>
              <a:rPr sz="2100" b="1" spc="-10" dirty="0">
                <a:latin typeface="Arial"/>
                <a:cs typeface="Arial"/>
              </a:rPr>
              <a:t>RH</a:t>
            </a:r>
            <a:r>
              <a:rPr sz="2100" b="1" spc="-60" dirty="0">
                <a:latin typeface="Arial"/>
                <a:cs typeface="Arial"/>
              </a:rPr>
              <a:t>A</a:t>
            </a:r>
            <a:r>
              <a:rPr sz="2100" b="1" spc="-10" dirty="0">
                <a:latin typeface="Arial"/>
                <a:cs typeface="Arial"/>
              </a:rPr>
              <a:t>G</a:t>
            </a:r>
            <a:r>
              <a:rPr sz="2100" b="1" spc="5" dirty="0">
                <a:latin typeface="Arial"/>
                <a:cs typeface="Arial"/>
              </a:rPr>
              <a:t>E</a:t>
            </a:r>
            <a:endParaRPr sz="2100">
              <a:latin typeface="Arial"/>
              <a:cs typeface="Arial"/>
            </a:endParaRPr>
          </a:p>
          <a:p>
            <a:pPr marL="12700">
              <a:lnSpc>
                <a:spcPts val="2050"/>
              </a:lnSpc>
              <a:spcBef>
                <a:spcPts val="805"/>
              </a:spcBef>
            </a:pPr>
            <a:r>
              <a:rPr sz="1800" b="1" dirty="0">
                <a:solidFill>
                  <a:srgbClr val="BB8542"/>
                </a:solidFill>
                <a:latin typeface="Arial"/>
                <a:cs typeface="Arial"/>
              </a:rPr>
              <a:t>Intervention:</a:t>
            </a:r>
            <a:endParaRPr sz="1800">
              <a:latin typeface="Arial"/>
              <a:cs typeface="Arial"/>
            </a:endParaRPr>
          </a:p>
          <a:p>
            <a:pPr marL="12700">
              <a:lnSpc>
                <a:spcPts val="2050"/>
              </a:lnSpc>
            </a:pPr>
            <a:r>
              <a:rPr sz="1800" dirty="0">
                <a:latin typeface="Arial MT"/>
                <a:cs typeface="Arial MT"/>
              </a:rPr>
              <a:t>Limb</a:t>
            </a:r>
            <a:r>
              <a:rPr sz="1800" spc="-75" dirty="0">
                <a:latin typeface="Arial MT"/>
                <a:cs typeface="Arial MT"/>
              </a:rPr>
              <a:t> </a:t>
            </a:r>
            <a:r>
              <a:rPr sz="1800" dirty="0">
                <a:latin typeface="Arial MT"/>
                <a:cs typeface="Arial MT"/>
              </a:rPr>
              <a:t>tourniquet</a:t>
            </a:r>
            <a:endParaRPr sz="1800">
              <a:latin typeface="Arial MT"/>
              <a:cs typeface="Arial MT"/>
            </a:endParaRPr>
          </a:p>
        </p:txBody>
      </p:sp>
      <p:sp>
        <p:nvSpPr>
          <p:cNvPr id="6" name="object 6"/>
          <p:cNvSpPr txBox="1"/>
          <p:nvPr/>
        </p:nvSpPr>
        <p:spPr>
          <a:xfrm>
            <a:off x="3328796" y="4107941"/>
            <a:ext cx="2136140" cy="1937385"/>
          </a:xfrm>
          <a:prstGeom prst="rect">
            <a:avLst/>
          </a:prstGeom>
        </p:spPr>
        <p:txBody>
          <a:bodyPr vert="horz" wrap="square" lIns="0" tIns="13970" rIns="0" bIns="0" rtlCol="0">
            <a:spAutoFit/>
          </a:bodyPr>
          <a:lstStyle/>
          <a:p>
            <a:pPr marL="12700" marR="156845">
              <a:lnSpc>
                <a:spcPct val="100000"/>
              </a:lnSpc>
              <a:spcBef>
                <a:spcPts val="110"/>
              </a:spcBef>
            </a:pPr>
            <a:r>
              <a:rPr sz="2100" b="1" spc="-5" dirty="0">
                <a:latin typeface="Arial"/>
                <a:cs typeface="Arial"/>
              </a:rPr>
              <a:t>JUNCTIONAL </a:t>
            </a:r>
            <a:r>
              <a:rPr sz="2100" b="1" dirty="0">
                <a:latin typeface="Arial"/>
                <a:cs typeface="Arial"/>
              </a:rPr>
              <a:t> </a:t>
            </a:r>
            <a:r>
              <a:rPr sz="2100" b="1" spc="10" dirty="0">
                <a:latin typeface="Arial"/>
                <a:cs typeface="Arial"/>
              </a:rPr>
              <a:t>H</a:t>
            </a:r>
            <a:r>
              <a:rPr sz="2100" b="1" spc="5" dirty="0">
                <a:latin typeface="Arial"/>
                <a:cs typeface="Arial"/>
              </a:rPr>
              <a:t>E</a:t>
            </a:r>
            <a:r>
              <a:rPr sz="2100" b="1" spc="25" dirty="0">
                <a:latin typeface="Arial"/>
                <a:cs typeface="Arial"/>
              </a:rPr>
              <a:t>M</a:t>
            </a:r>
            <a:r>
              <a:rPr sz="2100" b="1" spc="-5" dirty="0">
                <a:latin typeface="Arial"/>
                <a:cs typeface="Arial"/>
              </a:rPr>
              <a:t>O</a:t>
            </a:r>
            <a:r>
              <a:rPr sz="2100" b="1" spc="10" dirty="0">
                <a:latin typeface="Arial"/>
                <a:cs typeface="Arial"/>
              </a:rPr>
              <a:t>R</a:t>
            </a:r>
            <a:r>
              <a:rPr sz="2100" b="1" spc="-10" dirty="0">
                <a:latin typeface="Arial"/>
                <a:cs typeface="Arial"/>
              </a:rPr>
              <a:t>RH</a:t>
            </a:r>
            <a:r>
              <a:rPr sz="2100" b="1" spc="-60" dirty="0">
                <a:latin typeface="Arial"/>
                <a:cs typeface="Arial"/>
              </a:rPr>
              <a:t>A</a:t>
            </a:r>
            <a:r>
              <a:rPr sz="2100" b="1" spc="-5" dirty="0">
                <a:latin typeface="Arial"/>
                <a:cs typeface="Arial"/>
              </a:rPr>
              <a:t>G</a:t>
            </a:r>
            <a:r>
              <a:rPr sz="2100" b="1" spc="5" dirty="0">
                <a:latin typeface="Arial"/>
                <a:cs typeface="Arial"/>
              </a:rPr>
              <a:t>E</a:t>
            </a:r>
            <a:endParaRPr sz="2100">
              <a:latin typeface="Arial"/>
              <a:cs typeface="Arial"/>
            </a:endParaRPr>
          </a:p>
          <a:p>
            <a:pPr marL="12700" marR="40005">
              <a:lnSpc>
                <a:spcPts val="1950"/>
              </a:lnSpc>
              <a:spcBef>
                <a:spcPts val="1045"/>
              </a:spcBef>
            </a:pPr>
            <a:r>
              <a:rPr sz="1800" b="1" dirty="0">
                <a:solidFill>
                  <a:srgbClr val="BB8542"/>
                </a:solidFill>
                <a:latin typeface="Arial"/>
                <a:cs typeface="Arial"/>
              </a:rPr>
              <a:t>Intervention: </a:t>
            </a:r>
            <a:r>
              <a:rPr sz="1800" b="1" spc="5" dirty="0">
                <a:solidFill>
                  <a:srgbClr val="BB8542"/>
                </a:solidFill>
                <a:latin typeface="Arial"/>
                <a:cs typeface="Arial"/>
              </a:rPr>
              <a:t> </a:t>
            </a:r>
            <a:r>
              <a:rPr sz="1800" dirty="0">
                <a:latin typeface="Arial MT"/>
                <a:cs typeface="Arial MT"/>
              </a:rPr>
              <a:t>Hemostatic</a:t>
            </a:r>
            <a:r>
              <a:rPr sz="1800" spc="-105" dirty="0">
                <a:latin typeface="Arial MT"/>
                <a:cs typeface="Arial MT"/>
              </a:rPr>
              <a:t> </a:t>
            </a:r>
            <a:r>
              <a:rPr sz="1800" dirty="0">
                <a:latin typeface="Arial MT"/>
                <a:cs typeface="Arial MT"/>
              </a:rPr>
              <a:t>dressing </a:t>
            </a:r>
            <a:r>
              <a:rPr sz="1800" spc="-484" dirty="0">
                <a:latin typeface="Arial MT"/>
                <a:cs typeface="Arial MT"/>
              </a:rPr>
              <a:t> </a:t>
            </a:r>
            <a:r>
              <a:rPr sz="1800" dirty="0">
                <a:latin typeface="Arial MT"/>
                <a:cs typeface="Arial MT"/>
              </a:rPr>
              <a:t>and</a:t>
            </a:r>
            <a:r>
              <a:rPr sz="1800" spc="-45" dirty="0">
                <a:latin typeface="Arial MT"/>
                <a:cs typeface="Arial MT"/>
              </a:rPr>
              <a:t> </a:t>
            </a:r>
            <a:r>
              <a:rPr sz="1800" spc="-5" dirty="0">
                <a:latin typeface="Arial MT"/>
                <a:cs typeface="Arial MT"/>
              </a:rPr>
              <a:t>wound</a:t>
            </a:r>
            <a:r>
              <a:rPr sz="1800" spc="-25" dirty="0">
                <a:latin typeface="Arial MT"/>
                <a:cs typeface="Arial MT"/>
              </a:rPr>
              <a:t> </a:t>
            </a:r>
            <a:r>
              <a:rPr sz="1800" spc="5" dirty="0">
                <a:latin typeface="Arial MT"/>
                <a:cs typeface="Arial MT"/>
              </a:rPr>
              <a:t>packing;</a:t>
            </a:r>
            <a:endParaRPr sz="1800">
              <a:latin typeface="Arial MT"/>
              <a:cs typeface="Arial MT"/>
            </a:endParaRPr>
          </a:p>
          <a:p>
            <a:pPr marL="12700">
              <a:lnSpc>
                <a:spcPct val="100000"/>
              </a:lnSpc>
              <a:spcBef>
                <a:spcPts val="944"/>
              </a:spcBef>
            </a:pPr>
            <a:r>
              <a:rPr sz="1800" spc="5" dirty="0">
                <a:latin typeface="Arial MT"/>
                <a:cs typeface="Arial MT"/>
              </a:rPr>
              <a:t>J</a:t>
            </a:r>
            <a:r>
              <a:rPr sz="1800" dirty="0">
                <a:latin typeface="Arial MT"/>
                <a:cs typeface="Arial MT"/>
              </a:rPr>
              <a:t>un</a:t>
            </a:r>
            <a:r>
              <a:rPr sz="1800" spc="5" dirty="0">
                <a:latin typeface="Arial MT"/>
                <a:cs typeface="Arial MT"/>
              </a:rPr>
              <a:t>c</a:t>
            </a:r>
            <a:r>
              <a:rPr sz="1800" dirty="0">
                <a:latin typeface="Arial MT"/>
                <a:cs typeface="Arial MT"/>
              </a:rPr>
              <a:t>t</a:t>
            </a:r>
            <a:r>
              <a:rPr sz="1800" spc="5" dirty="0">
                <a:latin typeface="Arial MT"/>
                <a:cs typeface="Arial MT"/>
              </a:rPr>
              <a:t>i</a:t>
            </a:r>
            <a:r>
              <a:rPr sz="1800" dirty="0">
                <a:latin typeface="Arial MT"/>
                <a:cs typeface="Arial MT"/>
              </a:rPr>
              <a:t>onal</a:t>
            </a:r>
            <a:r>
              <a:rPr sz="1800" spc="-90" dirty="0">
                <a:latin typeface="Arial MT"/>
                <a:cs typeface="Arial MT"/>
              </a:rPr>
              <a:t> </a:t>
            </a:r>
            <a:r>
              <a:rPr sz="1800" dirty="0">
                <a:latin typeface="Arial MT"/>
                <a:cs typeface="Arial MT"/>
              </a:rPr>
              <a:t>t</a:t>
            </a:r>
            <a:r>
              <a:rPr sz="1800" spc="5" dirty="0">
                <a:latin typeface="Arial MT"/>
                <a:cs typeface="Arial MT"/>
              </a:rPr>
              <a:t>o</a:t>
            </a:r>
            <a:r>
              <a:rPr sz="1800" dirty="0">
                <a:latin typeface="Arial MT"/>
                <a:cs typeface="Arial MT"/>
              </a:rPr>
              <a:t>urn</a:t>
            </a:r>
            <a:r>
              <a:rPr sz="1800" spc="5" dirty="0">
                <a:latin typeface="Arial MT"/>
                <a:cs typeface="Arial MT"/>
              </a:rPr>
              <a:t>i</a:t>
            </a:r>
            <a:r>
              <a:rPr sz="1800" dirty="0">
                <a:latin typeface="Arial MT"/>
                <a:cs typeface="Arial MT"/>
              </a:rPr>
              <a:t>quet</a:t>
            </a:r>
            <a:endParaRPr sz="1800">
              <a:latin typeface="Arial MT"/>
              <a:cs typeface="Arial MT"/>
            </a:endParaRPr>
          </a:p>
        </p:txBody>
      </p:sp>
      <p:sp>
        <p:nvSpPr>
          <p:cNvPr id="7" name="object 7"/>
          <p:cNvSpPr txBox="1"/>
          <p:nvPr/>
        </p:nvSpPr>
        <p:spPr>
          <a:xfrm>
            <a:off x="6259448" y="4107941"/>
            <a:ext cx="2368550" cy="1937385"/>
          </a:xfrm>
          <a:prstGeom prst="rect">
            <a:avLst/>
          </a:prstGeom>
        </p:spPr>
        <p:txBody>
          <a:bodyPr vert="horz" wrap="square" lIns="0" tIns="13970" rIns="0" bIns="0" rtlCol="0">
            <a:spAutoFit/>
          </a:bodyPr>
          <a:lstStyle/>
          <a:p>
            <a:pPr marL="12700" marR="48260">
              <a:lnSpc>
                <a:spcPct val="100000"/>
              </a:lnSpc>
              <a:spcBef>
                <a:spcPts val="110"/>
              </a:spcBef>
            </a:pPr>
            <a:r>
              <a:rPr sz="2100" b="1" spc="5" dirty="0">
                <a:latin typeface="Arial"/>
                <a:cs typeface="Arial"/>
              </a:rPr>
              <a:t>TENSION </a:t>
            </a:r>
            <a:r>
              <a:rPr sz="2100" b="1" spc="10" dirty="0">
                <a:latin typeface="Arial"/>
                <a:cs typeface="Arial"/>
              </a:rPr>
              <a:t> </a:t>
            </a:r>
            <a:r>
              <a:rPr sz="2100" b="1" spc="5" dirty="0">
                <a:latin typeface="Arial"/>
                <a:cs typeface="Arial"/>
              </a:rPr>
              <a:t>P</a:t>
            </a:r>
            <a:r>
              <a:rPr sz="2100" b="1" spc="10" dirty="0">
                <a:latin typeface="Arial"/>
                <a:cs typeface="Arial"/>
              </a:rPr>
              <a:t>N</a:t>
            </a:r>
            <a:r>
              <a:rPr sz="2100" b="1" spc="5" dirty="0">
                <a:latin typeface="Arial"/>
                <a:cs typeface="Arial"/>
              </a:rPr>
              <a:t>E</a:t>
            </a:r>
            <a:r>
              <a:rPr sz="2100" b="1" spc="-10" dirty="0">
                <a:latin typeface="Arial"/>
                <a:cs typeface="Arial"/>
              </a:rPr>
              <a:t>U</a:t>
            </a:r>
            <a:r>
              <a:rPr sz="2100" b="1" spc="20" dirty="0">
                <a:latin typeface="Arial"/>
                <a:cs typeface="Arial"/>
              </a:rPr>
              <a:t>M</a:t>
            </a:r>
            <a:r>
              <a:rPr sz="2100" b="1" spc="-10" dirty="0">
                <a:latin typeface="Arial"/>
                <a:cs typeface="Arial"/>
              </a:rPr>
              <a:t>O</a:t>
            </a:r>
            <a:r>
              <a:rPr sz="2100" b="1" spc="5" dirty="0">
                <a:latin typeface="Arial"/>
                <a:cs typeface="Arial"/>
              </a:rPr>
              <a:t>T</a:t>
            </a:r>
            <a:r>
              <a:rPr sz="2100" b="1" spc="-5" dirty="0">
                <a:latin typeface="Arial"/>
                <a:cs typeface="Arial"/>
              </a:rPr>
              <a:t>H</a:t>
            </a:r>
            <a:r>
              <a:rPr sz="2100" b="1" spc="-10" dirty="0">
                <a:latin typeface="Arial"/>
                <a:cs typeface="Arial"/>
              </a:rPr>
              <a:t>OR</a:t>
            </a:r>
            <a:r>
              <a:rPr sz="2100" b="1" spc="-60" dirty="0">
                <a:latin typeface="Arial"/>
                <a:cs typeface="Arial"/>
              </a:rPr>
              <a:t>A</a:t>
            </a:r>
            <a:r>
              <a:rPr sz="2100" b="1" spc="5" dirty="0">
                <a:latin typeface="Arial"/>
                <a:cs typeface="Arial"/>
              </a:rPr>
              <a:t>X</a:t>
            </a:r>
            <a:endParaRPr sz="2100">
              <a:latin typeface="Arial"/>
              <a:cs typeface="Arial"/>
            </a:endParaRPr>
          </a:p>
          <a:p>
            <a:pPr marL="12700">
              <a:lnSpc>
                <a:spcPts val="2050"/>
              </a:lnSpc>
              <a:spcBef>
                <a:spcPts val="805"/>
              </a:spcBef>
            </a:pPr>
            <a:r>
              <a:rPr sz="1800" b="1" dirty="0">
                <a:solidFill>
                  <a:srgbClr val="BB8542"/>
                </a:solidFill>
                <a:latin typeface="Arial"/>
                <a:cs typeface="Arial"/>
              </a:rPr>
              <a:t>Intervention:</a:t>
            </a:r>
            <a:endParaRPr sz="1800">
              <a:latin typeface="Arial"/>
              <a:cs typeface="Arial"/>
            </a:endParaRPr>
          </a:p>
          <a:p>
            <a:pPr marL="12700">
              <a:lnSpc>
                <a:spcPts val="1945"/>
              </a:lnSpc>
            </a:pPr>
            <a:r>
              <a:rPr sz="1800" dirty="0">
                <a:latin typeface="Arial MT"/>
                <a:cs typeface="Arial MT"/>
              </a:rPr>
              <a:t>Needle</a:t>
            </a:r>
            <a:r>
              <a:rPr sz="1800" spc="-100" dirty="0">
                <a:latin typeface="Arial MT"/>
                <a:cs typeface="Arial MT"/>
              </a:rPr>
              <a:t> </a:t>
            </a:r>
            <a:r>
              <a:rPr sz="1800" dirty="0">
                <a:latin typeface="Arial MT"/>
                <a:cs typeface="Arial MT"/>
              </a:rPr>
              <a:t>decompression</a:t>
            </a:r>
            <a:endParaRPr sz="1800">
              <a:latin typeface="Arial MT"/>
              <a:cs typeface="Arial MT"/>
            </a:endParaRPr>
          </a:p>
          <a:p>
            <a:pPr marL="12700">
              <a:lnSpc>
                <a:spcPts val="2055"/>
              </a:lnSpc>
            </a:pPr>
            <a:r>
              <a:rPr sz="1800" dirty="0">
                <a:latin typeface="Arial MT"/>
                <a:cs typeface="Arial MT"/>
              </a:rPr>
              <a:t>of</a:t>
            </a:r>
            <a:r>
              <a:rPr sz="1800" spc="-40" dirty="0">
                <a:latin typeface="Arial MT"/>
                <a:cs typeface="Arial MT"/>
              </a:rPr>
              <a:t> </a:t>
            </a:r>
            <a:r>
              <a:rPr sz="1800" dirty="0">
                <a:latin typeface="Arial MT"/>
                <a:cs typeface="Arial MT"/>
              </a:rPr>
              <a:t>the</a:t>
            </a:r>
            <a:r>
              <a:rPr sz="1800" spc="-30" dirty="0">
                <a:latin typeface="Arial MT"/>
                <a:cs typeface="Arial MT"/>
              </a:rPr>
              <a:t> </a:t>
            </a:r>
            <a:r>
              <a:rPr sz="1800" spc="5" dirty="0">
                <a:latin typeface="Arial MT"/>
                <a:cs typeface="Arial MT"/>
              </a:rPr>
              <a:t>chest</a:t>
            </a:r>
            <a:r>
              <a:rPr sz="1800" spc="-65" dirty="0">
                <a:latin typeface="Arial MT"/>
                <a:cs typeface="Arial MT"/>
              </a:rPr>
              <a:t> </a:t>
            </a:r>
            <a:r>
              <a:rPr sz="1800" spc="-5" dirty="0">
                <a:latin typeface="Arial MT"/>
                <a:cs typeface="Arial MT"/>
              </a:rPr>
              <a:t>(NDC)</a:t>
            </a:r>
            <a:endParaRPr sz="1800">
              <a:latin typeface="Arial MT"/>
              <a:cs typeface="Arial MT"/>
            </a:endParaRPr>
          </a:p>
          <a:p>
            <a:pPr marL="12700">
              <a:lnSpc>
                <a:spcPct val="100000"/>
              </a:lnSpc>
              <a:spcBef>
                <a:spcPts val="985"/>
              </a:spcBef>
            </a:pPr>
            <a:r>
              <a:rPr sz="1800" dirty="0">
                <a:latin typeface="Arial MT"/>
                <a:cs typeface="Arial MT"/>
              </a:rPr>
              <a:t>Chest</a:t>
            </a:r>
            <a:r>
              <a:rPr sz="1800" spc="-40" dirty="0">
                <a:latin typeface="Arial MT"/>
                <a:cs typeface="Arial MT"/>
              </a:rPr>
              <a:t> </a:t>
            </a:r>
            <a:r>
              <a:rPr sz="1800" dirty="0">
                <a:latin typeface="Arial MT"/>
                <a:cs typeface="Arial MT"/>
              </a:rPr>
              <a:t>tube</a:t>
            </a:r>
            <a:r>
              <a:rPr sz="1800" spc="-60" dirty="0">
                <a:latin typeface="Arial MT"/>
                <a:cs typeface="Arial MT"/>
              </a:rPr>
              <a:t> </a:t>
            </a:r>
            <a:r>
              <a:rPr sz="1800" dirty="0">
                <a:latin typeface="Arial MT"/>
                <a:cs typeface="Arial MT"/>
              </a:rPr>
              <a:t>insertion</a:t>
            </a:r>
            <a:endParaRPr sz="1800">
              <a:latin typeface="Arial MT"/>
              <a:cs typeface="Arial MT"/>
            </a:endParaRPr>
          </a:p>
        </p:txBody>
      </p:sp>
      <p:sp>
        <p:nvSpPr>
          <p:cNvPr id="8" name="object 8"/>
          <p:cNvSpPr txBox="1"/>
          <p:nvPr/>
        </p:nvSpPr>
        <p:spPr>
          <a:xfrm>
            <a:off x="9177273" y="4082237"/>
            <a:ext cx="2621280" cy="2322195"/>
          </a:xfrm>
          <a:prstGeom prst="rect">
            <a:avLst/>
          </a:prstGeom>
        </p:spPr>
        <p:txBody>
          <a:bodyPr vert="horz" wrap="square" lIns="0" tIns="14605" rIns="0" bIns="0" rtlCol="0">
            <a:spAutoFit/>
          </a:bodyPr>
          <a:lstStyle/>
          <a:p>
            <a:pPr marL="12700">
              <a:lnSpc>
                <a:spcPct val="100000"/>
              </a:lnSpc>
              <a:spcBef>
                <a:spcPts val="115"/>
              </a:spcBef>
            </a:pPr>
            <a:r>
              <a:rPr sz="2100" b="1" spc="-15" dirty="0">
                <a:latin typeface="Arial"/>
                <a:cs typeface="Arial"/>
              </a:rPr>
              <a:t>AIRWAY</a:t>
            </a:r>
            <a:r>
              <a:rPr sz="2100" b="1" spc="25" dirty="0">
                <a:latin typeface="Arial"/>
                <a:cs typeface="Arial"/>
              </a:rPr>
              <a:t> </a:t>
            </a:r>
            <a:r>
              <a:rPr sz="2100" b="1" spc="-5" dirty="0">
                <a:latin typeface="Arial"/>
                <a:cs typeface="Arial"/>
              </a:rPr>
              <a:t>TRAUMA/</a:t>
            </a:r>
            <a:endParaRPr sz="2100">
              <a:latin typeface="Arial"/>
              <a:cs typeface="Arial"/>
            </a:endParaRPr>
          </a:p>
          <a:p>
            <a:pPr marL="12700">
              <a:lnSpc>
                <a:spcPct val="100000"/>
              </a:lnSpc>
            </a:pPr>
            <a:r>
              <a:rPr sz="2100" b="1" dirty="0">
                <a:latin typeface="Arial"/>
                <a:cs typeface="Arial"/>
              </a:rPr>
              <a:t>OBSTRUCTION</a:t>
            </a:r>
            <a:endParaRPr sz="2100">
              <a:latin typeface="Arial"/>
              <a:cs typeface="Arial"/>
            </a:endParaRPr>
          </a:p>
          <a:p>
            <a:pPr marL="12700">
              <a:lnSpc>
                <a:spcPct val="100000"/>
              </a:lnSpc>
              <a:spcBef>
                <a:spcPts val="1019"/>
              </a:spcBef>
            </a:pPr>
            <a:r>
              <a:rPr sz="1800" b="1" spc="-5" dirty="0">
                <a:solidFill>
                  <a:srgbClr val="BB8542"/>
                </a:solidFill>
                <a:latin typeface="Arial"/>
                <a:cs typeface="Arial"/>
              </a:rPr>
              <a:t>Intervention:</a:t>
            </a:r>
            <a:endParaRPr sz="1800">
              <a:latin typeface="Arial"/>
              <a:cs typeface="Arial"/>
            </a:endParaRPr>
          </a:p>
          <a:p>
            <a:pPr marL="12700">
              <a:lnSpc>
                <a:spcPct val="100000"/>
              </a:lnSpc>
              <a:spcBef>
                <a:spcPts val="5"/>
              </a:spcBef>
            </a:pPr>
            <a:r>
              <a:rPr sz="1800" spc="-5" dirty="0">
                <a:latin typeface="Arial MT"/>
                <a:cs typeface="Arial MT"/>
              </a:rPr>
              <a:t>Airway</a:t>
            </a:r>
            <a:r>
              <a:rPr sz="1800" spc="-20" dirty="0">
                <a:latin typeface="Arial MT"/>
                <a:cs typeface="Arial MT"/>
              </a:rPr>
              <a:t> </a:t>
            </a:r>
            <a:r>
              <a:rPr sz="1800" dirty="0">
                <a:latin typeface="Arial MT"/>
                <a:cs typeface="Arial MT"/>
              </a:rPr>
              <a:t>maneuvers,</a:t>
            </a:r>
            <a:endParaRPr sz="1800">
              <a:latin typeface="Arial MT"/>
              <a:cs typeface="Arial MT"/>
            </a:endParaRPr>
          </a:p>
          <a:p>
            <a:pPr marL="12700">
              <a:lnSpc>
                <a:spcPct val="100000"/>
              </a:lnSpc>
            </a:pPr>
            <a:r>
              <a:rPr sz="1800" dirty="0">
                <a:latin typeface="Arial MT"/>
                <a:cs typeface="Arial MT"/>
              </a:rPr>
              <a:t>nasopharyngeal</a:t>
            </a:r>
            <a:r>
              <a:rPr sz="1800" spc="-120" dirty="0">
                <a:latin typeface="Arial MT"/>
                <a:cs typeface="Arial MT"/>
              </a:rPr>
              <a:t> </a:t>
            </a:r>
            <a:r>
              <a:rPr sz="1800" spc="-5" dirty="0">
                <a:latin typeface="Arial MT"/>
                <a:cs typeface="Arial MT"/>
              </a:rPr>
              <a:t>airway</a:t>
            </a:r>
            <a:endParaRPr sz="1800">
              <a:latin typeface="Arial MT"/>
              <a:cs typeface="Arial MT"/>
            </a:endParaRPr>
          </a:p>
          <a:p>
            <a:pPr marL="12700">
              <a:lnSpc>
                <a:spcPct val="100000"/>
              </a:lnSpc>
              <a:spcBef>
                <a:spcPts val="1200"/>
              </a:spcBef>
            </a:pPr>
            <a:r>
              <a:rPr sz="1800" dirty="0">
                <a:latin typeface="Arial MT"/>
                <a:cs typeface="Arial MT"/>
              </a:rPr>
              <a:t>Advanced</a:t>
            </a:r>
            <a:r>
              <a:rPr sz="1800" spc="-65" dirty="0">
                <a:latin typeface="Arial MT"/>
                <a:cs typeface="Arial MT"/>
              </a:rPr>
              <a:t> </a:t>
            </a:r>
            <a:r>
              <a:rPr sz="1800" dirty="0">
                <a:latin typeface="Arial MT"/>
                <a:cs typeface="Arial MT"/>
              </a:rPr>
              <a:t>surgical</a:t>
            </a:r>
            <a:endParaRPr sz="1800">
              <a:latin typeface="Arial MT"/>
              <a:cs typeface="Arial MT"/>
            </a:endParaRPr>
          </a:p>
          <a:p>
            <a:pPr marL="12700">
              <a:lnSpc>
                <a:spcPct val="100000"/>
              </a:lnSpc>
            </a:pPr>
            <a:r>
              <a:rPr sz="1800" spc="-5" dirty="0">
                <a:latin typeface="Arial MT"/>
                <a:cs typeface="Arial MT"/>
              </a:rPr>
              <a:t>airways</a:t>
            </a:r>
            <a:r>
              <a:rPr sz="1800" spc="-10" dirty="0">
                <a:latin typeface="Arial MT"/>
                <a:cs typeface="Arial MT"/>
              </a:rPr>
              <a:t> </a:t>
            </a:r>
            <a:r>
              <a:rPr sz="1800" dirty="0">
                <a:latin typeface="Arial MT"/>
                <a:cs typeface="Arial MT"/>
              </a:rPr>
              <a:t>or</a:t>
            </a:r>
            <a:r>
              <a:rPr sz="1800" spc="-15" dirty="0">
                <a:latin typeface="Arial MT"/>
                <a:cs typeface="Arial MT"/>
              </a:rPr>
              <a:t> </a:t>
            </a:r>
            <a:r>
              <a:rPr sz="1800" spc="-10" dirty="0">
                <a:latin typeface="Arial MT"/>
                <a:cs typeface="Arial MT"/>
              </a:rPr>
              <a:t>ETT</a:t>
            </a:r>
            <a:r>
              <a:rPr sz="1800" spc="-20" dirty="0">
                <a:latin typeface="Arial MT"/>
                <a:cs typeface="Arial MT"/>
              </a:rPr>
              <a:t> </a:t>
            </a:r>
            <a:r>
              <a:rPr sz="1800" dirty="0">
                <a:latin typeface="Arial MT"/>
                <a:cs typeface="Arial MT"/>
              </a:rPr>
              <a:t>intubation</a:t>
            </a:r>
            <a:endParaRPr sz="1800">
              <a:latin typeface="Arial MT"/>
              <a:cs typeface="Arial MT"/>
            </a:endParaRPr>
          </a:p>
        </p:txBody>
      </p:sp>
      <p:pic>
        <p:nvPicPr>
          <p:cNvPr id="9" name="object 9"/>
          <p:cNvPicPr/>
          <p:nvPr/>
        </p:nvPicPr>
        <p:blipFill>
          <a:blip r:embed="rId4" cstate="print"/>
          <a:stretch>
            <a:fillRect/>
          </a:stretch>
        </p:blipFill>
        <p:spPr>
          <a:xfrm>
            <a:off x="441959" y="1999872"/>
            <a:ext cx="2039112" cy="1981940"/>
          </a:xfrm>
          <a:prstGeom prst="rect">
            <a:avLst/>
          </a:prstGeom>
        </p:spPr>
      </p:pic>
      <p:pic>
        <p:nvPicPr>
          <p:cNvPr id="10" name="object 10"/>
          <p:cNvPicPr/>
          <p:nvPr/>
        </p:nvPicPr>
        <p:blipFill>
          <a:blip r:embed="rId5" cstate="print"/>
          <a:stretch>
            <a:fillRect/>
          </a:stretch>
        </p:blipFill>
        <p:spPr>
          <a:xfrm>
            <a:off x="3337559" y="1990344"/>
            <a:ext cx="1999112" cy="2008631"/>
          </a:xfrm>
          <a:prstGeom prst="rect">
            <a:avLst/>
          </a:prstGeom>
        </p:spPr>
      </p:pic>
      <p:pic>
        <p:nvPicPr>
          <p:cNvPr id="11" name="object 11"/>
          <p:cNvPicPr/>
          <p:nvPr/>
        </p:nvPicPr>
        <p:blipFill>
          <a:blip r:embed="rId6" cstate="print"/>
          <a:stretch>
            <a:fillRect/>
          </a:stretch>
        </p:blipFill>
        <p:spPr>
          <a:xfrm>
            <a:off x="9043416" y="1990344"/>
            <a:ext cx="2167128" cy="2167128"/>
          </a:xfrm>
          <a:prstGeom prst="rect">
            <a:avLst/>
          </a:prstGeom>
        </p:spPr>
      </p:pic>
      <p:pic>
        <p:nvPicPr>
          <p:cNvPr id="12" name="object 12"/>
          <p:cNvPicPr/>
          <p:nvPr/>
        </p:nvPicPr>
        <p:blipFill>
          <a:blip r:embed="rId7" cstate="print"/>
          <a:stretch>
            <a:fillRect/>
          </a:stretch>
        </p:blipFill>
        <p:spPr>
          <a:xfrm>
            <a:off x="6227064" y="1990344"/>
            <a:ext cx="1999488" cy="1999487"/>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8</a:t>
            </a:fld>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3" name="object 3"/>
          <p:cNvSpPr txBox="1"/>
          <p:nvPr/>
        </p:nvSpPr>
        <p:spPr>
          <a:xfrm>
            <a:off x="3320288" y="290830"/>
            <a:ext cx="5549265"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A0A6AA"/>
                </a:solidFill>
                <a:latin typeface="Arial"/>
                <a:cs typeface="Arial"/>
              </a:rPr>
              <a:t>Module</a:t>
            </a:r>
            <a:r>
              <a:rPr sz="2000" b="1" spc="-35" dirty="0">
                <a:solidFill>
                  <a:srgbClr val="A0A6AA"/>
                </a:solidFill>
                <a:latin typeface="Arial"/>
                <a:cs typeface="Arial"/>
              </a:rPr>
              <a:t> </a:t>
            </a:r>
            <a:r>
              <a:rPr sz="2000" b="1" spc="-5" dirty="0">
                <a:solidFill>
                  <a:srgbClr val="A0A6AA"/>
                </a:solidFill>
                <a:latin typeface="Arial"/>
                <a:cs typeface="Arial"/>
              </a:rPr>
              <a:t>1:</a:t>
            </a:r>
            <a:r>
              <a:rPr sz="2000" b="1" spc="-25" dirty="0">
                <a:solidFill>
                  <a:srgbClr val="A0A6AA"/>
                </a:solidFill>
                <a:latin typeface="Arial"/>
                <a:cs typeface="Arial"/>
              </a:rPr>
              <a:t> </a:t>
            </a:r>
            <a:r>
              <a:rPr sz="2000" b="1" spc="-10" dirty="0">
                <a:solidFill>
                  <a:srgbClr val="A0A6AA"/>
                </a:solidFill>
                <a:latin typeface="Arial"/>
                <a:cs typeface="Arial"/>
              </a:rPr>
              <a:t>Principles</a:t>
            </a:r>
            <a:r>
              <a:rPr sz="2000" b="1" spc="35" dirty="0">
                <a:solidFill>
                  <a:srgbClr val="A0A6AA"/>
                </a:solidFill>
                <a:latin typeface="Arial"/>
                <a:cs typeface="Arial"/>
              </a:rPr>
              <a:t> </a:t>
            </a:r>
            <a:r>
              <a:rPr sz="2000" b="1" spc="-5" dirty="0">
                <a:solidFill>
                  <a:srgbClr val="A0A6AA"/>
                </a:solidFill>
                <a:latin typeface="Arial"/>
                <a:cs typeface="Arial"/>
              </a:rPr>
              <a:t>and</a:t>
            </a:r>
            <a:r>
              <a:rPr sz="2000" b="1" spc="25" dirty="0">
                <a:solidFill>
                  <a:srgbClr val="A0A6AA"/>
                </a:solidFill>
                <a:latin typeface="Arial"/>
                <a:cs typeface="Arial"/>
              </a:rPr>
              <a:t> </a:t>
            </a:r>
            <a:r>
              <a:rPr sz="2000" b="1" spc="-15" dirty="0">
                <a:solidFill>
                  <a:srgbClr val="A0A6AA"/>
                </a:solidFill>
                <a:latin typeface="Arial"/>
                <a:cs typeface="Arial"/>
              </a:rPr>
              <a:t>Application</a:t>
            </a:r>
            <a:r>
              <a:rPr sz="2000" b="1" spc="70" dirty="0">
                <a:solidFill>
                  <a:srgbClr val="A0A6AA"/>
                </a:solidFill>
                <a:latin typeface="Arial"/>
                <a:cs typeface="Arial"/>
              </a:rPr>
              <a:t> </a:t>
            </a:r>
            <a:r>
              <a:rPr sz="2000" b="1" spc="-5" dirty="0">
                <a:solidFill>
                  <a:srgbClr val="A0A6AA"/>
                </a:solidFill>
                <a:latin typeface="Arial"/>
                <a:cs typeface="Arial"/>
              </a:rPr>
              <a:t>of</a:t>
            </a:r>
            <a:r>
              <a:rPr sz="2000" b="1" dirty="0">
                <a:solidFill>
                  <a:srgbClr val="A0A6AA"/>
                </a:solidFill>
                <a:latin typeface="Arial"/>
                <a:cs typeface="Arial"/>
              </a:rPr>
              <a:t> TCCC</a:t>
            </a:r>
            <a:endParaRPr sz="2000">
              <a:latin typeface="Arial"/>
              <a:cs typeface="Arial"/>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2902076" y="988517"/>
            <a:ext cx="6391910" cy="695325"/>
          </a:xfrm>
          <a:prstGeom prst="rect">
            <a:avLst/>
          </a:prstGeom>
        </p:spPr>
        <p:txBody>
          <a:bodyPr vert="horz" wrap="square" lIns="0" tIns="12065" rIns="0" bIns="0" rtlCol="0">
            <a:spAutoFit/>
          </a:bodyPr>
          <a:lstStyle/>
          <a:p>
            <a:pPr marL="12700">
              <a:lnSpc>
                <a:spcPct val="100000"/>
              </a:lnSpc>
              <a:spcBef>
                <a:spcPts val="95"/>
              </a:spcBef>
            </a:pPr>
            <a:r>
              <a:rPr sz="4400" spc="-5" dirty="0">
                <a:solidFill>
                  <a:srgbClr val="F1F1F1"/>
                </a:solidFill>
              </a:rPr>
              <a:t>Three</a:t>
            </a:r>
            <a:r>
              <a:rPr sz="4400" spc="5" dirty="0">
                <a:solidFill>
                  <a:srgbClr val="F1F1F1"/>
                </a:solidFill>
              </a:rPr>
              <a:t> </a:t>
            </a:r>
            <a:r>
              <a:rPr sz="4400" u="heavy" spc="-10" dirty="0">
                <a:solidFill>
                  <a:srgbClr val="FFFFFF"/>
                </a:solidFill>
                <a:uFill>
                  <a:solidFill>
                    <a:srgbClr val="FFFFFF"/>
                  </a:solidFill>
                </a:uFill>
              </a:rPr>
              <a:t>PHASES</a:t>
            </a:r>
            <a:r>
              <a:rPr sz="4400" spc="30" dirty="0">
                <a:solidFill>
                  <a:srgbClr val="FFFFFF"/>
                </a:solidFill>
              </a:rPr>
              <a:t> </a:t>
            </a:r>
            <a:r>
              <a:rPr sz="4400" spc="-5" dirty="0">
                <a:solidFill>
                  <a:srgbClr val="FFFFFF"/>
                </a:solidFill>
              </a:rPr>
              <a:t>of</a:t>
            </a:r>
            <a:r>
              <a:rPr sz="4400" spc="-25" dirty="0">
                <a:solidFill>
                  <a:srgbClr val="FFFFFF"/>
                </a:solidFill>
              </a:rPr>
              <a:t> </a:t>
            </a:r>
            <a:r>
              <a:rPr sz="4400" spc="-5" dirty="0">
                <a:solidFill>
                  <a:srgbClr val="FFFFFF"/>
                </a:solidFill>
              </a:rPr>
              <a:t>TCCC</a:t>
            </a:r>
            <a:endParaRPr sz="4400"/>
          </a:p>
        </p:txBody>
      </p:sp>
      <p:sp>
        <p:nvSpPr>
          <p:cNvPr id="6" name="object 6"/>
          <p:cNvSpPr txBox="1"/>
          <p:nvPr/>
        </p:nvSpPr>
        <p:spPr>
          <a:xfrm>
            <a:off x="5128386" y="2136394"/>
            <a:ext cx="2449830" cy="1390650"/>
          </a:xfrm>
          <a:prstGeom prst="rect">
            <a:avLst/>
          </a:prstGeom>
        </p:spPr>
        <p:txBody>
          <a:bodyPr vert="horz" wrap="square" lIns="0" tIns="60325" rIns="0" bIns="0" rtlCol="0">
            <a:spAutoFit/>
          </a:bodyPr>
          <a:lstStyle/>
          <a:p>
            <a:pPr marL="12700" marR="5080">
              <a:lnSpc>
                <a:spcPct val="90000"/>
              </a:lnSpc>
              <a:spcBef>
                <a:spcPts val="475"/>
              </a:spcBef>
            </a:pPr>
            <a:r>
              <a:rPr sz="3200" b="1" spc="-20" dirty="0">
                <a:solidFill>
                  <a:srgbClr val="FFFFFF"/>
                </a:solidFill>
                <a:latin typeface="Arial"/>
                <a:cs typeface="Arial"/>
              </a:rPr>
              <a:t>TACTICAL </a:t>
            </a:r>
            <a:r>
              <a:rPr sz="3200" b="1" spc="-15" dirty="0">
                <a:solidFill>
                  <a:srgbClr val="FFFFFF"/>
                </a:solidFill>
                <a:latin typeface="Arial"/>
                <a:cs typeface="Arial"/>
              </a:rPr>
              <a:t> </a:t>
            </a:r>
            <a:r>
              <a:rPr sz="3200" b="1" spc="-5" dirty="0">
                <a:solidFill>
                  <a:srgbClr val="FFFFFF"/>
                </a:solidFill>
                <a:latin typeface="Arial"/>
                <a:cs typeface="Arial"/>
              </a:rPr>
              <a:t>FIELD</a:t>
            </a:r>
            <a:r>
              <a:rPr sz="3200" b="1" spc="-75" dirty="0">
                <a:solidFill>
                  <a:srgbClr val="FFFFFF"/>
                </a:solidFill>
                <a:latin typeface="Arial"/>
                <a:cs typeface="Arial"/>
              </a:rPr>
              <a:t> </a:t>
            </a:r>
            <a:r>
              <a:rPr sz="3200" b="1" spc="-30" dirty="0">
                <a:solidFill>
                  <a:srgbClr val="FFFFFF"/>
                </a:solidFill>
                <a:latin typeface="Arial"/>
                <a:cs typeface="Arial"/>
              </a:rPr>
              <a:t>CARE </a:t>
            </a:r>
            <a:r>
              <a:rPr sz="3200" b="1" spc="-869" dirty="0">
                <a:solidFill>
                  <a:srgbClr val="FFFFFF"/>
                </a:solidFill>
                <a:latin typeface="Arial"/>
                <a:cs typeface="Arial"/>
              </a:rPr>
              <a:t> </a:t>
            </a:r>
            <a:r>
              <a:rPr sz="3200" b="1" spc="-10" dirty="0">
                <a:solidFill>
                  <a:srgbClr val="FFFFFF"/>
                </a:solidFill>
                <a:latin typeface="Arial"/>
                <a:cs typeface="Arial"/>
              </a:rPr>
              <a:t>(TFC)</a:t>
            </a:r>
            <a:endParaRPr sz="3200">
              <a:latin typeface="Arial"/>
              <a:cs typeface="Arial"/>
            </a:endParaRPr>
          </a:p>
        </p:txBody>
      </p:sp>
      <p:sp>
        <p:nvSpPr>
          <p:cNvPr id="7" name="object 7"/>
          <p:cNvSpPr/>
          <p:nvPr/>
        </p:nvSpPr>
        <p:spPr>
          <a:xfrm>
            <a:off x="286511" y="2185416"/>
            <a:ext cx="664845" cy="668020"/>
          </a:xfrm>
          <a:custGeom>
            <a:avLst/>
            <a:gdLst/>
            <a:ahLst/>
            <a:cxnLst/>
            <a:rect l="l" t="t" r="r" b="b"/>
            <a:pathLst>
              <a:path w="664844" h="668019">
                <a:moveTo>
                  <a:pt x="332232" y="0"/>
                </a:moveTo>
                <a:lnTo>
                  <a:pt x="283136" y="3619"/>
                </a:lnTo>
                <a:lnTo>
                  <a:pt x="236277" y="14135"/>
                </a:lnTo>
                <a:lnTo>
                  <a:pt x="192170" y="31028"/>
                </a:lnTo>
                <a:lnTo>
                  <a:pt x="151326" y="53783"/>
                </a:lnTo>
                <a:lnTo>
                  <a:pt x="114262" y="81882"/>
                </a:lnTo>
                <a:lnTo>
                  <a:pt x="81489" y="114808"/>
                </a:lnTo>
                <a:lnTo>
                  <a:pt x="53523" y="152045"/>
                </a:lnTo>
                <a:lnTo>
                  <a:pt x="30878" y="193075"/>
                </a:lnTo>
                <a:lnTo>
                  <a:pt x="14066" y="237381"/>
                </a:lnTo>
                <a:lnTo>
                  <a:pt x="3602" y="284447"/>
                </a:lnTo>
                <a:lnTo>
                  <a:pt x="0" y="333756"/>
                </a:lnTo>
                <a:lnTo>
                  <a:pt x="3602" y="383064"/>
                </a:lnTo>
                <a:lnTo>
                  <a:pt x="14066" y="430130"/>
                </a:lnTo>
                <a:lnTo>
                  <a:pt x="30878" y="474436"/>
                </a:lnTo>
                <a:lnTo>
                  <a:pt x="53523" y="515466"/>
                </a:lnTo>
                <a:lnTo>
                  <a:pt x="81489" y="552703"/>
                </a:lnTo>
                <a:lnTo>
                  <a:pt x="114262" y="585629"/>
                </a:lnTo>
                <a:lnTo>
                  <a:pt x="151326" y="613728"/>
                </a:lnTo>
                <a:lnTo>
                  <a:pt x="192170" y="636483"/>
                </a:lnTo>
                <a:lnTo>
                  <a:pt x="236277" y="653376"/>
                </a:lnTo>
                <a:lnTo>
                  <a:pt x="283136" y="663892"/>
                </a:lnTo>
                <a:lnTo>
                  <a:pt x="332232" y="667512"/>
                </a:lnTo>
                <a:lnTo>
                  <a:pt x="381327" y="663892"/>
                </a:lnTo>
                <a:lnTo>
                  <a:pt x="428186" y="653376"/>
                </a:lnTo>
                <a:lnTo>
                  <a:pt x="472293" y="636483"/>
                </a:lnTo>
                <a:lnTo>
                  <a:pt x="513137" y="613728"/>
                </a:lnTo>
                <a:lnTo>
                  <a:pt x="550201" y="585629"/>
                </a:lnTo>
                <a:lnTo>
                  <a:pt x="582974" y="552703"/>
                </a:lnTo>
                <a:lnTo>
                  <a:pt x="610940" y="515466"/>
                </a:lnTo>
                <a:lnTo>
                  <a:pt x="633585" y="474436"/>
                </a:lnTo>
                <a:lnTo>
                  <a:pt x="650397" y="430130"/>
                </a:lnTo>
                <a:lnTo>
                  <a:pt x="660861" y="383064"/>
                </a:lnTo>
                <a:lnTo>
                  <a:pt x="664463" y="333756"/>
                </a:lnTo>
                <a:lnTo>
                  <a:pt x="660861" y="284447"/>
                </a:lnTo>
                <a:lnTo>
                  <a:pt x="650397" y="237381"/>
                </a:lnTo>
                <a:lnTo>
                  <a:pt x="633585" y="193075"/>
                </a:lnTo>
                <a:lnTo>
                  <a:pt x="610940" y="152045"/>
                </a:lnTo>
                <a:lnTo>
                  <a:pt x="582974" y="114808"/>
                </a:lnTo>
                <a:lnTo>
                  <a:pt x="550201" y="81882"/>
                </a:lnTo>
                <a:lnTo>
                  <a:pt x="513137" y="53783"/>
                </a:lnTo>
                <a:lnTo>
                  <a:pt x="472293" y="31028"/>
                </a:lnTo>
                <a:lnTo>
                  <a:pt x="428186" y="14135"/>
                </a:lnTo>
                <a:lnTo>
                  <a:pt x="381327" y="3619"/>
                </a:lnTo>
                <a:lnTo>
                  <a:pt x="332232" y="0"/>
                </a:lnTo>
                <a:close/>
              </a:path>
            </a:pathLst>
          </a:custGeom>
          <a:solidFill>
            <a:srgbClr val="898B8B"/>
          </a:solidFill>
        </p:spPr>
        <p:txBody>
          <a:bodyPr wrap="square" lIns="0" tIns="0" rIns="0" bIns="0" rtlCol="0"/>
          <a:lstStyle/>
          <a:p>
            <a:endParaRPr/>
          </a:p>
        </p:txBody>
      </p:sp>
      <p:sp>
        <p:nvSpPr>
          <p:cNvPr id="8" name="object 8"/>
          <p:cNvSpPr txBox="1"/>
          <p:nvPr/>
        </p:nvSpPr>
        <p:spPr>
          <a:xfrm>
            <a:off x="469493" y="2242261"/>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1</a:t>
            </a:r>
            <a:endParaRPr sz="3200">
              <a:latin typeface="Arial Black"/>
              <a:cs typeface="Arial Black"/>
            </a:endParaRPr>
          </a:p>
        </p:txBody>
      </p:sp>
      <p:sp>
        <p:nvSpPr>
          <p:cNvPr id="9" name="object 9"/>
          <p:cNvSpPr txBox="1"/>
          <p:nvPr/>
        </p:nvSpPr>
        <p:spPr>
          <a:xfrm>
            <a:off x="1204061" y="2116023"/>
            <a:ext cx="2731770" cy="1390650"/>
          </a:xfrm>
          <a:prstGeom prst="rect">
            <a:avLst/>
          </a:prstGeom>
        </p:spPr>
        <p:txBody>
          <a:bodyPr vert="horz" wrap="square" lIns="0" tIns="66675" rIns="0" bIns="0" rtlCol="0">
            <a:spAutoFit/>
          </a:bodyPr>
          <a:lstStyle/>
          <a:p>
            <a:pPr marL="12700" marR="5080">
              <a:lnSpc>
                <a:spcPts val="3460"/>
              </a:lnSpc>
              <a:spcBef>
                <a:spcPts val="525"/>
              </a:spcBef>
            </a:pPr>
            <a:r>
              <a:rPr sz="3200" b="1" spc="-35" dirty="0">
                <a:solidFill>
                  <a:srgbClr val="FFFFFF"/>
                </a:solidFill>
                <a:latin typeface="Arial"/>
                <a:cs typeface="Arial"/>
              </a:rPr>
              <a:t>CARE</a:t>
            </a:r>
            <a:r>
              <a:rPr sz="3200" b="1" spc="35" dirty="0">
                <a:solidFill>
                  <a:srgbClr val="FFFFFF"/>
                </a:solidFill>
                <a:latin typeface="Arial"/>
                <a:cs typeface="Arial"/>
              </a:rPr>
              <a:t> </a:t>
            </a:r>
            <a:r>
              <a:rPr sz="3200" b="1" spc="-5" dirty="0">
                <a:solidFill>
                  <a:srgbClr val="FFFFFF"/>
                </a:solidFill>
                <a:latin typeface="Arial"/>
                <a:cs typeface="Arial"/>
              </a:rPr>
              <a:t>UNDER </a:t>
            </a:r>
            <a:r>
              <a:rPr sz="3200" b="1" spc="-880" dirty="0">
                <a:solidFill>
                  <a:srgbClr val="FFFFFF"/>
                </a:solidFill>
                <a:latin typeface="Arial"/>
                <a:cs typeface="Arial"/>
              </a:rPr>
              <a:t> </a:t>
            </a:r>
            <a:r>
              <a:rPr sz="3200" b="1" spc="-10" dirty="0">
                <a:solidFill>
                  <a:srgbClr val="FFFFFF"/>
                </a:solidFill>
                <a:latin typeface="Arial"/>
                <a:cs typeface="Arial"/>
              </a:rPr>
              <a:t>FIRE</a:t>
            </a:r>
            <a:r>
              <a:rPr sz="3200" b="1" spc="5" dirty="0">
                <a:solidFill>
                  <a:srgbClr val="FFFFFF"/>
                </a:solidFill>
                <a:latin typeface="Arial"/>
                <a:cs typeface="Arial"/>
              </a:rPr>
              <a:t> </a:t>
            </a:r>
            <a:r>
              <a:rPr sz="3200" b="1" spc="-10" dirty="0">
                <a:solidFill>
                  <a:srgbClr val="FFFFFF"/>
                </a:solidFill>
                <a:latin typeface="Arial"/>
                <a:cs typeface="Arial"/>
              </a:rPr>
              <a:t>(CUF)</a:t>
            </a:r>
            <a:endParaRPr sz="3200">
              <a:latin typeface="Arial"/>
              <a:cs typeface="Arial"/>
            </a:endParaRPr>
          </a:p>
          <a:p>
            <a:pPr marL="12700">
              <a:lnSpc>
                <a:spcPts val="3404"/>
              </a:lnSpc>
            </a:pPr>
            <a:r>
              <a:rPr sz="3200" b="1" spc="-5" dirty="0">
                <a:solidFill>
                  <a:srgbClr val="FFFFFF"/>
                </a:solidFill>
                <a:latin typeface="Arial"/>
                <a:cs typeface="Arial"/>
              </a:rPr>
              <a:t>/</a:t>
            </a:r>
            <a:r>
              <a:rPr sz="3200" b="1" spc="-45" dirty="0">
                <a:solidFill>
                  <a:srgbClr val="FFFFFF"/>
                </a:solidFill>
                <a:latin typeface="Arial"/>
                <a:cs typeface="Arial"/>
              </a:rPr>
              <a:t> </a:t>
            </a:r>
            <a:r>
              <a:rPr sz="3200" b="1" spc="-20" dirty="0">
                <a:solidFill>
                  <a:srgbClr val="FFFFFF"/>
                </a:solidFill>
                <a:latin typeface="Arial"/>
                <a:cs typeface="Arial"/>
              </a:rPr>
              <a:t>THREAT</a:t>
            </a:r>
            <a:endParaRPr sz="3200">
              <a:latin typeface="Arial"/>
              <a:cs typeface="Arial"/>
            </a:endParaRPr>
          </a:p>
        </p:txBody>
      </p:sp>
      <p:sp>
        <p:nvSpPr>
          <p:cNvPr id="10" name="object 10"/>
          <p:cNvSpPr/>
          <p:nvPr/>
        </p:nvSpPr>
        <p:spPr>
          <a:xfrm>
            <a:off x="5047488" y="4340352"/>
            <a:ext cx="2944495" cy="719455"/>
          </a:xfrm>
          <a:custGeom>
            <a:avLst/>
            <a:gdLst/>
            <a:ahLst/>
            <a:cxnLst/>
            <a:rect l="l" t="t" r="r" b="b"/>
            <a:pathLst>
              <a:path w="2944495" h="719454">
                <a:moveTo>
                  <a:pt x="2584704" y="0"/>
                </a:moveTo>
                <a:lnTo>
                  <a:pt x="359663" y="0"/>
                </a:lnTo>
                <a:lnTo>
                  <a:pt x="310861" y="3283"/>
                </a:lnTo>
                <a:lnTo>
                  <a:pt x="264054" y="12848"/>
                </a:lnTo>
                <a:lnTo>
                  <a:pt x="219670" y="28265"/>
                </a:lnTo>
                <a:lnTo>
                  <a:pt x="178138" y="49106"/>
                </a:lnTo>
                <a:lnTo>
                  <a:pt x="139887" y="74943"/>
                </a:lnTo>
                <a:lnTo>
                  <a:pt x="105346" y="105346"/>
                </a:lnTo>
                <a:lnTo>
                  <a:pt x="74943" y="139887"/>
                </a:lnTo>
                <a:lnTo>
                  <a:pt x="49106" y="178138"/>
                </a:lnTo>
                <a:lnTo>
                  <a:pt x="28265" y="219670"/>
                </a:lnTo>
                <a:lnTo>
                  <a:pt x="12848" y="264054"/>
                </a:lnTo>
                <a:lnTo>
                  <a:pt x="3283" y="310861"/>
                </a:lnTo>
                <a:lnTo>
                  <a:pt x="0" y="359664"/>
                </a:lnTo>
                <a:lnTo>
                  <a:pt x="3283" y="408466"/>
                </a:lnTo>
                <a:lnTo>
                  <a:pt x="12848" y="455273"/>
                </a:lnTo>
                <a:lnTo>
                  <a:pt x="28265" y="499657"/>
                </a:lnTo>
                <a:lnTo>
                  <a:pt x="49106" y="541189"/>
                </a:lnTo>
                <a:lnTo>
                  <a:pt x="74943" y="579440"/>
                </a:lnTo>
                <a:lnTo>
                  <a:pt x="105346" y="613981"/>
                </a:lnTo>
                <a:lnTo>
                  <a:pt x="139887" y="644384"/>
                </a:lnTo>
                <a:lnTo>
                  <a:pt x="178138" y="670221"/>
                </a:lnTo>
                <a:lnTo>
                  <a:pt x="219670" y="691062"/>
                </a:lnTo>
                <a:lnTo>
                  <a:pt x="264054" y="706479"/>
                </a:lnTo>
                <a:lnTo>
                  <a:pt x="310861" y="716044"/>
                </a:lnTo>
                <a:lnTo>
                  <a:pt x="359663" y="719328"/>
                </a:lnTo>
                <a:lnTo>
                  <a:pt x="2584704" y="719328"/>
                </a:lnTo>
                <a:lnTo>
                  <a:pt x="2633506" y="716044"/>
                </a:lnTo>
                <a:lnTo>
                  <a:pt x="2680313" y="706479"/>
                </a:lnTo>
                <a:lnTo>
                  <a:pt x="2724697" y="691062"/>
                </a:lnTo>
                <a:lnTo>
                  <a:pt x="2766229" y="670221"/>
                </a:lnTo>
                <a:lnTo>
                  <a:pt x="2804480" y="644384"/>
                </a:lnTo>
                <a:lnTo>
                  <a:pt x="2839021" y="613981"/>
                </a:lnTo>
                <a:lnTo>
                  <a:pt x="2869424" y="579440"/>
                </a:lnTo>
                <a:lnTo>
                  <a:pt x="2895261" y="541189"/>
                </a:lnTo>
                <a:lnTo>
                  <a:pt x="2916102" y="499657"/>
                </a:lnTo>
                <a:lnTo>
                  <a:pt x="2931519" y="455273"/>
                </a:lnTo>
                <a:lnTo>
                  <a:pt x="2941084" y="408466"/>
                </a:lnTo>
                <a:lnTo>
                  <a:pt x="2944367" y="359664"/>
                </a:lnTo>
                <a:lnTo>
                  <a:pt x="2941084" y="310861"/>
                </a:lnTo>
                <a:lnTo>
                  <a:pt x="2931519" y="264054"/>
                </a:lnTo>
                <a:lnTo>
                  <a:pt x="2916102" y="219670"/>
                </a:lnTo>
                <a:lnTo>
                  <a:pt x="2895261" y="178138"/>
                </a:lnTo>
                <a:lnTo>
                  <a:pt x="2869424" y="139887"/>
                </a:lnTo>
                <a:lnTo>
                  <a:pt x="2839021" y="105346"/>
                </a:lnTo>
                <a:lnTo>
                  <a:pt x="2804480" y="74943"/>
                </a:lnTo>
                <a:lnTo>
                  <a:pt x="2766229" y="49106"/>
                </a:lnTo>
                <a:lnTo>
                  <a:pt x="2724697" y="28265"/>
                </a:lnTo>
                <a:lnTo>
                  <a:pt x="2680313" y="12848"/>
                </a:lnTo>
                <a:lnTo>
                  <a:pt x="2633506" y="3283"/>
                </a:lnTo>
                <a:lnTo>
                  <a:pt x="2584704" y="0"/>
                </a:lnTo>
                <a:close/>
              </a:path>
            </a:pathLst>
          </a:custGeom>
          <a:solidFill>
            <a:srgbClr val="FFC000"/>
          </a:solidFill>
        </p:spPr>
        <p:txBody>
          <a:bodyPr wrap="square" lIns="0" tIns="0" rIns="0" bIns="0" rtlCol="0"/>
          <a:lstStyle/>
          <a:p>
            <a:endParaRPr/>
          </a:p>
        </p:txBody>
      </p:sp>
      <p:sp>
        <p:nvSpPr>
          <p:cNvPr id="11" name="object 11"/>
          <p:cNvSpPr txBox="1"/>
          <p:nvPr/>
        </p:nvSpPr>
        <p:spPr>
          <a:xfrm>
            <a:off x="5406644" y="4439792"/>
            <a:ext cx="2226310" cy="508634"/>
          </a:xfrm>
          <a:prstGeom prst="rect">
            <a:avLst/>
          </a:prstGeom>
        </p:spPr>
        <p:txBody>
          <a:bodyPr vert="horz" wrap="square" lIns="0" tIns="26670" rIns="0" bIns="0" rtlCol="0">
            <a:spAutoFit/>
          </a:bodyPr>
          <a:lstStyle/>
          <a:p>
            <a:pPr marL="76200" marR="5080" indent="-64135">
              <a:lnSpc>
                <a:spcPts val="1870"/>
              </a:lnSpc>
              <a:spcBef>
                <a:spcPts val="210"/>
              </a:spcBef>
            </a:pPr>
            <a:r>
              <a:rPr sz="1600" b="1" spc="10" dirty="0">
                <a:latin typeface="Arial"/>
                <a:cs typeface="Arial"/>
              </a:rPr>
              <a:t>WORK</a:t>
            </a:r>
            <a:r>
              <a:rPr sz="1600" b="1" spc="-85" dirty="0">
                <a:latin typeface="Arial"/>
                <a:cs typeface="Arial"/>
              </a:rPr>
              <a:t> </a:t>
            </a:r>
            <a:r>
              <a:rPr sz="1600" b="1" dirty="0">
                <a:latin typeface="Arial"/>
                <a:cs typeface="Arial"/>
              </a:rPr>
              <a:t>UNDER</a:t>
            </a:r>
            <a:r>
              <a:rPr sz="1600" b="1" spc="-80" dirty="0">
                <a:latin typeface="Arial"/>
                <a:cs typeface="Arial"/>
              </a:rPr>
              <a:t> </a:t>
            </a:r>
            <a:r>
              <a:rPr sz="1600" b="1" dirty="0">
                <a:latin typeface="Arial"/>
                <a:cs typeface="Arial"/>
              </a:rPr>
              <a:t>COVER </a:t>
            </a:r>
            <a:r>
              <a:rPr sz="1600" b="1" spc="-430" dirty="0">
                <a:latin typeface="Arial"/>
                <a:cs typeface="Arial"/>
              </a:rPr>
              <a:t> </a:t>
            </a:r>
            <a:r>
              <a:rPr sz="1600" b="1" spc="-30" dirty="0">
                <a:latin typeface="Arial"/>
                <a:cs typeface="Arial"/>
              </a:rPr>
              <a:t>AND</a:t>
            </a:r>
            <a:r>
              <a:rPr sz="1600" b="1" spc="35" dirty="0">
                <a:latin typeface="Arial"/>
                <a:cs typeface="Arial"/>
              </a:rPr>
              <a:t> </a:t>
            </a:r>
            <a:r>
              <a:rPr sz="1600" b="1" spc="-5" dirty="0">
                <a:latin typeface="Arial"/>
                <a:cs typeface="Arial"/>
              </a:rPr>
              <a:t>CONCEALMENT</a:t>
            </a:r>
            <a:endParaRPr sz="1600">
              <a:latin typeface="Arial"/>
              <a:cs typeface="Arial"/>
            </a:endParaRPr>
          </a:p>
        </p:txBody>
      </p:sp>
      <p:sp>
        <p:nvSpPr>
          <p:cNvPr id="12" name="object 12"/>
          <p:cNvSpPr txBox="1"/>
          <p:nvPr/>
        </p:nvSpPr>
        <p:spPr>
          <a:xfrm>
            <a:off x="9043161" y="2116023"/>
            <a:ext cx="2700655" cy="1830070"/>
          </a:xfrm>
          <a:prstGeom prst="rect">
            <a:avLst/>
          </a:prstGeom>
        </p:spPr>
        <p:txBody>
          <a:bodyPr vert="horz" wrap="square" lIns="0" tIns="60325" rIns="0" bIns="0" rtlCol="0">
            <a:spAutoFit/>
          </a:bodyPr>
          <a:lstStyle/>
          <a:p>
            <a:pPr marL="12700" marR="5080">
              <a:lnSpc>
                <a:spcPct val="90000"/>
              </a:lnSpc>
              <a:spcBef>
                <a:spcPts val="475"/>
              </a:spcBef>
            </a:pPr>
            <a:r>
              <a:rPr sz="3200" b="1" spc="-20" dirty="0">
                <a:solidFill>
                  <a:srgbClr val="FFFFFF"/>
                </a:solidFill>
                <a:latin typeface="Arial"/>
                <a:cs typeface="Arial"/>
              </a:rPr>
              <a:t>TACTICAL </a:t>
            </a:r>
            <a:r>
              <a:rPr sz="3200" b="1" spc="-15" dirty="0">
                <a:solidFill>
                  <a:srgbClr val="FFFFFF"/>
                </a:solidFill>
                <a:latin typeface="Arial"/>
                <a:cs typeface="Arial"/>
              </a:rPr>
              <a:t> </a:t>
            </a:r>
            <a:r>
              <a:rPr sz="3200" b="1" spc="-5" dirty="0">
                <a:solidFill>
                  <a:srgbClr val="FFFFFF"/>
                </a:solidFill>
                <a:latin typeface="Arial"/>
                <a:cs typeface="Arial"/>
              </a:rPr>
              <a:t>E</a:t>
            </a:r>
            <a:r>
              <a:rPr sz="3200" b="1" spc="5" dirty="0">
                <a:solidFill>
                  <a:srgbClr val="FFFFFF"/>
                </a:solidFill>
                <a:latin typeface="Arial"/>
                <a:cs typeface="Arial"/>
              </a:rPr>
              <a:t>V</a:t>
            </a:r>
            <a:r>
              <a:rPr sz="3200" b="1" spc="-105" dirty="0">
                <a:solidFill>
                  <a:srgbClr val="FFFFFF"/>
                </a:solidFill>
                <a:latin typeface="Arial"/>
                <a:cs typeface="Arial"/>
              </a:rPr>
              <a:t>A</a:t>
            </a:r>
            <a:r>
              <a:rPr sz="3200" b="1" spc="-5" dirty="0">
                <a:solidFill>
                  <a:srgbClr val="FFFFFF"/>
                </a:solidFill>
                <a:latin typeface="Arial"/>
                <a:cs typeface="Arial"/>
              </a:rPr>
              <a:t>C</a:t>
            </a:r>
            <a:r>
              <a:rPr sz="3200" b="1" spc="15" dirty="0">
                <a:solidFill>
                  <a:srgbClr val="FFFFFF"/>
                </a:solidFill>
                <a:latin typeface="Arial"/>
                <a:cs typeface="Arial"/>
              </a:rPr>
              <a:t>U</a:t>
            </a:r>
            <a:r>
              <a:rPr sz="3200" b="1" spc="-5" dirty="0">
                <a:solidFill>
                  <a:srgbClr val="FFFFFF"/>
                </a:solidFill>
                <a:latin typeface="Arial"/>
                <a:cs typeface="Arial"/>
              </a:rPr>
              <a:t>ATI</a:t>
            </a:r>
            <a:r>
              <a:rPr sz="3200" b="1" dirty="0">
                <a:solidFill>
                  <a:srgbClr val="FFFFFF"/>
                </a:solidFill>
                <a:latin typeface="Arial"/>
                <a:cs typeface="Arial"/>
              </a:rPr>
              <a:t>O</a:t>
            </a:r>
            <a:r>
              <a:rPr sz="3200" b="1" spc="-5" dirty="0">
                <a:solidFill>
                  <a:srgbClr val="FFFFFF"/>
                </a:solidFill>
                <a:latin typeface="Arial"/>
                <a:cs typeface="Arial"/>
              </a:rPr>
              <a:t>N  </a:t>
            </a:r>
            <a:r>
              <a:rPr sz="3200" b="1" spc="-30" dirty="0">
                <a:solidFill>
                  <a:srgbClr val="FFFFFF"/>
                </a:solidFill>
                <a:latin typeface="Arial"/>
                <a:cs typeface="Arial"/>
              </a:rPr>
              <a:t>CARE </a:t>
            </a:r>
            <a:r>
              <a:rPr sz="3200" b="1" spc="-25" dirty="0">
                <a:solidFill>
                  <a:srgbClr val="FFFFFF"/>
                </a:solidFill>
                <a:latin typeface="Arial"/>
                <a:cs typeface="Arial"/>
              </a:rPr>
              <a:t> </a:t>
            </a:r>
            <a:r>
              <a:rPr sz="3200" b="1" spc="-15" dirty="0">
                <a:solidFill>
                  <a:srgbClr val="FFFFFF"/>
                </a:solidFill>
                <a:latin typeface="Arial"/>
                <a:cs typeface="Arial"/>
              </a:rPr>
              <a:t>(TACEVAC)</a:t>
            </a:r>
            <a:endParaRPr sz="3200">
              <a:latin typeface="Arial"/>
              <a:cs typeface="Arial"/>
            </a:endParaRPr>
          </a:p>
        </p:txBody>
      </p:sp>
      <p:sp>
        <p:nvSpPr>
          <p:cNvPr id="13" name="object 13"/>
          <p:cNvSpPr/>
          <p:nvPr/>
        </p:nvSpPr>
        <p:spPr>
          <a:xfrm>
            <a:off x="1014983" y="4340352"/>
            <a:ext cx="2944495" cy="719455"/>
          </a:xfrm>
          <a:custGeom>
            <a:avLst/>
            <a:gdLst/>
            <a:ahLst/>
            <a:cxnLst/>
            <a:rect l="l" t="t" r="r" b="b"/>
            <a:pathLst>
              <a:path w="2944495" h="719454">
                <a:moveTo>
                  <a:pt x="2584704" y="0"/>
                </a:moveTo>
                <a:lnTo>
                  <a:pt x="359663" y="0"/>
                </a:lnTo>
                <a:lnTo>
                  <a:pt x="310858" y="3283"/>
                </a:lnTo>
                <a:lnTo>
                  <a:pt x="264049" y="12848"/>
                </a:lnTo>
                <a:lnTo>
                  <a:pt x="219664" y="28265"/>
                </a:lnTo>
                <a:lnTo>
                  <a:pt x="178133" y="49106"/>
                </a:lnTo>
                <a:lnTo>
                  <a:pt x="139882" y="74943"/>
                </a:lnTo>
                <a:lnTo>
                  <a:pt x="105341" y="105346"/>
                </a:lnTo>
                <a:lnTo>
                  <a:pt x="74939" y="139887"/>
                </a:lnTo>
                <a:lnTo>
                  <a:pt x="49103" y="178138"/>
                </a:lnTo>
                <a:lnTo>
                  <a:pt x="28263" y="219670"/>
                </a:lnTo>
                <a:lnTo>
                  <a:pt x="12847" y="264054"/>
                </a:lnTo>
                <a:lnTo>
                  <a:pt x="3283" y="310861"/>
                </a:lnTo>
                <a:lnTo>
                  <a:pt x="0" y="359664"/>
                </a:lnTo>
                <a:lnTo>
                  <a:pt x="3283" y="408466"/>
                </a:lnTo>
                <a:lnTo>
                  <a:pt x="12847" y="455273"/>
                </a:lnTo>
                <a:lnTo>
                  <a:pt x="28263" y="499657"/>
                </a:lnTo>
                <a:lnTo>
                  <a:pt x="49103" y="541189"/>
                </a:lnTo>
                <a:lnTo>
                  <a:pt x="74939" y="579440"/>
                </a:lnTo>
                <a:lnTo>
                  <a:pt x="105341" y="613981"/>
                </a:lnTo>
                <a:lnTo>
                  <a:pt x="139882" y="644384"/>
                </a:lnTo>
                <a:lnTo>
                  <a:pt x="178133" y="670221"/>
                </a:lnTo>
                <a:lnTo>
                  <a:pt x="219664" y="691062"/>
                </a:lnTo>
                <a:lnTo>
                  <a:pt x="264049" y="706479"/>
                </a:lnTo>
                <a:lnTo>
                  <a:pt x="310858" y="716044"/>
                </a:lnTo>
                <a:lnTo>
                  <a:pt x="359663" y="719328"/>
                </a:lnTo>
                <a:lnTo>
                  <a:pt x="2584704" y="719328"/>
                </a:lnTo>
                <a:lnTo>
                  <a:pt x="2633506" y="716044"/>
                </a:lnTo>
                <a:lnTo>
                  <a:pt x="2680313" y="706479"/>
                </a:lnTo>
                <a:lnTo>
                  <a:pt x="2724697" y="691062"/>
                </a:lnTo>
                <a:lnTo>
                  <a:pt x="2766229" y="670221"/>
                </a:lnTo>
                <a:lnTo>
                  <a:pt x="2804480" y="644384"/>
                </a:lnTo>
                <a:lnTo>
                  <a:pt x="2839021" y="613981"/>
                </a:lnTo>
                <a:lnTo>
                  <a:pt x="2869424" y="579440"/>
                </a:lnTo>
                <a:lnTo>
                  <a:pt x="2895261" y="541189"/>
                </a:lnTo>
                <a:lnTo>
                  <a:pt x="2916102" y="499657"/>
                </a:lnTo>
                <a:lnTo>
                  <a:pt x="2931519" y="455273"/>
                </a:lnTo>
                <a:lnTo>
                  <a:pt x="2941084" y="408466"/>
                </a:lnTo>
                <a:lnTo>
                  <a:pt x="2944367" y="359664"/>
                </a:lnTo>
                <a:lnTo>
                  <a:pt x="2941084" y="310861"/>
                </a:lnTo>
                <a:lnTo>
                  <a:pt x="2931519" y="264054"/>
                </a:lnTo>
                <a:lnTo>
                  <a:pt x="2916102" y="219670"/>
                </a:lnTo>
                <a:lnTo>
                  <a:pt x="2895261" y="178138"/>
                </a:lnTo>
                <a:lnTo>
                  <a:pt x="2869424" y="139887"/>
                </a:lnTo>
                <a:lnTo>
                  <a:pt x="2839021" y="105346"/>
                </a:lnTo>
                <a:lnTo>
                  <a:pt x="2804480" y="74943"/>
                </a:lnTo>
                <a:lnTo>
                  <a:pt x="2766229" y="49106"/>
                </a:lnTo>
                <a:lnTo>
                  <a:pt x="2724697" y="28265"/>
                </a:lnTo>
                <a:lnTo>
                  <a:pt x="2680313" y="12848"/>
                </a:lnTo>
                <a:lnTo>
                  <a:pt x="2633506" y="3283"/>
                </a:lnTo>
                <a:lnTo>
                  <a:pt x="2584704" y="0"/>
                </a:lnTo>
                <a:close/>
              </a:path>
            </a:pathLst>
          </a:custGeom>
          <a:solidFill>
            <a:srgbClr val="D53944"/>
          </a:solidFill>
        </p:spPr>
        <p:txBody>
          <a:bodyPr wrap="square" lIns="0" tIns="0" rIns="0" bIns="0" rtlCol="0"/>
          <a:lstStyle/>
          <a:p>
            <a:endParaRPr/>
          </a:p>
        </p:txBody>
      </p:sp>
      <p:sp>
        <p:nvSpPr>
          <p:cNvPr id="14" name="object 14"/>
          <p:cNvSpPr txBox="1"/>
          <p:nvPr/>
        </p:nvSpPr>
        <p:spPr>
          <a:xfrm>
            <a:off x="1560957" y="4439792"/>
            <a:ext cx="1858010" cy="508634"/>
          </a:xfrm>
          <a:prstGeom prst="rect">
            <a:avLst/>
          </a:prstGeom>
        </p:spPr>
        <p:txBody>
          <a:bodyPr vert="horz" wrap="square" lIns="0" tIns="26670" rIns="0" bIns="0" rtlCol="0">
            <a:spAutoFit/>
          </a:bodyPr>
          <a:lstStyle/>
          <a:p>
            <a:pPr marL="12700" marR="5080" indent="231775">
              <a:lnSpc>
                <a:spcPts val="1870"/>
              </a:lnSpc>
              <a:spcBef>
                <a:spcPts val="210"/>
              </a:spcBef>
            </a:pPr>
            <a:r>
              <a:rPr sz="1600" b="1" spc="-5" dirty="0">
                <a:solidFill>
                  <a:srgbClr val="FFFFFF"/>
                </a:solidFill>
                <a:latin typeface="Arial"/>
                <a:cs typeface="Arial"/>
              </a:rPr>
              <a:t>RETURN </a:t>
            </a:r>
            <a:r>
              <a:rPr sz="1600" b="1" dirty="0">
                <a:solidFill>
                  <a:srgbClr val="FFFFFF"/>
                </a:solidFill>
                <a:latin typeface="Arial"/>
                <a:cs typeface="Arial"/>
              </a:rPr>
              <a:t>FIRE </a:t>
            </a:r>
            <a:r>
              <a:rPr sz="1600" b="1" spc="5" dirty="0">
                <a:solidFill>
                  <a:srgbClr val="FFFFFF"/>
                </a:solidFill>
                <a:latin typeface="Arial"/>
                <a:cs typeface="Arial"/>
              </a:rPr>
              <a:t> </a:t>
            </a:r>
            <a:r>
              <a:rPr sz="1600" b="1" spc="-25" dirty="0">
                <a:solidFill>
                  <a:srgbClr val="FFFFFF"/>
                </a:solidFill>
                <a:latin typeface="Arial"/>
                <a:cs typeface="Arial"/>
              </a:rPr>
              <a:t>AND</a:t>
            </a:r>
            <a:r>
              <a:rPr sz="1600" b="1" spc="25" dirty="0">
                <a:solidFill>
                  <a:srgbClr val="FFFFFF"/>
                </a:solidFill>
                <a:latin typeface="Arial"/>
                <a:cs typeface="Arial"/>
              </a:rPr>
              <a:t> </a:t>
            </a:r>
            <a:r>
              <a:rPr sz="1600" b="1" spc="-25" dirty="0">
                <a:solidFill>
                  <a:srgbClr val="FFFFFF"/>
                </a:solidFill>
                <a:latin typeface="Arial"/>
                <a:cs typeface="Arial"/>
              </a:rPr>
              <a:t>TAKE</a:t>
            </a:r>
            <a:r>
              <a:rPr sz="1600" b="1" spc="25" dirty="0">
                <a:solidFill>
                  <a:srgbClr val="FFFFFF"/>
                </a:solidFill>
                <a:latin typeface="Arial"/>
                <a:cs typeface="Arial"/>
              </a:rPr>
              <a:t> </a:t>
            </a:r>
            <a:r>
              <a:rPr sz="1600" b="1" spc="5" dirty="0">
                <a:solidFill>
                  <a:srgbClr val="FFFFFF"/>
                </a:solidFill>
                <a:latin typeface="Arial"/>
                <a:cs typeface="Arial"/>
              </a:rPr>
              <a:t>COVER</a:t>
            </a:r>
            <a:endParaRPr sz="1600">
              <a:latin typeface="Arial"/>
              <a:cs typeface="Arial"/>
            </a:endParaRPr>
          </a:p>
        </p:txBody>
      </p:sp>
      <p:sp>
        <p:nvSpPr>
          <p:cNvPr id="15" name="object 15"/>
          <p:cNvSpPr/>
          <p:nvPr/>
        </p:nvSpPr>
        <p:spPr>
          <a:xfrm>
            <a:off x="8973311" y="4187952"/>
            <a:ext cx="2941320" cy="1024255"/>
          </a:xfrm>
          <a:custGeom>
            <a:avLst/>
            <a:gdLst/>
            <a:ahLst/>
            <a:cxnLst/>
            <a:rect l="l" t="t" r="r" b="b"/>
            <a:pathLst>
              <a:path w="2941320" h="1024254">
                <a:moveTo>
                  <a:pt x="2578100" y="0"/>
                </a:moveTo>
                <a:lnTo>
                  <a:pt x="363220" y="0"/>
                </a:lnTo>
                <a:lnTo>
                  <a:pt x="313920" y="3314"/>
                </a:lnTo>
                <a:lnTo>
                  <a:pt x="266641" y="12970"/>
                </a:lnTo>
                <a:lnTo>
                  <a:pt x="221813" y="28535"/>
                </a:lnTo>
                <a:lnTo>
                  <a:pt x="179869" y="49577"/>
                </a:lnTo>
                <a:lnTo>
                  <a:pt x="141241" y="75663"/>
                </a:lnTo>
                <a:lnTo>
                  <a:pt x="106362" y="106362"/>
                </a:lnTo>
                <a:lnTo>
                  <a:pt x="75663" y="141241"/>
                </a:lnTo>
                <a:lnTo>
                  <a:pt x="49577" y="179869"/>
                </a:lnTo>
                <a:lnTo>
                  <a:pt x="28535" y="221813"/>
                </a:lnTo>
                <a:lnTo>
                  <a:pt x="12970" y="266641"/>
                </a:lnTo>
                <a:lnTo>
                  <a:pt x="3314" y="313920"/>
                </a:lnTo>
                <a:lnTo>
                  <a:pt x="0" y="363220"/>
                </a:lnTo>
                <a:lnTo>
                  <a:pt x="0" y="660908"/>
                </a:lnTo>
                <a:lnTo>
                  <a:pt x="3314" y="710207"/>
                </a:lnTo>
                <a:lnTo>
                  <a:pt x="12970" y="757486"/>
                </a:lnTo>
                <a:lnTo>
                  <a:pt x="28535" y="802314"/>
                </a:lnTo>
                <a:lnTo>
                  <a:pt x="49577" y="844258"/>
                </a:lnTo>
                <a:lnTo>
                  <a:pt x="75663" y="882886"/>
                </a:lnTo>
                <a:lnTo>
                  <a:pt x="106362" y="917765"/>
                </a:lnTo>
                <a:lnTo>
                  <a:pt x="141241" y="948464"/>
                </a:lnTo>
                <a:lnTo>
                  <a:pt x="179869" y="974550"/>
                </a:lnTo>
                <a:lnTo>
                  <a:pt x="221813" y="995592"/>
                </a:lnTo>
                <a:lnTo>
                  <a:pt x="266641" y="1011157"/>
                </a:lnTo>
                <a:lnTo>
                  <a:pt x="313920" y="1020813"/>
                </a:lnTo>
                <a:lnTo>
                  <a:pt x="363220" y="1024128"/>
                </a:lnTo>
                <a:lnTo>
                  <a:pt x="2578100" y="1024128"/>
                </a:lnTo>
                <a:lnTo>
                  <a:pt x="2627399" y="1020813"/>
                </a:lnTo>
                <a:lnTo>
                  <a:pt x="2674678" y="1011157"/>
                </a:lnTo>
                <a:lnTo>
                  <a:pt x="2719506" y="995592"/>
                </a:lnTo>
                <a:lnTo>
                  <a:pt x="2761450" y="974550"/>
                </a:lnTo>
                <a:lnTo>
                  <a:pt x="2800078" y="948464"/>
                </a:lnTo>
                <a:lnTo>
                  <a:pt x="2834957" y="917765"/>
                </a:lnTo>
                <a:lnTo>
                  <a:pt x="2865656" y="882886"/>
                </a:lnTo>
                <a:lnTo>
                  <a:pt x="2891742" y="844258"/>
                </a:lnTo>
                <a:lnTo>
                  <a:pt x="2912784" y="802314"/>
                </a:lnTo>
                <a:lnTo>
                  <a:pt x="2928349" y="757486"/>
                </a:lnTo>
                <a:lnTo>
                  <a:pt x="2938005" y="710207"/>
                </a:lnTo>
                <a:lnTo>
                  <a:pt x="2941320" y="660908"/>
                </a:lnTo>
                <a:lnTo>
                  <a:pt x="2941320" y="363220"/>
                </a:lnTo>
                <a:lnTo>
                  <a:pt x="2938005" y="313920"/>
                </a:lnTo>
                <a:lnTo>
                  <a:pt x="2928349" y="266641"/>
                </a:lnTo>
                <a:lnTo>
                  <a:pt x="2912784" y="221813"/>
                </a:lnTo>
                <a:lnTo>
                  <a:pt x="2891742" y="179869"/>
                </a:lnTo>
                <a:lnTo>
                  <a:pt x="2865656" y="141241"/>
                </a:lnTo>
                <a:lnTo>
                  <a:pt x="2834957" y="106362"/>
                </a:lnTo>
                <a:lnTo>
                  <a:pt x="2800078" y="75663"/>
                </a:lnTo>
                <a:lnTo>
                  <a:pt x="2761450" y="49577"/>
                </a:lnTo>
                <a:lnTo>
                  <a:pt x="2719506" y="28535"/>
                </a:lnTo>
                <a:lnTo>
                  <a:pt x="2674678" y="12970"/>
                </a:lnTo>
                <a:lnTo>
                  <a:pt x="2627399" y="3314"/>
                </a:lnTo>
                <a:lnTo>
                  <a:pt x="2578100" y="0"/>
                </a:lnTo>
                <a:close/>
              </a:path>
            </a:pathLst>
          </a:custGeom>
          <a:solidFill>
            <a:srgbClr val="FFC000"/>
          </a:solidFill>
        </p:spPr>
        <p:txBody>
          <a:bodyPr wrap="square" lIns="0" tIns="0" rIns="0" bIns="0" rtlCol="0"/>
          <a:lstStyle/>
          <a:p>
            <a:endParaRPr/>
          </a:p>
        </p:txBody>
      </p:sp>
      <p:sp>
        <p:nvSpPr>
          <p:cNvPr id="16" name="object 16"/>
          <p:cNvSpPr txBox="1"/>
          <p:nvPr/>
        </p:nvSpPr>
        <p:spPr>
          <a:xfrm>
            <a:off x="9101708" y="4340733"/>
            <a:ext cx="2691130" cy="713105"/>
          </a:xfrm>
          <a:prstGeom prst="rect">
            <a:avLst/>
          </a:prstGeom>
        </p:spPr>
        <p:txBody>
          <a:bodyPr vert="horz" wrap="square" lIns="0" tIns="13970" rIns="0" bIns="0" rtlCol="0">
            <a:spAutoFit/>
          </a:bodyPr>
          <a:lstStyle/>
          <a:p>
            <a:pPr marL="12065" marR="5080" indent="-4445" algn="ctr">
              <a:lnSpc>
                <a:spcPct val="100000"/>
              </a:lnSpc>
              <a:spcBef>
                <a:spcPts val="110"/>
              </a:spcBef>
            </a:pPr>
            <a:r>
              <a:rPr sz="1500" b="1" spc="5" dirty="0">
                <a:latin typeface="Arial"/>
                <a:cs typeface="Arial"/>
              </a:rPr>
              <a:t>MORE </a:t>
            </a:r>
            <a:r>
              <a:rPr sz="1500" b="1" spc="-5" dirty="0">
                <a:latin typeface="Arial"/>
                <a:cs typeface="Arial"/>
              </a:rPr>
              <a:t>DELIBERATE </a:t>
            </a:r>
            <a:r>
              <a:rPr sz="1500" b="1" dirty="0">
                <a:latin typeface="Arial"/>
                <a:cs typeface="Arial"/>
              </a:rPr>
              <a:t> </a:t>
            </a:r>
            <a:r>
              <a:rPr sz="1500" b="1" spc="5" dirty="0">
                <a:latin typeface="Arial"/>
                <a:cs typeface="Arial"/>
              </a:rPr>
              <a:t>ASSESSMENT </a:t>
            </a:r>
            <a:r>
              <a:rPr sz="1500" b="1" spc="-5" dirty="0">
                <a:latin typeface="Arial"/>
                <a:cs typeface="Arial"/>
              </a:rPr>
              <a:t>AND </a:t>
            </a:r>
            <a:r>
              <a:rPr sz="1500" b="1" dirty="0">
                <a:latin typeface="Arial"/>
                <a:cs typeface="Arial"/>
              </a:rPr>
              <a:t>PRE- </a:t>
            </a:r>
            <a:r>
              <a:rPr sz="1500" b="1" spc="5" dirty="0">
                <a:latin typeface="Arial"/>
                <a:cs typeface="Arial"/>
              </a:rPr>
              <a:t> </a:t>
            </a:r>
            <a:r>
              <a:rPr sz="1500" b="1" dirty="0">
                <a:latin typeface="Arial"/>
                <a:cs typeface="Arial"/>
              </a:rPr>
              <a:t>EVACUATION</a:t>
            </a:r>
            <a:r>
              <a:rPr sz="1500" b="1" spc="-50" dirty="0">
                <a:latin typeface="Arial"/>
                <a:cs typeface="Arial"/>
              </a:rPr>
              <a:t> </a:t>
            </a:r>
            <a:r>
              <a:rPr sz="1500" b="1" dirty="0">
                <a:latin typeface="Arial"/>
                <a:cs typeface="Arial"/>
              </a:rPr>
              <a:t>PROCEDURES</a:t>
            </a:r>
            <a:endParaRPr sz="1500">
              <a:latin typeface="Arial"/>
              <a:cs typeface="Arial"/>
            </a:endParaRPr>
          </a:p>
        </p:txBody>
      </p:sp>
      <p:sp>
        <p:nvSpPr>
          <p:cNvPr id="17" name="object 17"/>
          <p:cNvSpPr/>
          <p:nvPr/>
        </p:nvSpPr>
        <p:spPr>
          <a:xfrm>
            <a:off x="4212335" y="2185416"/>
            <a:ext cx="664845" cy="668020"/>
          </a:xfrm>
          <a:custGeom>
            <a:avLst/>
            <a:gdLst/>
            <a:ahLst/>
            <a:cxnLst/>
            <a:rect l="l" t="t" r="r" b="b"/>
            <a:pathLst>
              <a:path w="664845" h="668019">
                <a:moveTo>
                  <a:pt x="332231" y="0"/>
                </a:moveTo>
                <a:lnTo>
                  <a:pt x="283130" y="3619"/>
                </a:lnTo>
                <a:lnTo>
                  <a:pt x="236268" y="14135"/>
                </a:lnTo>
                <a:lnTo>
                  <a:pt x="192159" y="31028"/>
                </a:lnTo>
                <a:lnTo>
                  <a:pt x="151315" y="53783"/>
                </a:lnTo>
                <a:lnTo>
                  <a:pt x="114251" y="81882"/>
                </a:lnTo>
                <a:lnTo>
                  <a:pt x="81481" y="114808"/>
                </a:lnTo>
                <a:lnTo>
                  <a:pt x="53517" y="152045"/>
                </a:lnTo>
                <a:lnTo>
                  <a:pt x="30873" y="193075"/>
                </a:lnTo>
                <a:lnTo>
                  <a:pt x="14064" y="237381"/>
                </a:lnTo>
                <a:lnTo>
                  <a:pt x="3601" y="284447"/>
                </a:lnTo>
                <a:lnTo>
                  <a:pt x="0" y="333756"/>
                </a:lnTo>
                <a:lnTo>
                  <a:pt x="3601" y="383064"/>
                </a:lnTo>
                <a:lnTo>
                  <a:pt x="14064" y="430130"/>
                </a:lnTo>
                <a:lnTo>
                  <a:pt x="30873" y="474436"/>
                </a:lnTo>
                <a:lnTo>
                  <a:pt x="53517" y="515466"/>
                </a:lnTo>
                <a:lnTo>
                  <a:pt x="81481" y="552703"/>
                </a:lnTo>
                <a:lnTo>
                  <a:pt x="114251" y="585629"/>
                </a:lnTo>
                <a:lnTo>
                  <a:pt x="151315" y="613728"/>
                </a:lnTo>
                <a:lnTo>
                  <a:pt x="192159" y="636483"/>
                </a:lnTo>
                <a:lnTo>
                  <a:pt x="236268" y="653376"/>
                </a:lnTo>
                <a:lnTo>
                  <a:pt x="283130" y="663892"/>
                </a:lnTo>
                <a:lnTo>
                  <a:pt x="332231" y="667512"/>
                </a:lnTo>
                <a:lnTo>
                  <a:pt x="381333" y="663892"/>
                </a:lnTo>
                <a:lnTo>
                  <a:pt x="428195" y="653376"/>
                </a:lnTo>
                <a:lnTo>
                  <a:pt x="472304" y="636483"/>
                </a:lnTo>
                <a:lnTo>
                  <a:pt x="513148" y="613728"/>
                </a:lnTo>
                <a:lnTo>
                  <a:pt x="550212" y="585629"/>
                </a:lnTo>
                <a:lnTo>
                  <a:pt x="582982" y="552703"/>
                </a:lnTo>
                <a:lnTo>
                  <a:pt x="610946" y="515466"/>
                </a:lnTo>
                <a:lnTo>
                  <a:pt x="633590" y="474436"/>
                </a:lnTo>
                <a:lnTo>
                  <a:pt x="650399" y="430130"/>
                </a:lnTo>
                <a:lnTo>
                  <a:pt x="660862" y="383064"/>
                </a:lnTo>
                <a:lnTo>
                  <a:pt x="664463" y="333756"/>
                </a:lnTo>
                <a:lnTo>
                  <a:pt x="660862" y="284447"/>
                </a:lnTo>
                <a:lnTo>
                  <a:pt x="650399" y="237381"/>
                </a:lnTo>
                <a:lnTo>
                  <a:pt x="633590" y="193075"/>
                </a:lnTo>
                <a:lnTo>
                  <a:pt x="610946" y="152045"/>
                </a:lnTo>
                <a:lnTo>
                  <a:pt x="582982" y="114808"/>
                </a:lnTo>
                <a:lnTo>
                  <a:pt x="550212" y="81882"/>
                </a:lnTo>
                <a:lnTo>
                  <a:pt x="513148" y="53783"/>
                </a:lnTo>
                <a:lnTo>
                  <a:pt x="472304" y="31028"/>
                </a:lnTo>
                <a:lnTo>
                  <a:pt x="428195" y="14135"/>
                </a:lnTo>
                <a:lnTo>
                  <a:pt x="381333" y="3619"/>
                </a:lnTo>
                <a:lnTo>
                  <a:pt x="332231" y="0"/>
                </a:lnTo>
                <a:close/>
              </a:path>
            </a:pathLst>
          </a:custGeom>
          <a:solidFill>
            <a:srgbClr val="898B8B"/>
          </a:solidFill>
        </p:spPr>
        <p:txBody>
          <a:bodyPr wrap="square" lIns="0" tIns="0" rIns="0" bIns="0" rtlCol="0"/>
          <a:lstStyle/>
          <a:p>
            <a:endParaRPr/>
          </a:p>
        </p:txBody>
      </p:sp>
      <p:sp>
        <p:nvSpPr>
          <p:cNvPr id="18" name="object 18"/>
          <p:cNvSpPr txBox="1"/>
          <p:nvPr/>
        </p:nvSpPr>
        <p:spPr>
          <a:xfrm>
            <a:off x="4394961" y="2242261"/>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2</a:t>
            </a:r>
            <a:endParaRPr sz="3200">
              <a:latin typeface="Arial Black"/>
              <a:cs typeface="Arial Black"/>
            </a:endParaRPr>
          </a:p>
        </p:txBody>
      </p:sp>
      <p:sp>
        <p:nvSpPr>
          <p:cNvPr id="19" name="object 19"/>
          <p:cNvSpPr/>
          <p:nvPr/>
        </p:nvSpPr>
        <p:spPr>
          <a:xfrm>
            <a:off x="8156447" y="2185416"/>
            <a:ext cx="664845" cy="668020"/>
          </a:xfrm>
          <a:custGeom>
            <a:avLst/>
            <a:gdLst/>
            <a:ahLst/>
            <a:cxnLst/>
            <a:rect l="l" t="t" r="r" b="b"/>
            <a:pathLst>
              <a:path w="664845" h="668019">
                <a:moveTo>
                  <a:pt x="332231" y="0"/>
                </a:moveTo>
                <a:lnTo>
                  <a:pt x="283130" y="3619"/>
                </a:lnTo>
                <a:lnTo>
                  <a:pt x="236268" y="14135"/>
                </a:lnTo>
                <a:lnTo>
                  <a:pt x="192159" y="31028"/>
                </a:lnTo>
                <a:lnTo>
                  <a:pt x="151315" y="53783"/>
                </a:lnTo>
                <a:lnTo>
                  <a:pt x="114251" y="81882"/>
                </a:lnTo>
                <a:lnTo>
                  <a:pt x="81481" y="114808"/>
                </a:lnTo>
                <a:lnTo>
                  <a:pt x="53517" y="152045"/>
                </a:lnTo>
                <a:lnTo>
                  <a:pt x="30873" y="193075"/>
                </a:lnTo>
                <a:lnTo>
                  <a:pt x="14064" y="237381"/>
                </a:lnTo>
                <a:lnTo>
                  <a:pt x="3601" y="284447"/>
                </a:lnTo>
                <a:lnTo>
                  <a:pt x="0" y="333756"/>
                </a:lnTo>
                <a:lnTo>
                  <a:pt x="3601" y="383064"/>
                </a:lnTo>
                <a:lnTo>
                  <a:pt x="14064" y="430130"/>
                </a:lnTo>
                <a:lnTo>
                  <a:pt x="30873" y="474436"/>
                </a:lnTo>
                <a:lnTo>
                  <a:pt x="53517" y="515466"/>
                </a:lnTo>
                <a:lnTo>
                  <a:pt x="81481" y="552703"/>
                </a:lnTo>
                <a:lnTo>
                  <a:pt x="114251" y="585629"/>
                </a:lnTo>
                <a:lnTo>
                  <a:pt x="151315" y="613728"/>
                </a:lnTo>
                <a:lnTo>
                  <a:pt x="192159" y="636483"/>
                </a:lnTo>
                <a:lnTo>
                  <a:pt x="236268" y="653376"/>
                </a:lnTo>
                <a:lnTo>
                  <a:pt x="283130" y="663892"/>
                </a:lnTo>
                <a:lnTo>
                  <a:pt x="332231" y="667512"/>
                </a:lnTo>
                <a:lnTo>
                  <a:pt x="381333" y="663892"/>
                </a:lnTo>
                <a:lnTo>
                  <a:pt x="428195" y="653376"/>
                </a:lnTo>
                <a:lnTo>
                  <a:pt x="472304" y="636483"/>
                </a:lnTo>
                <a:lnTo>
                  <a:pt x="513148" y="613728"/>
                </a:lnTo>
                <a:lnTo>
                  <a:pt x="550212" y="585629"/>
                </a:lnTo>
                <a:lnTo>
                  <a:pt x="582982" y="552703"/>
                </a:lnTo>
                <a:lnTo>
                  <a:pt x="610946" y="515466"/>
                </a:lnTo>
                <a:lnTo>
                  <a:pt x="633590" y="474436"/>
                </a:lnTo>
                <a:lnTo>
                  <a:pt x="650399" y="430130"/>
                </a:lnTo>
                <a:lnTo>
                  <a:pt x="660862" y="383064"/>
                </a:lnTo>
                <a:lnTo>
                  <a:pt x="664463" y="333756"/>
                </a:lnTo>
                <a:lnTo>
                  <a:pt x="660862" y="284447"/>
                </a:lnTo>
                <a:lnTo>
                  <a:pt x="650399" y="237381"/>
                </a:lnTo>
                <a:lnTo>
                  <a:pt x="633590" y="193075"/>
                </a:lnTo>
                <a:lnTo>
                  <a:pt x="610946" y="152045"/>
                </a:lnTo>
                <a:lnTo>
                  <a:pt x="582982" y="114808"/>
                </a:lnTo>
                <a:lnTo>
                  <a:pt x="550212" y="81882"/>
                </a:lnTo>
                <a:lnTo>
                  <a:pt x="513148" y="53783"/>
                </a:lnTo>
                <a:lnTo>
                  <a:pt x="472304" y="31028"/>
                </a:lnTo>
                <a:lnTo>
                  <a:pt x="428195" y="14135"/>
                </a:lnTo>
                <a:lnTo>
                  <a:pt x="381333" y="3619"/>
                </a:lnTo>
                <a:lnTo>
                  <a:pt x="332231" y="0"/>
                </a:lnTo>
                <a:close/>
              </a:path>
            </a:pathLst>
          </a:custGeom>
          <a:solidFill>
            <a:srgbClr val="898B8B"/>
          </a:solidFill>
        </p:spPr>
        <p:txBody>
          <a:bodyPr wrap="square" lIns="0" tIns="0" rIns="0" bIns="0" rtlCol="0"/>
          <a:lstStyle/>
          <a:p>
            <a:endParaRPr/>
          </a:p>
        </p:txBody>
      </p:sp>
      <p:sp>
        <p:nvSpPr>
          <p:cNvPr id="20" name="object 20"/>
          <p:cNvSpPr txBox="1"/>
          <p:nvPr/>
        </p:nvSpPr>
        <p:spPr>
          <a:xfrm>
            <a:off x="8339455" y="2242261"/>
            <a:ext cx="29654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2D3334"/>
                </a:solidFill>
                <a:latin typeface="Arial Black"/>
                <a:cs typeface="Arial Black"/>
              </a:rPr>
              <a:t>3</a:t>
            </a:r>
            <a:endParaRPr sz="3200">
              <a:latin typeface="Arial Black"/>
              <a:cs typeface="Arial Black"/>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4090" algn="l"/>
              </a:tabLst>
            </a:pPr>
            <a:r>
              <a:rPr spc="-5" dirty="0"/>
              <a:t>#TCCC-CPP-PPT-01</a:t>
            </a:r>
            <a:r>
              <a:rPr spc="315" dirty="0"/>
              <a:t> </a:t>
            </a:r>
            <a:r>
              <a:rPr spc="-5" dirty="0"/>
              <a:t>08</a:t>
            </a:r>
            <a:r>
              <a:rPr spc="15" dirty="0"/>
              <a:t> </a:t>
            </a:r>
            <a:r>
              <a:rPr dirty="0"/>
              <a:t>AUG</a:t>
            </a:r>
            <a:r>
              <a:rPr spc="-5" dirty="0"/>
              <a:t> 23	</a:t>
            </a:r>
            <a:fld id="{81D60167-4931-47E6-BA6A-407CBD079E47}" type="slidenum">
              <a:rPr sz="1200" spc="-5" dirty="0">
                <a:solidFill>
                  <a:srgbClr val="000000"/>
                </a:solidFill>
              </a:rPr>
              <a:t>9</a:t>
            </a:fld>
            <a:endParaRPr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5343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3903</TotalTime>
  <Words>10365</Words>
  <Application>Microsoft Office PowerPoint</Application>
  <PresentationFormat>Widescreen</PresentationFormat>
  <Paragraphs>884</Paragraphs>
  <Slides>42</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-apple-system</vt:lpstr>
      <vt:lpstr>Aptos</vt:lpstr>
      <vt:lpstr>Arial</vt:lpstr>
      <vt:lpstr>Arial Black</vt:lpstr>
      <vt:lpstr>Arial MT</vt:lpstr>
      <vt:lpstr>Calibri</vt:lpstr>
      <vt:lpstr>Times New Roman</vt:lpstr>
      <vt:lpstr>Office Theme</vt:lpstr>
      <vt:lpstr>TACTICAL COMBAT  CASUALTY CARE COURSE</vt:lpstr>
      <vt:lpstr>Module 1: Principles and Application of TCCC</vt:lpstr>
      <vt:lpstr>Module 1: Principles and Application of TCCC</vt:lpstr>
      <vt:lpstr>This isn’t your typical first aid training</vt:lpstr>
      <vt:lpstr>Module 1: Principles and Application of TCCC</vt:lpstr>
      <vt:lpstr>Module 1: Principles and Application of TCCC  1 x TERMINAL LEARNING OBJECTIVE</vt:lpstr>
      <vt:lpstr>PowerPoint Presentation</vt:lpstr>
      <vt:lpstr>LEADING CAUSES OF PREVENTABLE  COMBAT DEATH DUE TO TRAUMATIC INJURIES</vt:lpstr>
      <vt:lpstr>Three PHASES of TCCC</vt:lpstr>
      <vt:lpstr>PHASE 1: CARE UNDER FIRE / THREAT</vt:lpstr>
      <vt:lpstr>PHASE 1: CARE UNDER FIRE / THREAT (CONT.)</vt:lpstr>
      <vt:lpstr>MARCH PAWS</vt:lpstr>
      <vt:lpstr>TACTICAL TRAUMA  ASSESSMENT PROCESS</vt:lpstr>
      <vt:lpstr>PHASE 2: TACTICAL FIELD CARE</vt:lpstr>
      <vt:lpstr>PHASE 2: TACTICAL FIELD CARE (cont.)</vt:lpstr>
      <vt:lpstr>PHASE 3: TACTICAL EVACUATION CARE</vt:lpstr>
      <vt:lpstr>Three PHASES of TCCC</vt:lpstr>
      <vt:lpstr>APPLICATION OF TCCC IN COMBAT  VERSUS NONCOMBAT SETTINGS</vt:lpstr>
      <vt:lpstr>APPLICATION OF TCCC IN  DIFFERENT ENVIRONMENTS</vt:lpstr>
      <vt:lpstr>ROLES AND RESPONSIBILITIES  OF ALL SERVICE MEMBERS</vt:lpstr>
      <vt:lpstr>ROLES AND RESPONSIBILITIES  OF COMBAT LIFESAVERS</vt:lpstr>
      <vt:lpstr>ROLES AND RESPONSIBILITIES  OF THE COMBAT MEDIC/CORPSMEN</vt:lpstr>
      <vt:lpstr>ROLES AND RESPONSIBILITIES OF THE COMBAT PARAMEDIC/PROVIDER</vt:lpstr>
      <vt:lpstr>KEY FACTORS INFLUENCING TCCC</vt:lpstr>
      <vt:lpstr>IMPORTANCE OF TCCC TRAINING</vt:lpstr>
      <vt:lpstr>THE THREE OBJECTIVES OF TCCC</vt:lpstr>
      <vt:lpstr>PREHOSPITAL TRAUMA CARE IN VIETNAM</vt:lpstr>
      <vt:lpstr>LIFESAVING IMPACTS OF IMPLEMENTING  TCCC IN PREHOSPITAL TRAUMA CARE MID-1990s</vt:lpstr>
      <vt:lpstr>LIFESAVING IMPACTS OF IMPLEMENTING  TCCC IN PREHOSPITAL TRAUMA CARE CURRENTLY</vt:lpstr>
      <vt:lpstr>LIFESAVING IMPACTS OF IMPLEMENTING  TCCC IN PREHOSPITAL TRAUMA CARE (cont.)</vt:lpstr>
      <vt:lpstr>TCCC TRAINING METHODS  TO ENSURE UNIT READINESS</vt:lpstr>
      <vt:lpstr>Module 1: Principles and Application of TCCC</vt:lpstr>
      <vt:lpstr>Module 1: Principles and Application of TCCC</vt:lpstr>
      <vt:lpstr>THE IMPORTANCE OF CoTCCC  GUIDELINES &amp; RECOMMENDATIONS</vt:lpstr>
      <vt:lpstr>Module 1: Principles and Application of TCCC</vt:lpstr>
      <vt:lpstr>Module 1: Principles and Application of TCCC</vt:lpstr>
      <vt:lpstr>JOINT TRAUMA SYSTEM MISSION  AND ROLE AT THE UNIT LEVEL</vt:lpstr>
      <vt:lpstr>STAYING UP-TO-DATE WITH  TCCC GUIDELINES AND PROTOCOLS</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4</cp:revision>
  <dcterms:created xsi:type="dcterms:W3CDTF">2024-01-06T15:17:26Z</dcterms:created>
  <dcterms:modified xsi:type="dcterms:W3CDTF">2024-03-09T18:43:34Z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2023-11-17T00:00:00Z</vt:filetime>
  </property>
  <property fmtid="{D5CDD505-2E9C-101B-9397-08002B2CF9AE}" pid="3" name="Creator">
    <vt:lpwstr>Microsoft® PowerPoint® for Microsoft 365</vt:lpwstr>
  </property>
  <property fmtid="{D5CDD505-2E9C-101B-9397-08002B2CF9AE}" pid="4" name="LastSaved">
    <vt:filetime>2024-01-06T00:00:00Z</vt:filetime>
  </property>
</Properties>
</file>